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76" r:id="rId2"/>
    <p:sldId id="257" r:id="rId3"/>
    <p:sldId id="262" r:id="rId4"/>
    <p:sldId id="258" r:id="rId5"/>
    <p:sldId id="260" r:id="rId6"/>
    <p:sldId id="271" r:id="rId7"/>
    <p:sldId id="272" r:id="rId8"/>
    <p:sldId id="274" r:id="rId9"/>
    <p:sldId id="273" r:id="rId10"/>
    <p:sldId id="278" r:id="rId11"/>
    <p:sldId id="267"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1" autoAdjust="0"/>
    <p:restoredTop sz="94660"/>
  </p:normalViewPr>
  <p:slideViewPr>
    <p:cSldViewPr snapToGrid="0">
      <p:cViewPr varScale="1">
        <p:scale>
          <a:sx n="85" d="100"/>
          <a:sy n="85" d="100"/>
        </p:scale>
        <p:origin x="6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ek14\AppData\Local\Microsoft\Windows\INetCache\Content.Outlook\3BA9783Z\Freq%20Dis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ek14\AppData\Local\Microsoft\Windows\INetCache\Content.Outlook\3BA9783Z\Freq%20Dis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ek14\AppData\Local\Microsoft\Windows\INetCache\Content.Outlook\3BA9783Z\Freq%20Dis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ek14\AppData\Local\Microsoft\Windows\INetCache\Content.Outlook\3BA9783Z\Freq%20Dis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ek14\AppData\Local\Microsoft\Windows\INetCache\Content.Outlook\3BA9783Z\Freq%20Dis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ek14\AppData\Local\Microsoft\Windows\INetCache\Content.Outlook\3BA9783Z\Freq%20Dis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Fig 1. Five Ground floor units (n=16 buildings)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'5-8 GF Units'!$D$1</c:f>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'5-8 GF Units'!$C$2:$C$7</c:f>
              <c:numCache>
                <c:formatCode>General</c:formatCode>
                <c:ptCount val="6"/>
                <c:pt idx="0">
                  <c:v>0</c:v>
                </c:pt>
                <c:pt idx="1">
                  <c:v>1</c:v>
                </c:pt>
                <c:pt idx="2">
                  <c:v>2</c:v>
                </c:pt>
                <c:pt idx="3">
                  <c:v>3</c:v>
                </c:pt>
                <c:pt idx="4">
                  <c:v>4</c:v>
                </c:pt>
                <c:pt idx="5">
                  <c:v>5</c:v>
                </c:pt>
              </c:numCache>
            </c:numRef>
          </c:cat>
          <c:val>
            <c:numRef>
              <c:f>'5-8 GF Units'!$D$2:$D$7</c:f>
              <c:numCache>
                <c:formatCode>0%</c:formatCode>
                <c:ptCount val="6"/>
                <c:pt idx="0">
                  <c:v>0.56000000000000005</c:v>
                </c:pt>
                <c:pt idx="1">
                  <c:v>0.06</c:v>
                </c:pt>
                <c:pt idx="2">
                  <c:v>0.13</c:v>
                </c:pt>
                <c:pt idx="3">
                  <c:v>0.25</c:v>
                </c:pt>
                <c:pt idx="4">
                  <c:v>0</c:v>
                </c:pt>
                <c:pt idx="5">
                  <c:v>0</c:v>
                </c:pt>
              </c:numCache>
            </c:numRef>
          </c:val>
          <c:extLst>
            <c:ext xmlns:c16="http://schemas.microsoft.com/office/drawing/2014/chart" uri="{C3380CC4-5D6E-409C-BE32-E72D297353CC}">
              <c16:uniqueId val="{00000000-7AD0-4A85-A463-2DA0A6B220F6}"/>
            </c:ext>
          </c:extLst>
        </c:ser>
        <c:dLbls>
          <c:showLegendKey val="0"/>
          <c:showVal val="0"/>
          <c:showCatName val="0"/>
          <c:showSerName val="0"/>
          <c:showPercent val="0"/>
          <c:showBubbleSize val="0"/>
        </c:dLbls>
        <c:gapWidth val="182"/>
        <c:axId val="344201584"/>
        <c:axId val="344201968"/>
      </c:barChart>
      <c:catAx>
        <c:axId val="344201584"/>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Positive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4201968"/>
        <c:crosses val="autoZero"/>
        <c:auto val="1"/>
        <c:lblAlgn val="ctr"/>
        <c:lblOffset val="100"/>
        <c:noMultiLvlLbl val="0"/>
      </c:catAx>
      <c:valAx>
        <c:axId val="34420196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4201584"/>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Fig 2. Six Ground floor units (n=72 </a:t>
            </a:r>
            <a:r>
              <a:rPr lang="en-US" sz="1680" b="0" i="0" u="none" strike="noStrike" baseline="0" dirty="0">
                <a:effectLst/>
                <a:latin typeface="Arial" panose="020B0604020202020204" pitchFamily="34" charset="0"/>
                <a:cs typeface="Arial" panose="020B0604020202020204" pitchFamily="34" charset="0"/>
              </a:rPr>
              <a:t>buildings</a:t>
            </a:r>
            <a:r>
              <a:rPr lang="en-US" dirty="0">
                <a:latin typeface="Arial" panose="020B0604020202020204" pitchFamily="34" charset="0"/>
                <a:cs typeface="Arial" panose="020B0604020202020204" pitchFamily="34" charset="0"/>
              </a:rPr>
              <a:t>)</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'5-8 GF Units'!$C$8:$C$14</c:f>
              <c:numCache>
                <c:formatCode>General</c:formatCode>
                <c:ptCount val="7"/>
                <c:pt idx="0">
                  <c:v>0</c:v>
                </c:pt>
                <c:pt idx="1">
                  <c:v>1</c:v>
                </c:pt>
                <c:pt idx="2">
                  <c:v>2</c:v>
                </c:pt>
                <c:pt idx="3">
                  <c:v>3</c:v>
                </c:pt>
                <c:pt idx="4">
                  <c:v>4</c:v>
                </c:pt>
                <c:pt idx="5">
                  <c:v>5</c:v>
                </c:pt>
                <c:pt idx="6">
                  <c:v>6</c:v>
                </c:pt>
              </c:numCache>
            </c:numRef>
          </c:cat>
          <c:val>
            <c:numRef>
              <c:f>'5-8 GF Units'!$D$8:$D$14</c:f>
              <c:numCache>
                <c:formatCode>0%</c:formatCode>
                <c:ptCount val="7"/>
                <c:pt idx="0">
                  <c:v>0.61</c:v>
                </c:pt>
                <c:pt idx="1">
                  <c:v>0.14000000000000001</c:v>
                </c:pt>
                <c:pt idx="2">
                  <c:v>0.14000000000000001</c:v>
                </c:pt>
                <c:pt idx="3">
                  <c:v>0.04</c:v>
                </c:pt>
                <c:pt idx="4">
                  <c:v>0.06</c:v>
                </c:pt>
                <c:pt idx="5">
                  <c:v>0</c:v>
                </c:pt>
                <c:pt idx="6">
                  <c:v>0.01</c:v>
                </c:pt>
              </c:numCache>
            </c:numRef>
          </c:val>
          <c:extLst>
            <c:ext xmlns:c16="http://schemas.microsoft.com/office/drawing/2014/chart" uri="{C3380CC4-5D6E-409C-BE32-E72D297353CC}">
              <c16:uniqueId val="{00000000-E3CE-4436-B0A3-62297C97DE5B}"/>
            </c:ext>
          </c:extLst>
        </c:ser>
        <c:dLbls>
          <c:showLegendKey val="0"/>
          <c:showVal val="0"/>
          <c:showCatName val="0"/>
          <c:showSerName val="0"/>
          <c:showPercent val="0"/>
          <c:showBubbleSize val="0"/>
        </c:dLbls>
        <c:gapWidth val="182"/>
        <c:axId val="344715736"/>
        <c:axId val="345085784"/>
      </c:barChart>
      <c:catAx>
        <c:axId val="344715736"/>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Positive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5085784"/>
        <c:crosses val="autoZero"/>
        <c:auto val="1"/>
        <c:lblAlgn val="ctr"/>
        <c:lblOffset val="100"/>
        <c:noMultiLvlLbl val="0"/>
      </c:catAx>
      <c:valAx>
        <c:axId val="3450857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4715736"/>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Fig 3. Seven Ground floor units (n=32 </a:t>
            </a:r>
            <a:r>
              <a:rPr lang="en-US" sz="1680" b="0" i="0" u="none" strike="noStrike" baseline="0" dirty="0">
                <a:effectLst/>
                <a:latin typeface="Arial" panose="020B0604020202020204" pitchFamily="34" charset="0"/>
                <a:cs typeface="Arial" panose="020B0604020202020204" pitchFamily="34" charset="0"/>
              </a:rPr>
              <a:t>buildings</a:t>
            </a:r>
            <a:r>
              <a:rPr lang="en-US" dirty="0">
                <a:latin typeface="Arial" panose="020B0604020202020204" pitchFamily="34" charset="0"/>
                <a:cs typeface="Arial" panose="020B0604020202020204" pitchFamily="34" charset="0"/>
              </a:rPr>
              <a:t>)</a:t>
            </a:r>
          </a:p>
        </c:rich>
      </c:tx>
      <c:overlay val="0"/>
      <c:spPr>
        <a:noFill/>
        <a:ln>
          <a:noFill/>
        </a:ln>
        <a:effectLst/>
      </c:spPr>
      <c:txPr>
        <a:bodyPr rot="0" spcFirstLastPara="1" vertOverflow="ellipsis" vert="horz" wrap="square" anchor="ctr" anchorCtr="1"/>
        <a:lstStyle/>
        <a:p>
          <a:pPr algn="ctr" rtl="0">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'5-8 GF Units'!$C$15:$C$22</c:f>
              <c:numCache>
                <c:formatCode>General</c:formatCode>
                <c:ptCount val="8"/>
                <c:pt idx="0">
                  <c:v>0</c:v>
                </c:pt>
                <c:pt idx="1">
                  <c:v>1</c:v>
                </c:pt>
                <c:pt idx="2">
                  <c:v>2</c:v>
                </c:pt>
                <c:pt idx="3">
                  <c:v>3</c:v>
                </c:pt>
                <c:pt idx="4">
                  <c:v>4</c:v>
                </c:pt>
                <c:pt idx="5">
                  <c:v>5</c:v>
                </c:pt>
                <c:pt idx="6">
                  <c:v>6</c:v>
                </c:pt>
                <c:pt idx="7">
                  <c:v>7</c:v>
                </c:pt>
              </c:numCache>
            </c:numRef>
          </c:cat>
          <c:val>
            <c:numRef>
              <c:f>'5-8 GF Units'!$D$15:$D$22</c:f>
              <c:numCache>
                <c:formatCode>0%</c:formatCode>
                <c:ptCount val="8"/>
                <c:pt idx="0">
                  <c:v>0.53</c:v>
                </c:pt>
                <c:pt idx="1">
                  <c:v>0.16</c:v>
                </c:pt>
                <c:pt idx="2">
                  <c:v>0.09</c:v>
                </c:pt>
                <c:pt idx="3">
                  <c:v>0.09</c:v>
                </c:pt>
                <c:pt idx="4">
                  <c:v>0</c:v>
                </c:pt>
                <c:pt idx="5">
                  <c:v>0.09</c:v>
                </c:pt>
                <c:pt idx="6">
                  <c:v>0.03</c:v>
                </c:pt>
                <c:pt idx="7">
                  <c:v>0</c:v>
                </c:pt>
              </c:numCache>
            </c:numRef>
          </c:val>
          <c:extLst>
            <c:ext xmlns:c16="http://schemas.microsoft.com/office/drawing/2014/chart" uri="{C3380CC4-5D6E-409C-BE32-E72D297353CC}">
              <c16:uniqueId val="{00000000-E4B3-4F94-BF9D-29FAD33203FF}"/>
            </c:ext>
          </c:extLst>
        </c:ser>
        <c:dLbls>
          <c:showLegendKey val="0"/>
          <c:showVal val="0"/>
          <c:showCatName val="0"/>
          <c:showSerName val="0"/>
          <c:showPercent val="0"/>
          <c:showBubbleSize val="0"/>
        </c:dLbls>
        <c:gapWidth val="182"/>
        <c:axId val="343499808"/>
        <c:axId val="343500592"/>
      </c:barChart>
      <c:catAx>
        <c:axId val="34349980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Postive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3500592"/>
        <c:crosses val="autoZero"/>
        <c:auto val="1"/>
        <c:lblAlgn val="ctr"/>
        <c:lblOffset val="100"/>
        <c:noMultiLvlLbl val="0"/>
      </c:catAx>
      <c:valAx>
        <c:axId val="3435005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3499808"/>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Fig 4. Eight Ground floor units (n=67 </a:t>
            </a:r>
            <a:r>
              <a:rPr lang="en-US" sz="1680" b="0" i="0" u="none" strike="noStrike" baseline="0" dirty="0">
                <a:effectLst/>
                <a:latin typeface="Arial" panose="020B0604020202020204" pitchFamily="34" charset="0"/>
                <a:cs typeface="Arial" panose="020B0604020202020204" pitchFamily="34" charset="0"/>
              </a:rPr>
              <a:t>buildings</a:t>
            </a:r>
            <a:r>
              <a:rPr lang="en-US" dirty="0">
                <a:latin typeface="Arial" panose="020B0604020202020204" pitchFamily="34" charset="0"/>
                <a:cs typeface="Arial" panose="020B0604020202020204" pitchFamily="34" charset="0"/>
              </a:rPr>
              <a:t>)</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'5-8 GF Units'!$C$23:$C$31</c:f>
              <c:numCache>
                <c:formatCode>General</c:formatCode>
                <c:ptCount val="9"/>
                <c:pt idx="0">
                  <c:v>0</c:v>
                </c:pt>
                <c:pt idx="1">
                  <c:v>1</c:v>
                </c:pt>
                <c:pt idx="2">
                  <c:v>2</c:v>
                </c:pt>
                <c:pt idx="3">
                  <c:v>3</c:v>
                </c:pt>
                <c:pt idx="4">
                  <c:v>4</c:v>
                </c:pt>
                <c:pt idx="5">
                  <c:v>5</c:v>
                </c:pt>
                <c:pt idx="6">
                  <c:v>6</c:v>
                </c:pt>
                <c:pt idx="7">
                  <c:v>7</c:v>
                </c:pt>
                <c:pt idx="8">
                  <c:v>8</c:v>
                </c:pt>
              </c:numCache>
            </c:numRef>
          </c:cat>
          <c:val>
            <c:numRef>
              <c:f>'5-8 GF Units'!$D$23:$D$31</c:f>
              <c:numCache>
                <c:formatCode>0%</c:formatCode>
                <c:ptCount val="9"/>
                <c:pt idx="0">
                  <c:v>0.48</c:v>
                </c:pt>
                <c:pt idx="1">
                  <c:v>7.0000000000000007E-2</c:v>
                </c:pt>
                <c:pt idx="2">
                  <c:v>0.1</c:v>
                </c:pt>
                <c:pt idx="3">
                  <c:v>0.1</c:v>
                </c:pt>
                <c:pt idx="4">
                  <c:v>0.04</c:v>
                </c:pt>
                <c:pt idx="5">
                  <c:v>0.04</c:v>
                </c:pt>
                <c:pt idx="6">
                  <c:v>0.03</c:v>
                </c:pt>
                <c:pt idx="7">
                  <c:v>0.01</c:v>
                </c:pt>
                <c:pt idx="8">
                  <c:v>0.1</c:v>
                </c:pt>
              </c:numCache>
            </c:numRef>
          </c:val>
          <c:extLst>
            <c:ext xmlns:c16="http://schemas.microsoft.com/office/drawing/2014/chart" uri="{C3380CC4-5D6E-409C-BE32-E72D297353CC}">
              <c16:uniqueId val="{00000000-4BBE-4245-B2D4-6D93D54F58BF}"/>
            </c:ext>
          </c:extLst>
        </c:ser>
        <c:dLbls>
          <c:showLegendKey val="0"/>
          <c:showVal val="0"/>
          <c:showCatName val="0"/>
          <c:showSerName val="0"/>
          <c:showPercent val="0"/>
          <c:showBubbleSize val="0"/>
        </c:dLbls>
        <c:gapWidth val="182"/>
        <c:axId val="343502160"/>
        <c:axId val="343499416"/>
      </c:barChart>
      <c:catAx>
        <c:axId val="343502160"/>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Postive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3499416"/>
        <c:crosses val="autoZero"/>
        <c:auto val="1"/>
        <c:lblAlgn val="ctr"/>
        <c:lblOffset val="100"/>
        <c:noMultiLvlLbl val="0"/>
      </c:catAx>
      <c:valAx>
        <c:axId val="3434994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3502160"/>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Fig 6. Ten Ground floor units (n=30 </a:t>
            </a:r>
            <a:r>
              <a:rPr lang="en-US" sz="1680" b="0" i="0" u="none" strike="noStrike" baseline="0" dirty="0">
                <a:effectLst/>
                <a:latin typeface="Arial" panose="020B0604020202020204" pitchFamily="34" charset="0"/>
                <a:cs typeface="Arial" panose="020B0604020202020204" pitchFamily="34" charset="0"/>
              </a:rPr>
              <a:t>buildings</a:t>
            </a:r>
            <a:r>
              <a:rPr lang="en-US" dirty="0">
                <a:latin typeface="Arial" panose="020B0604020202020204" pitchFamily="34" charset="0"/>
                <a:cs typeface="Arial" panose="020B0604020202020204" pitchFamily="34" charset="0"/>
              </a:rPr>
              <a:t>)</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numRef>
              <c:f>'9-12 GF Units'!$C$12:$C$22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'9-12 GF Units'!$D$12:$D$22</c:f>
              <c:numCache>
                <c:formatCode>0%</c:formatCode>
                <c:ptCount val="11"/>
                <c:pt idx="0">
                  <c:v>0.3</c:v>
                </c:pt>
                <c:pt idx="1">
                  <c:v>0.3</c:v>
                </c:pt>
                <c:pt idx="2">
                  <c:v>0.1</c:v>
                </c:pt>
                <c:pt idx="3">
                  <c:v>0</c:v>
                </c:pt>
                <c:pt idx="4">
                  <c:v>7.0000000000000007E-2</c:v>
                </c:pt>
                <c:pt idx="5">
                  <c:v>7.0000000000000007E-2</c:v>
                </c:pt>
                <c:pt idx="6">
                  <c:v>0</c:v>
                </c:pt>
                <c:pt idx="7">
                  <c:v>0.03</c:v>
                </c:pt>
                <c:pt idx="8">
                  <c:v>7.0000000000000007E-2</c:v>
                </c:pt>
                <c:pt idx="9">
                  <c:v>0</c:v>
                </c:pt>
                <c:pt idx="10">
                  <c:v>7.0000000000000007E-2</c:v>
                </c:pt>
              </c:numCache>
            </c:numRef>
          </c:val>
          <c:extLst>
            <c:ext xmlns:c16="http://schemas.microsoft.com/office/drawing/2014/chart" uri="{C3380CC4-5D6E-409C-BE32-E72D297353CC}">
              <c16:uniqueId val="{00000000-1466-4BDB-9252-063AA4C324A7}"/>
            </c:ext>
          </c:extLst>
        </c:ser>
        <c:dLbls>
          <c:showLegendKey val="0"/>
          <c:showVal val="0"/>
          <c:showCatName val="0"/>
          <c:showSerName val="0"/>
          <c:showPercent val="0"/>
          <c:showBubbleSize val="0"/>
        </c:dLbls>
        <c:gapWidth val="182"/>
        <c:axId val="501638336"/>
        <c:axId val="501644608"/>
      </c:barChart>
      <c:catAx>
        <c:axId val="501638336"/>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Postive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1644608"/>
        <c:crosses val="autoZero"/>
        <c:auto val="1"/>
        <c:lblAlgn val="ctr"/>
        <c:lblOffset val="100"/>
        <c:noMultiLvlLbl val="0"/>
      </c:catAx>
      <c:valAx>
        <c:axId val="5016446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1638336"/>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Fig 8. Twelve Ground floor units (n=32 </a:t>
            </a:r>
            <a:r>
              <a:rPr lang="en-US" sz="1680" b="0" i="0" u="none" strike="noStrike" baseline="0" dirty="0">
                <a:effectLst/>
                <a:latin typeface="Arial" panose="020B0604020202020204" pitchFamily="34" charset="0"/>
                <a:cs typeface="Arial" panose="020B0604020202020204" pitchFamily="34" charset="0"/>
              </a:rPr>
              <a:t>buildings</a:t>
            </a:r>
            <a:r>
              <a:rPr lang="en-US" dirty="0">
                <a:latin typeface="Arial" panose="020B0604020202020204" pitchFamily="34" charset="0"/>
                <a:cs typeface="Arial" panose="020B0604020202020204" pitchFamily="34" charset="0"/>
              </a:rPr>
              <a:t>)</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901120850459729"/>
          <c:y val="0.11939584191622325"/>
          <c:w val="0.8262718103633272"/>
          <c:h val="0.70796859677728197"/>
        </c:manualLayout>
      </c:layout>
      <c:barChart>
        <c:barDir val="bar"/>
        <c:grouping val="clustered"/>
        <c:varyColors val="0"/>
        <c:ser>
          <c:idx val="0"/>
          <c:order val="0"/>
          <c:spPr>
            <a:solidFill>
              <a:schemeClr val="accent1"/>
            </a:solidFill>
            <a:ln>
              <a:noFill/>
            </a:ln>
            <a:effectLst/>
          </c:spPr>
          <c:invertIfNegative val="0"/>
          <c:cat>
            <c:numRef>
              <c:f>'9-12 GF Units'!$C$35:$C$47</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'9-12 GF Units'!$D$35:$D$47</c:f>
              <c:numCache>
                <c:formatCode>0%</c:formatCode>
                <c:ptCount val="13"/>
                <c:pt idx="0">
                  <c:v>0.41</c:v>
                </c:pt>
                <c:pt idx="1">
                  <c:v>0.13</c:v>
                </c:pt>
                <c:pt idx="2">
                  <c:v>0.19</c:v>
                </c:pt>
                <c:pt idx="3">
                  <c:v>0.03</c:v>
                </c:pt>
                <c:pt idx="4">
                  <c:v>0.03</c:v>
                </c:pt>
                <c:pt idx="5">
                  <c:v>0.03</c:v>
                </c:pt>
                <c:pt idx="6">
                  <c:v>0.03</c:v>
                </c:pt>
                <c:pt idx="7">
                  <c:v>0.03</c:v>
                </c:pt>
                <c:pt idx="8">
                  <c:v>0.03</c:v>
                </c:pt>
                <c:pt idx="9">
                  <c:v>0</c:v>
                </c:pt>
                <c:pt idx="10">
                  <c:v>0.06</c:v>
                </c:pt>
                <c:pt idx="11">
                  <c:v>0</c:v>
                </c:pt>
                <c:pt idx="12">
                  <c:v>0.03</c:v>
                </c:pt>
              </c:numCache>
            </c:numRef>
          </c:val>
          <c:extLst>
            <c:ext xmlns:c16="http://schemas.microsoft.com/office/drawing/2014/chart" uri="{C3380CC4-5D6E-409C-BE32-E72D297353CC}">
              <c16:uniqueId val="{00000000-0022-413A-A0E9-A4184CFF0BE6}"/>
            </c:ext>
          </c:extLst>
        </c:ser>
        <c:dLbls>
          <c:showLegendKey val="0"/>
          <c:showVal val="0"/>
          <c:showCatName val="0"/>
          <c:showSerName val="0"/>
          <c:showPercent val="0"/>
          <c:showBubbleSize val="0"/>
        </c:dLbls>
        <c:gapWidth val="182"/>
        <c:axId val="410179408"/>
        <c:axId val="410182936"/>
      </c:barChart>
      <c:catAx>
        <c:axId val="410179408"/>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Postive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0182936"/>
        <c:crosses val="autoZero"/>
        <c:auto val="1"/>
        <c:lblAlgn val="ctr"/>
        <c:lblOffset val="100"/>
        <c:noMultiLvlLbl val="0"/>
      </c:catAx>
      <c:valAx>
        <c:axId val="410182936"/>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0179408"/>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2D6ED-2E3C-4018-966D-BD780BA92404}" type="datetimeFigureOut">
              <a:rPr lang="en-US" smtClean="0"/>
              <a:t>8/21/2019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5E16A-0D0A-4BD9-89C2-9E907AB3FD82}" type="slidenum">
              <a:rPr lang="en-US" smtClean="0"/>
              <a:t>‹#›</a:t>
            </a:fld>
            <a:endParaRPr lang="en-US"/>
          </a:p>
        </p:txBody>
      </p:sp>
    </p:spTree>
    <p:extLst>
      <p:ext uri="{BB962C8B-B14F-4D97-AF65-F5344CB8AC3E}">
        <p14:creationId xmlns:p14="http://schemas.microsoft.com/office/powerpoint/2010/main" val="198745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85E16A-0D0A-4BD9-89C2-9E907AB3FD82}" type="slidenum">
              <a:rPr lang="en-US" smtClean="0"/>
              <a:t>1</a:t>
            </a:fld>
            <a:endParaRPr lang="en-US"/>
          </a:p>
        </p:txBody>
      </p:sp>
    </p:spTree>
    <p:extLst>
      <p:ext uri="{BB962C8B-B14F-4D97-AF65-F5344CB8AC3E}">
        <p14:creationId xmlns:p14="http://schemas.microsoft.com/office/powerpoint/2010/main" val="3819053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9/9-11/2019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3350881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9/9-11/2019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181940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9/9-11/2019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376521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9/9-11/2019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141169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9/9-11/2019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270065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9/9-11/2019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421694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9/9-11/2019</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34422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9/9-11/2019</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40389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9/9-11/2019</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391180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9/9-11/2019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142887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9/9-11/2019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0BF5-C3DE-4CF4-A49C-D92395A943F4}" type="slidenum">
              <a:rPr lang="en-US" smtClean="0"/>
              <a:t>‹#›</a:t>
            </a:fld>
            <a:endParaRPr lang="en-US"/>
          </a:p>
        </p:txBody>
      </p:sp>
    </p:spTree>
    <p:extLst>
      <p:ext uri="{BB962C8B-B14F-4D97-AF65-F5344CB8AC3E}">
        <p14:creationId xmlns:p14="http://schemas.microsoft.com/office/powerpoint/2010/main" val="2383948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9/9-11/2019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50BF5-C3DE-4CF4-A49C-D92395A943F4}" type="slidenum">
              <a:rPr lang="en-US" smtClean="0"/>
              <a:t>‹#›</a:t>
            </a:fld>
            <a:endParaRPr lang="en-US"/>
          </a:p>
        </p:txBody>
      </p:sp>
    </p:spTree>
    <p:extLst>
      <p:ext uri="{BB962C8B-B14F-4D97-AF65-F5344CB8AC3E}">
        <p14:creationId xmlns:p14="http://schemas.microsoft.com/office/powerpoint/2010/main" val="2088020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frnstudy@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4431" y="1498606"/>
            <a:ext cx="9144000" cy="1114493"/>
          </a:xfrm>
        </p:spPr>
        <p:txBody>
          <a:bodyPr/>
          <a:lstStyle/>
          <a:p>
            <a:r>
              <a:rPr lang="en-US" b="1" dirty="0">
                <a:latin typeface="Arial" panose="020B0604020202020204" pitchFamily="34" charset="0"/>
                <a:cs typeface="Arial" panose="020B0604020202020204" pitchFamily="34" charset="0"/>
              </a:rPr>
              <a:t>EARTH Study</a:t>
            </a:r>
          </a:p>
        </p:txBody>
      </p:sp>
      <p:sp>
        <p:nvSpPr>
          <p:cNvPr id="3" name="Subtitle 2"/>
          <p:cNvSpPr>
            <a:spLocks noGrp="1"/>
          </p:cNvSpPr>
          <p:nvPr>
            <p:ph type="subTitle" idx="1"/>
          </p:nvPr>
        </p:nvSpPr>
        <p:spPr>
          <a:xfrm>
            <a:off x="105197" y="2491929"/>
            <a:ext cx="11943844" cy="3067299"/>
          </a:xfrm>
        </p:spPr>
        <p:txBody>
          <a:bodyPr>
            <a:normAutofit/>
          </a:bodyPr>
          <a:lstStyle/>
          <a:p>
            <a:r>
              <a:rPr lang="en-US" sz="3200" b="1" dirty="0">
                <a:latin typeface="Arial" panose="020B0604020202020204" pitchFamily="34" charset="0"/>
                <a:cs typeface="Arial" panose="020B0604020202020204" pitchFamily="34" charset="0"/>
              </a:rPr>
              <a:t>(Evaluating and Assessing Radon Testing in Housing)</a:t>
            </a:r>
          </a:p>
          <a:p>
            <a:endParaRPr lang="en-US" sz="3200" b="1" dirty="0">
              <a:latin typeface="Arial" panose="020B0604020202020204" pitchFamily="34" charset="0"/>
              <a:cs typeface="Arial" panose="020B0604020202020204" pitchFamily="34" charset="0"/>
            </a:endParaRPr>
          </a:p>
          <a:p>
            <a:pPr>
              <a:lnSpc>
                <a:spcPct val="0"/>
              </a:lnSpc>
              <a:spcBef>
                <a:spcPts val="0"/>
              </a:spcBef>
            </a:pPr>
            <a:endParaRPr lang="en-US" sz="3200"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Michael Kitto, Principal Investigator</a:t>
            </a:r>
          </a:p>
          <a:p>
            <a:r>
              <a:rPr lang="en-US" dirty="0">
                <a:latin typeface="Arial" panose="020B0604020202020204" pitchFamily="34" charset="0"/>
                <a:cs typeface="Arial" panose="020B0604020202020204" pitchFamily="34" charset="0"/>
              </a:rPr>
              <a:t>Calvin Murphy, Field Data Coordinator</a:t>
            </a:r>
          </a:p>
          <a:p>
            <a:r>
              <a:rPr lang="en-US" dirty="0">
                <a:latin typeface="Arial" panose="020B0604020202020204" pitchFamily="34" charset="0"/>
                <a:cs typeface="Arial" panose="020B0604020202020204" pitchFamily="34" charset="0"/>
              </a:rPr>
              <a:t>Jonathan Wilson, Sherry Dixon, David Jacobs, National  Center for Healthy Housing</a:t>
            </a:r>
          </a:p>
          <a:p>
            <a:r>
              <a:rPr lang="en-US" dirty="0">
                <a:latin typeface="Arial" panose="020B0604020202020204" pitchFamily="34" charset="0"/>
                <a:cs typeface="Arial" panose="020B0604020202020204" pitchFamily="34" charset="0"/>
              </a:rPr>
              <a:t>Jane Malone, AARST National Policy Director</a:t>
            </a:r>
          </a:p>
          <a:p>
            <a:endParaRPr lang="en-US" dirty="0">
              <a:latin typeface="Arial" panose="020B0604020202020204" pitchFamily="34" charset="0"/>
              <a:cs typeface="Arial" panose="020B0604020202020204" pitchFamily="34" charset="0"/>
            </a:endParaRPr>
          </a:p>
        </p:txBody>
      </p:sp>
      <p:pic>
        <p:nvPicPr>
          <p:cNvPr id="6" name="Picture 4">
            <a:extLst>
              <a:ext uri="{FF2B5EF4-FFF2-40B4-BE49-F238E27FC236}">
                <a16:creationId xmlns:a16="http://schemas.microsoft.com/office/drawing/2014/main" id="{6EF2BB4B-58BB-4D89-9913-EC47F64F34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262286" cy="146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a:extLst>
              <a:ext uri="{FF2B5EF4-FFF2-40B4-BE49-F238E27FC236}">
                <a16:creationId xmlns:a16="http://schemas.microsoft.com/office/drawing/2014/main" id="{47E81C76-0DBB-4641-8237-E99C4D183305}"/>
              </a:ext>
            </a:extLst>
          </p:cNvPr>
          <p:cNvSpPr>
            <a:spLocks noGrp="1"/>
          </p:cNvSpPr>
          <p:nvPr>
            <p:ph type="dt" sz="half" idx="10"/>
          </p:nvPr>
        </p:nvSpPr>
        <p:spPr>
          <a:xfrm>
            <a:off x="0" y="5867375"/>
            <a:ext cx="12192000" cy="1035781"/>
          </a:xfrm>
          <a:solidFill>
            <a:schemeClr val="accent5">
              <a:lumMod val="60000"/>
              <a:lumOff val="40000"/>
            </a:schemeClr>
          </a:solidFill>
        </p:spPr>
        <p:txBody>
          <a:bodyPr/>
          <a:lstStyle/>
          <a:p>
            <a:r>
              <a:rPr lang="en-US" sz="1400" b="1">
                <a:solidFill>
                  <a:schemeClr val="tx1"/>
                </a:solidFill>
              </a:rPr>
              <a:t>September 9, 2019</a:t>
            </a:r>
            <a:endParaRPr lang="en-US" sz="1400" b="1" dirty="0">
              <a:solidFill>
                <a:schemeClr val="tx1"/>
              </a:solidFill>
            </a:endParaRPr>
          </a:p>
        </p:txBody>
      </p:sp>
      <p:sp>
        <p:nvSpPr>
          <p:cNvPr id="8" name="TextBox 7">
            <a:extLst>
              <a:ext uri="{FF2B5EF4-FFF2-40B4-BE49-F238E27FC236}">
                <a16:creationId xmlns:a16="http://schemas.microsoft.com/office/drawing/2014/main" id="{903E29E1-2F3D-4102-8C97-7A688D9B584A}"/>
              </a:ext>
            </a:extLst>
          </p:cNvPr>
          <p:cNvSpPr txBox="1"/>
          <p:nvPr/>
        </p:nvSpPr>
        <p:spPr>
          <a:xfrm>
            <a:off x="0" y="5629458"/>
            <a:ext cx="12192000" cy="240763"/>
          </a:xfrm>
          <a:prstGeom prst="rect">
            <a:avLst/>
          </a:prstGeom>
          <a:solidFill>
            <a:srgbClr val="7030A0"/>
          </a:solidFill>
        </p:spPr>
        <p:txBody>
          <a:bodyPr wrap="square" rtlCol="0">
            <a:spAutoFit/>
          </a:bodyPr>
          <a:lstStyle/>
          <a:p>
            <a:endParaRPr lang="en-US" sz="800" dirty="0"/>
          </a:p>
        </p:txBody>
      </p:sp>
      <p:sp>
        <p:nvSpPr>
          <p:cNvPr id="10" name="TextBox 9">
            <a:extLst>
              <a:ext uri="{FF2B5EF4-FFF2-40B4-BE49-F238E27FC236}">
                <a16:creationId xmlns:a16="http://schemas.microsoft.com/office/drawing/2014/main" id="{31B42128-5591-43EF-A39F-C918E471BEBF}"/>
              </a:ext>
            </a:extLst>
          </p:cNvPr>
          <p:cNvSpPr txBox="1"/>
          <p:nvPr/>
        </p:nvSpPr>
        <p:spPr>
          <a:xfrm>
            <a:off x="11818596" y="0"/>
            <a:ext cx="301686" cy="369332"/>
          </a:xfrm>
          <a:prstGeom prst="rect">
            <a:avLst/>
          </a:prstGeom>
          <a:noFill/>
        </p:spPr>
        <p:txBody>
          <a:bodyPr wrap="none" rtlCol="0">
            <a:spAutoFit/>
          </a:bodyPr>
          <a:lstStyle/>
          <a:p>
            <a:r>
              <a:rPr lang="en-US" dirty="0"/>
              <a:t>1</a:t>
            </a:r>
          </a:p>
        </p:txBody>
      </p:sp>
    </p:spTree>
    <p:extLst>
      <p:ext uri="{BB962C8B-B14F-4D97-AF65-F5344CB8AC3E}">
        <p14:creationId xmlns:p14="http://schemas.microsoft.com/office/powerpoint/2010/main" val="690938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8D555B76-EFFC-499D-A7A1-BF2BFC4230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ate Placeholder 6">
            <a:extLst>
              <a:ext uri="{FF2B5EF4-FFF2-40B4-BE49-F238E27FC236}">
                <a16:creationId xmlns:a16="http://schemas.microsoft.com/office/drawing/2014/main" id="{EBDC5007-6439-4741-82A5-72676ED4B753}"/>
              </a:ext>
            </a:extLst>
          </p:cNvPr>
          <p:cNvSpPr>
            <a:spLocks noGrp="1"/>
          </p:cNvSpPr>
          <p:nvPr>
            <p:ph type="dt" sz="half" idx="10"/>
          </p:nvPr>
        </p:nvSpPr>
        <p:spPr>
          <a:xfrm>
            <a:off x="0" y="0"/>
            <a:ext cx="12192000" cy="215153"/>
          </a:xfrm>
          <a:solidFill>
            <a:schemeClr val="accent5">
              <a:lumMod val="60000"/>
              <a:lumOff val="40000"/>
            </a:schemeClr>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September 9, 2019											                       10</a:t>
            </a:r>
          </a:p>
        </p:txBody>
      </p:sp>
      <p:sp>
        <p:nvSpPr>
          <p:cNvPr id="2" name="TextBox 1">
            <a:extLst>
              <a:ext uri="{FF2B5EF4-FFF2-40B4-BE49-F238E27FC236}">
                <a16:creationId xmlns:a16="http://schemas.microsoft.com/office/drawing/2014/main" id="{DDA003DD-67D0-4656-8550-22901118B2AF}"/>
              </a:ext>
            </a:extLst>
          </p:cNvPr>
          <p:cNvSpPr txBox="1"/>
          <p:nvPr/>
        </p:nvSpPr>
        <p:spPr>
          <a:xfrm>
            <a:off x="835378" y="914400"/>
            <a:ext cx="9299149" cy="36933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Conclusions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percentage of multifamily buildings have radon below 4 pCi/L.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5-10% of buildings with at least one unit having radon over 4 pCi/L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would </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be identified when 75% of the units are measured.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15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522" y="365125"/>
            <a:ext cx="10868278" cy="1325563"/>
          </a:xfrm>
        </p:spPr>
        <p:txBody>
          <a:bodyPr/>
          <a:lstStyle/>
          <a:p>
            <a:pPr algn="ctr"/>
            <a:r>
              <a:rPr lang="en-US" b="1" dirty="0">
                <a:latin typeface="Arial" panose="020B0604020202020204" pitchFamily="34" charset="0"/>
                <a:cs typeface="Arial" panose="020B0604020202020204" pitchFamily="34" charset="0"/>
              </a:rPr>
              <a:t>If you have data and want to participate</a:t>
            </a:r>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Email Calvin at </a:t>
            </a:r>
            <a:r>
              <a:rPr lang="en-US" dirty="0">
                <a:latin typeface="Arial" panose="020B0604020202020204" pitchFamily="34" charset="0"/>
                <a:cs typeface="Arial" panose="020B0604020202020204" pitchFamily="34" charset="0"/>
                <a:hlinkClick r:id="rId2"/>
              </a:rPr>
              <a:t>mfrnstudy@gmail.com</a:t>
            </a:r>
            <a:r>
              <a:rPr lang="en-US" dirty="0">
                <a:latin typeface="Arial" panose="020B0604020202020204" pitchFamily="34" charset="0"/>
                <a:cs typeface="Arial" panose="020B0604020202020204" pitchFamily="34" charset="0"/>
              </a:rPr>
              <a:t> or call 618-204-5545.</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$2.00 per line for usable data (previously-collected or new).</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 you plan to conduct future testing of multifamily buildings, contact Calvin to more easily provide data to the study. </a:t>
            </a:r>
          </a:p>
        </p:txBody>
      </p:sp>
      <p:pic>
        <p:nvPicPr>
          <p:cNvPr id="8" name="Picture 4">
            <a:extLst>
              <a:ext uri="{FF2B5EF4-FFF2-40B4-BE49-F238E27FC236}">
                <a16:creationId xmlns:a16="http://schemas.microsoft.com/office/drawing/2014/main" id="{76326C6E-9307-4F74-ADE8-F12CE3671CF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6">
            <a:extLst>
              <a:ext uri="{FF2B5EF4-FFF2-40B4-BE49-F238E27FC236}">
                <a16:creationId xmlns:a16="http://schemas.microsoft.com/office/drawing/2014/main" id="{05C285FB-4446-4BE6-AA97-8B5A1ED71F55}"/>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11</a:t>
            </a:r>
          </a:p>
        </p:txBody>
      </p:sp>
    </p:spTree>
    <p:extLst>
      <p:ext uri="{BB962C8B-B14F-4D97-AF65-F5344CB8AC3E}">
        <p14:creationId xmlns:p14="http://schemas.microsoft.com/office/powerpoint/2010/main" val="2066737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9663" y="1215661"/>
            <a:ext cx="10730039" cy="2677656"/>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cs typeface="Arial" panose="020B0604020202020204" pitchFamily="34" charset="0"/>
              </a:rPr>
              <a:t>The work that provided the basis for this publication was supported by funding under cooperative agreement # </a:t>
            </a:r>
            <a:r>
              <a:rPr lang="en-US" sz="2400" dirty="0">
                <a:latin typeface="Arial" panose="020B0604020202020204" pitchFamily="34" charset="0"/>
                <a:cs typeface="Arial" panose="020B0604020202020204" pitchFamily="34" charset="0"/>
              </a:rPr>
              <a:t>NYHHU0038-17</a:t>
            </a:r>
            <a:r>
              <a:rPr lang="en-US" dirty="0"/>
              <a:t> </a:t>
            </a:r>
            <a:r>
              <a:rPr lang="en-US" sz="2400" dirty="0">
                <a:latin typeface="Arial" panose="020B0604020202020204" pitchFamily="34" charset="0"/>
                <a:ea typeface="Calibri" panose="020F0502020204030204" pitchFamily="34" charset="0"/>
                <a:cs typeface="Arial" panose="020B0604020202020204" pitchFamily="34" charset="0"/>
              </a:rPr>
              <a:t>from the U.S. Department of Housing and Urban Development’s Office of Lead Hazard Control and Healthy Homes. The substance and findings of the work are dedicated to the public. The author and publisher are solely responsible for the accuracy of the statements and interpretations contained in this presentation. Such interpretations do not necessarily reflect the views of the Government.</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7" name="Picture 4">
            <a:extLst>
              <a:ext uri="{FF2B5EF4-FFF2-40B4-BE49-F238E27FC236}">
                <a16:creationId xmlns:a16="http://schemas.microsoft.com/office/drawing/2014/main" id="{8D555B76-EFFC-499D-A7A1-BF2BFC4230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6">
            <a:extLst>
              <a:ext uri="{FF2B5EF4-FFF2-40B4-BE49-F238E27FC236}">
                <a16:creationId xmlns:a16="http://schemas.microsoft.com/office/drawing/2014/main" id="{D364F0C0-9CD5-483E-BBF3-E8CA8143FF26}"/>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12</a:t>
            </a:r>
          </a:p>
        </p:txBody>
      </p:sp>
    </p:spTree>
    <p:extLst>
      <p:ext uri="{BB962C8B-B14F-4D97-AF65-F5344CB8AC3E}">
        <p14:creationId xmlns:p14="http://schemas.microsoft.com/office/powerpoint/2010/main" val="131659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07133" cy="504119"/>
          </a:xfrm>
        </p:spPr>
        <p:txBody>
          <a:bodyPr>
            <a:normAutofit fontScale="90000"/>
          </a:bodyPr>
          <a:lstStyle/>
          <a:p>
            <a:pPr algn="ctr"/>
            <a:r>
              <a:rPr lang="en-US" b="1" dirty="0">
                <a:latin typeface="Arial" panose="020B0604020202020204" pitchFamily="34" charset="0"/>
                <a:cs typeface="Arial" panose="020B0604020202020204" pitchFamily="34" charset="0"/>
              </a:rPr>
              <a:t>About the EARTH Study</a:t>
            </a:r>
          </a:p>
        </p:txBody>
      </p:sp>
      <p:sp>
        <p:nvSpPr>
          <p:cNvPr id="3" name="Content Placeholder 2"/>
          <p:cNvSpPr>
            <a:spLocks noGrp="1"/>
          </p:cNvSpPr>
          <p:nvPr>
            <p:ph idx="1"/>
          </p:nvPr>
        </p:nvSpPr>
        <p:spPr>
          <a:xfrm>
            <a:off x="316089" y="1004708"/>
            <a:ext cx="11277600" cy="5396089"/>
          </a:xfrm>
        </p:spPr>
        <p:txBody>
          <a:bodyPr>
            <a:normAutofit/>
          </a:bodyPr>
          <a:lstStyle/>
          <a:p>
            <a:pPr marL="0" indent="0" algn="ctr">
              <a:buNone/>
            </a:pPr>
            <a:r>
              <a:rPr lang="en-US" dirty="0"/>
              <a:t> </a:t>
            </a:r>
            <a:r>
              <a:rPr lang="en-US" dirty="0">
                <a:latin typeface="Arial" panose="020B0604020202020204" pitchFamily="34" charset="0"/>
                <a:cs typeface="Arial" panose="020B0604020202020204" pitchFamily="34" charset="0"/>
              </a:rPr>
              <a:t>Three year HUD funded research project.</a:t>
            </a:r>
          </a:p>
          <a:p>
            <a:pPr marL="0" indent="0" algn="ctr">
              <a:buNone/>
            </a:pPr>
            <a:r>
              <a:rPr lang="en-US" dirty="0">
                <a:latin typeface="Arial" panose="020B0604020202020204" pitchFamily="34" charset="0"/>
                <a:cs typeface="Arial" panose="020B0604020202020204" pitchFamily="34" charset="0"/>
              </a:rPr>
              <a:t> Looking at Multifamily testing standards and protocols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D2928BB3-11C5-45D8-985B-E354AEA95832}"/>
              </a:ext>
            </a:extLst>
          </p:cNvPr>
          <p:cNvGraphicFramePr>
            <a:graphicFrameLocks noGrp="1"/>
          </p:cNvGraphicFramePr>
          <p:nvPr>
            <p:extLst>
              <p:ext uri="{D42A27DB-BD31-4B8C-83A1-F6EECF244321}">
                <p14:modId xmlns:p14="http://schemas.microsoft.com/office/powerpoint/2010/main" val="2580322955"/>
              </p:ext>
            </p:extLst>
          </p:nvPr>
        </p:nvGraphicFramePr>
        <p:xfrm>
          <a:off x="113288" y="2173471"/>
          <a:ext cx="11992397" cy="3357316"/>
        </p:xfrm>
        <a:graphic>
          <a:graphicData uri="http://schemas.openxmlformats.org/drawingml/2006/table">
            <a:tbl>
              <a:tblPr>
                <a:tableStyleId>{5C22544A-7EE6-4342-B048-85BDC9FD1C3A}</a:tableStyleId>
              </a:tblPr>
              <a:tblGrid>
                <a:gridCol w="8522654">
                  <a:extLst>
                    <a:ext uri="{9D8B030D-6E8A-4147-A177-3AD203B41FA5}">
                      <a16:colId xmlns:a16="http://schemas.microsoft.com/office/drawing/2014/main" val="4292782104"/>
                    </a:ext>
                  </a:extLst>
                </a:gridCol>
                <a:gridCol w="3469743">
                  <a:extLst>
                    <a:ext uri="{9D8B030D-6E8A-4147-A177-3AD203B41FA5}">
                      <a16:colId xmlns:a16="http://schemas.microsoft.com/office/drawing/2014/main" val="561706410"/>
                    </a:ext>
                  </a:extLst>
                </a:gridCol>
              </a:tblGrid>
              <a:tr h="891824">
                <a:tc>
                  <a:txBody>
                    <a:bodyPr/>
                    <a:lstStyle/>
                    <a:p>
                      <a:pPr marL="0" marR="0" hangingPunct="0">
                        <a:spcBef>
                          <a:spcPts val="0"/>
                        </a:spcBef>
                        <a:spcAft>
                          <a:spcPts val="0"/>
                        </a:spcAft>
                      </a:pPr>
                      <a:r>
                        <a:rPr lang="en-US" sz="2400" u="sng" dirty="0">
                          <a:effectLst/>
                          <a:latin typeface="Arial" panose="020B0604020202020204" pitchFamily="34" charset="0"/>
                          <a:cs typeface="Arial" panose="020B0604020202020204" pitchFamily="34" charset="0"/>
                        </a:rPr>
                        <a:t>Regulating Authority</a:t>
                      </a:r>
                      <a:endParaRPr lang="en-US"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spcBef>
                          <a:spcPts val="0"/>
                        </a:spcBef>
                        <a:spcAft>
                          <a:spcPts val="0"/>
                        </a:spcAft>
                      </a:pPr>
                      <a:r>
                        <a:rPr lang="en-US" sz="2400" u="sng" dirty="0">
                          <a:effectLst/>
                          <a:latin typeface="Arial" panose="020B0604020202020204" pitchFamily="34" charset="0"/>
                          <a:cs typeface="Arial" panose="020B0604020202020204" pitchFamily="34" charset="0"/>
                        </a:rPr>
                        <a:t>Radon testing protocol</a:t>
                      </a:r>
                      <a:endParaRPr lang="en-US"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223942536"/>
                  </a:ext>
                </a:extLst>
              </a:tr>
              <a:tr h="616373">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Federal National Mortgage Assoc. (known as Fannie Mae)</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10% of ground floor units </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10660287"/>
                  </a:ext>
                </a:extLst>
              </a:tr>
              <a:tr h="616373">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Federal Home Loan Mortgage Corp. (known as Freddie Mac)</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10% of ground floor units </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57119002"/>
                  </a:ext>
                </a:extLst>
              </a:tr>
              <a:tr h="616373">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U.S. Department of Housing and Urban Development (HUD)</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25% of ground floor units </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68581829"/>
                  </a:ext>
                </a:extLst>
              </a:tr>
              <a:tr h="616373">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ANSI-AARST MAMF Multifamily Buildings 2017</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hangingPunct="0">
                        <a:spcBef>
                          <a:spcPts val="0"/>
                        </a:spcBef>
                        <a:spcAft>
                          <a:spcPts val="0"/>
                        </a:spcAft>
                      </a:pPr>
                      <a:r>
                        <a:rPr lang="en-US" sz="2200" dirty="0">
                          <a:effectLst/>
                          <a:latin typeface="Arial" panose="020B0604020202020204" pitchFamily="34" charset="0"/>
                          <a:cs typeface="Arial" panose="020B0604020202020204" pitchFamily="34" charset="0"/>
                        </a:rPr>
                        <a:t>100% of ground floor units</a:t>
                      </a:r>
                      <a:endPar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24625778"/>
                  </a:ext>
                </a:extLst>
              </a:tr>
            </a:tbl>
          </a:graphicData>
        </a:graphic>
      </p:graphicFrame>
      <p:sp>
        <p:nvSpPr>
          <p:cNvPr id="5" name="TextBox 4">
            <a:extLst>
              <a:ext uri="{FF2B5EF4-FFF2-40B4-BE49-F238E27FC236}">
                <a16:creationId xmlns:a16="http://schemas.microsoft.com/office/drawing/2014/main" id="{58FC2508-B725-4A4D-A289-0A70D564B986}"/>
              </a:ext>
            </a:extLst>
          </p:cNvPr>
          <p:cNvSpPr txBox="1"/>
          <p:nvPr/>
        </p:nvSpPr>
        <p:spPr>
          <a:xfrm>
            <a:off x="1273022" y="5753718"/>
            <a:ext cx="9409179" cy="400110"/>
          </a:xfrm>
          <a:prstGeom prst="rect">
            <a:avLst/>
          </a:prstGeom>
          <a:noFill/>
        </p:spPr>
        <p:txBody>
          <a:bodyPr wrap="none" rtlCol="0">
            <a:spAutoFit/>
          </a:bodyPr>
          <a:lstStyle/>
          <a:p>
            <a:r>
              <a:rPr lang="en-US" sz="2000" dirty="0">
                <a:solidFill>
                  <a:srgbClr val="FF0000"/>
                </a:solidFill>
              </a:rPr>
              <a:t>NRPP-accredited and some states require 100% of ground-floor units be tested for radon</a:t>
            </a:r>
          </a:p>
        </p:txBody>
      </p:sp>
      <p:pic>
        <p:nvPicPr>
          <p:cNvPr id="10" name="Picture 4">
            <a:extLst>
              <a:ext uri="{FF2B5EF4-FFF2-40B4-BE49-F238E27FC236}">
                <a16:creationId xmlns:a16="http://schemas.microsoft.com/office/drawing/2014/main" id="{7AD1A105-AA46-40C6-A710-FD4CAAF3DD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6">
            <a:extLst>
              <a:ext uri="{FF2B5EF4-FFF2-40B4-BE49-F238E27FC236}">
                <a16:creationId xmlns:a16="http://schemas.microsoft.com/office/drawing/2014/main" id="{78069430-D09B-404E-8195-D2308685250B}"/>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2</a:t>
            </a:r>
          </a:p>
        </p:txBody>
      </p:sp>
    </p:spTree>
    <p:extLst>
      <p:ext uri="{BB962C8B-B14F-4D97-AF65-F5344CB8AC3E}">
        <p14:creationId xmlns:p14="http://schemas.microsoft.com/office/powerpoint/2010/main" val="405363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Data Requirements</a:t>
            </a:r>
          </a:p>
        </p:txBody>
      </p:sp>
      <p:sp>
        <p:nvSpPr>
          <p:cNvPr id="3" name="Content Placeholder 2"/>
          <p:cNvSpPr>
            <a:spLocks noGrp="1"/>
          </p:cNvSpPr>
          <p:nvPr>
            <p:ph idx="1"/>
          </p:nvPr>
        </p:nvSpPr>
        <p:spPr>
          <a:xfrm>
            <a:off x="838200" y="1825625"/>
            <a:ext cx="11105644" cy="4351338"/>
          </a:xfrm>
        </p:spPr>
        <p:txBody>
          <a:bodyPr/>
          <a:lstStyle/>
          <a:p>
            <a:r>
              <a:rPr lang="en-US" dirty="0">
                <a:latin typeface="Arial" panose="020B0604020202020204" pitchFamily="34" charset="0"/>
                <a:cs typeface="Arial" panose="020B0604020202020204" pitchFamily="34" charset="0"/>
              </a:rPr>
              <a:t>Ground Floor testing results for 100% of residential units.</a:t>
            </a:r>
          </a:p>
          <a:p>
            <a:r>
              <a:rPr lang="en-US" dirty="0">
                <a:latin typeface="Arial" panose="020B0604020202020204" pitchFamily="34" charset="0"/>
                <a:cs typeface="Arial" panose="020B0604020202020204" pitchFamily="34" charset="0"/>
              </a:rPr>
              <a:t>Seeking radon results for buildings with 5 to 20+ ground-floor units.</a:t>
            </a:r>
          </a:p>
          <a:p>
            <a:r>
              <a:rPr lang="en-US" dirty="0">
                <a:latin typeface="Arial" panose="020B0604020202020204" pitchFamily="34" charset="0"/>
                <a:cs typeface="Arial" panose="020B0604020202020204" pitchFamily="34" charset="0"/>
              </a:rPr>
              <a:t>Looking for 30 buildings of every size (59 buildings per category).</a:t>
            </a:r>
          </a:p>
          <a:p>
            <a:r>
              <a:rPr lang="en-US" dirty="0">
                <a:latin typeface="Arial" panose="020B0604020202020204" pitchFamily="34" charset="0"/>
                <a:cs typeface="Arial" panose="020B0604020202020204" pitchFamily="34" charset="0"/>
              </a:rPr>
              <a:t>Have much data for 5-6 and 7-8 unit buildings.</a:t>
            </a:r>
          </a:p>
          <a:p>
            <a:r>
              <a:rPr lang="en-US" dirty="0">
                <a:latin typeface="Arial" panose="020B0604020202020204" pitchFamily="34" charset="0"/>
                <a:cs typeface="Arial" panose="020B0604020202020204" pitchFamily="34" charset="0"/>
              </a:rPr>
              <a:t>Accepting data for all categories.</a:t>
            </a:r>
          </a:p>
          <a:p>
            <a:r>
              <a:rPr lang="en-US" dirty="0">
                <a:latin typeface="Arial" panose="020B0604020202020204" pitchFamily="34" charset="0"/>
                <a:cs typeface="Arial" panose="020B0604020202020204" pitchFamily="34" charset="0"/>
              </a:rPr>
              <a:t>Data collection ends in Dec. 2019.</a:t>
            </a:r>
          </a:p>
        </p:txBody>
      </p:sp>
      <p:pic>
        <p:nvPicPr>
          <p:cNvPr id="8" name="Picture 4">
            <a:extLst>
              <a:ext uri="{FF2B5EF4-FFF2-40B4-BE49-F238E27FC236}">
                <a16:creationId xmlns:a16="http://schemas.microsoft.com/office/drawing/2014/main" id="{4C7E82EA-32B1-443F-B29A-DAAF0BFEA0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6">
            <a:extLst>
              <a:ext uri="{FF2B5EF4-FFF2-40B4-BE49-F238E27FC236}">
                <a16:creationId xmlns:a16="http://schemas.microsoft.com/office/drawing/2014/main" id="{51E9ABD7-5DA3-4E41-A6A0-383D8542C643}"/>
              </a:ext>
            </a:extLst>
          </p:cNvPr>
          <p:cNvSpPr txBox="1">
            <a:spLocks/>
          </p:cNvSpPr>
          <p:nvPr/>
        </p:nvSpPr>
        <p:spPr>
          <a:xfrm>
            <a:off x="0" y="0"/>
            <a:ext cx="12192000" cy="215153"/>
          </a:xfrm>
          <a:prstGeom prst="rect">
            <a:avLst/>
          </a:prstGeom>
          <a:solidFill>
            <a:schemeClr val="accent5">
              <a:lumMod val="60000"/>
              <a:lumOff val="40000"/>
            </a:schemeClr>
          </a:solidFill>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tx1"/>
                </a:solidFill>
              </a:rPr>
              <a:t>September 9, 2019												3</a:t>
            </a:r>
          </a:p>
        </p:txBody>
      </p:sp>
    </p:spTree>
    <p:extLst>
      <p:ext uri="{BB962C8B-B14F-4D97-AF65-F5344CB8AC3E}">
        <p14:creationId xmlns:p14="http://schemas.microsoft.com/office/powerpoint/2010/main" val="210244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ubtitle 2">
            <a:extLst>
              <a:ext uri="{FF2B5EF4-FFF2-40B4-BE49-F238E27FC236}">
                <a16:creationId xmlns:a16="http://schemas.microsoft.com/office/drawing/2014/main" id="{4A4DCC72-3EDC-49C2-983F-EDA936CE42CD}"/>
              </a:ext>
            </a:extLst>
          </p:cNvPr>
          <p:cNvSpPr txBox="1">
            <a:spLocks/>
          </p:cNvSpPr>
          <p:nvPr/>
        </p:nvSpPr>
        <p:spPr>
          <a:xfrm>
            <a:off x="757000" y="3865132"/>
            <a:ext cx="10594112"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endParaRPr lang="en-US" dirty="0"/>
          </a:p>
        </p:txBody>
      </p:sp>
      <p:graphicFrame>
        <p:nvGraphicFramePr>
          <p:cNvPr id="4" name="Table 3">
            <a:extLst>
              <a:ext uri="{FF2B5EF4-FFF2-40B4-BE49-F238E27FC236}">
                <a16:creationId xmlns:a16="http://schemas.microsoft.com/office/drawing/2014/main" id="{57F5274D-C46C-4357-91B4-FA9D4E0E78FB}"/>
              </a:ext>
            </a:extLst>
          </p:cNvPr>
          <p:cNvGraphicFramePr>
            <a:graphicFrameLocks noGrp="1"/>
          </p:cNvGraphicFramePr>
          <p:nvPr>
            <p:extLst>
              <p:ext uri="{D42A27DB-BD31-4B8C-83A1-F6EECF244321}">
                <p14:modId xmlns:p14="http://schemas.microsoft.com/office/powerpoint/2010/main" val="4027682071"/>
              </p:ext>
            </p:extLst>
          </p:nvPr>
        </p:nvGraphicFramePr>
        <p:xfrm>
          <a:off x="2598390" y="1128508"/>
          <a:ext cx="6460682" cy="5078697"/>
        </p:xfrm>
        <a:graphic>
          <a:graphicData uri="http://schemas.openxmlformats.org/drawingml/2006/table">
            <a:tbl>
              <a:tblPr>
                <a:tableStyleId>{5C22544A-7EE6-4342-B048-85BDC9FD1C3A}</a:tableStyleId>
              </a:tblPr>
              <a:tblGrid>
                <a:gridCol w="3381041">
                  <a:extLst>
                    <a:ext uri="{9D8B030D-6E8A-4147-A177-3AD203B41FA5}">
                      <a16:colId xmlns:a16="http://schemas.microsoft.com/office/drawing/2014/main" val="2840940027"/>
                    </a:ext>
                  </a:extLst>
                </a:gridCol>
                <a:gridCol w="3079641">
                  <a:extLst>
                    <a:ext uri="{9D8B030D-6E8A-4147-A177-3AD203B41FA5}">
                      <a16:colId xmlns:a16="http://schemas.microsoft.com/office/drawing/2014/main" val="2262927815"/>
                    </a:ext>
                  </a:extLst>
                </a:gridCol>
              </a:tblGrid>
              <a:tr h="471912">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GF Units per building</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Valid GF buildings</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extLst>
                  <a:ext uri="{0D108BD9-81ED-4DB2-BD59-A6C34878D82A}">
                    <a16:rowId xmlns:a16="http://schemas.microsoft.com/office/drawing/2014/main" val="4006788393"/>
                  </a:ext>
                </a:extLst>
              </a:tr>
              <a:tr h="0">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5-6</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88</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4077470"/>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7-8</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99</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3666576031"/>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9-10</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42</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500876032"/>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11-12</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47</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1853092183"/>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13-14</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20</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910075695"/>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15-16</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23</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487523943"/>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17-18</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11</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220504504"/>
                  </a:ext>
                </a:extLst>
              </a:tr>
              <a:tr h="471912">
                <a:tc>
                  <a:txBody>
                    <a:bodyPr/>
                    <a:lstStyle/>
                    <a:p>
                      <a:pPr marL="0" marR="0" algn="r">
                        <a:lnSpc>
                          <a:spcPct val="107000"/>
                        </a:lnSpc>
                        <a:spcBef>
                          <a:spcPts val="300"/>
                        </a:spcBef>
                        <a:spcAft>
                          <a:spcPts val="300"/>
                        </a:spcAft>
                      </a:pPr>
                      <a:r>
                        <a:rPr lang="en-US" sz="2800">
                          <a:effectLst/>
                          <a:latin typeface="Arial" panose="020B0604020202020204" pitchFamily="34" charset="0"/>
                          <a:cs typeface="Arial" panose="020B0604020202020204" pitchFamily="34" charset="0"/>
                        </a:rPr>
                        <a:t>19-20</a:t>
                      </a:r>
                      <a:endParaRPr lang="en-US" sz="28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10</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4257657391"/>
                  </a:ext>
                </a:extLst>
              </a:tr>
              <a:tr h="471912">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More than 20</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r">
                        <a:lnSpc>
                          <a:spcPct val="107000"/>
                        </a:lnSpc>
                        <a:spcBef>
                          <a:spcPts val="300"/>
                        </a:spcBef>
                        <a:spcAft>
                          <a:spcPts val="300"/>
                        </a:spcAft>
                      </a:pPr>
                      <a:r>
                        <a:rPr lang="en-US" sz="2800" dirty="0">
                          <a:effectLst/>
                          <a:latin typeface="Arial" panose="020B0604020202020204" pitchFamily="34" charset="0"/>
                          <a:cs typeface="Arial" panose="020B0604020202020204" pitchFamily="34" charset="0"/>
                        </a:rPr>
                        <a:t>29</a:t>
                      </a: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4239092657"/>
                  </a:ext>
                </a:extLst>
              </a:tr>
            </a:tbl>
          </a:graphicData>
        </a:graphic>
      </p:graphicFrame>
      <p:sp>
        <p:nvSpPr>
          <p:cNvPr id="6" name="Rectangle 5">
            <a:extLst>
              <a:ext uri="{FF2B5EF4-FFF2-40B4-BE49-F238E27FC236}">
                <a16:creationId xmlns:a16="http://schemas.microsoft.com/office/drawing/2014/main" id="{4E8BAEB4-F82E-4A22-B8FE-CD787FDA4DDA}"/>
              </a:ext>
            </a:extLst>
          </p:cNvPr>
          <p:cNvSpPr/>
          <p:nvPr/>
        </p:nvSpPr>
        <p:spPr>
          <a:xfrm>
            <a:off x="1057893" y="306721"/>
            <a:ext cx="9888278" cy="764312"/>
          </a:xfrm>
          <a:prstGeom prst="rect">
            <a:avLst/>
          </a:prstGeom>
        </p:spPr>
        <p:txBody>
          <a:bodyPr wrap="square">
            <a:spAutoFit/>
          </a:bodyPr>
          <a:lstStyle/>
          <a:p>
            <a:pPr algn="ctr">
              <a:spcBef>
                <a:spcPts val="50"/>
              </a:spcBef>
              <a:spcAft>
                <a:spcPts val="50"/>
              </a:spcAft>
            </a:pPr>
            <a:r>
              <a:rPr lang="en-US" sz="24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EARTH Study data- Distribution of buildings</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algn="ctr">
              <a:spcBef>
                <a:spcPts val="50"/>
              </a:spcBef>
              <a:spcAft>
                <a:spcPts val="50"/>
              </a:spcAft>
            </a:pPr>
            <a:r>
              <a:rPr lang="en-US" b="1" i="1" dirty="0">
                <a:solidFill>
                  <a:srgbClr val="000000"/>
                </a:solidFill>
                <a:latin typeface="Arial" panose="020B0604020202020204" pitchFamily="34" charset="0"/>
                <a:ea typeface="Times New Roman" panose="02020603050405020304" pitchFamily="18" charset="0"/>
                <a:cs typeface="Arial" panose="020B0604020202020204" pitchFamily="34" charset="0"/>
              </a:rPr>
              <a:t>(The target is 59 buildings per building size category)</a:t>
            </a:r>
            <a:endParaRPr lang="en-US"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9" name="Picture 4">
            <a:extLst>
              <a:ext uri="{FF2B5EF4-FFF2-40B4-BE49-F238E27FC236}">
                <a16:creationId xmlns:a16="http://schemas.microsoft.com/office/drawing/2014/main" id="{5828D8C0-33B1-4B62-A3AD-3D6B8AA13F9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ate Placeholder 6">
            <a:extLst>
              <a:ext uri="{FF2B5EF4-FFF2-40B4-BE49-F238E27FC236}">
                <a16:creationId xmlns:a16="http://schemas.microsoft.com/office/drawing/2014/main" id="{25396F57-5671-49F9-ACB2-B46017E6041D}"/>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4</a:t>
            </a:r>
          </a:p>
        </p:txBody>
      </p:sp>
    </p:spTree>
    <p:extLst>
      <p:ext uri="{BB962C8B-B14F-4D97-AF65-F5344CB8AC3E}">
        <p14:creationId xmlns:p14="http://schemas.microsoft.com/office/powerpoint/2010/main" val="390770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819A3BDB-7327-4E67-8C34-D8FA83A4F3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
            <a:extLst>
              <a:ext uri="{FF2B5EF4-FFF2-40B4-BE49-F238E27FC236}">
                <a16:creationId xmlns:a16="http://schemas.microsoft.com/office/drawing/2014/main" id="{545E34B0-6990-4E2A-8758-C086AC88CA90}"/>
              </a:ext>
            </a:extLst>
          </p:cNvPr>
          <p:cNvSpPr>
            <a:spLocks noChangeArrowheads="1"/>
          </p:cNvSpPr>
          <p:nvPr/>
        </p:nvSpPr>
        <p:spPr bwMode="auto">
          <a:xfrm>
            <a:off x="1470025" y="333674"/>
            <a:ext cx="1021305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How many units, that are all below 4 pCi/L, need to be measured so there is confidence that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fewer than 5%, 10%, 15%, 20% and 25% of units are over 4 pCi/L?</a:t>
            </a:r>
            <a:endParaRPr kumimoji="0" lang="en-US" altLang="en-US" b="1"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5" name="Table 14">
            <a:extLst>
              <a:ext uri="{FF2B5EF4-FFF2-40B4-BE49-F238E27FC236}">
                <a16:creationId xmlns:a16="http://schemas.microsoft.com/office/drawing/2014/main" id="{0E10D7BC-ADA2-47DE-9C59-6025718BC57E}"/>
              </a:ext>
            </a:extLst>
          </p:cNvPr>
          <p:cNvGraphicFramePr>
            <a:graphicFrameLocks noGrp="1"/>
          </p:cNvGraphicFramePr>
          <p:nvPr>
            <p:extLst>
              <p:ext uri="{D42A27DB-BD31-4B8C-83A1-F6EECF244321}">
                <p14:modId xmlns:p14="http://schemas.microsoft.com/office/powerpoint/2010/main" val="1417532269"/>
              </p:ext>
            </p:extLst>
          </p:nvPr>
        </p:nvGraphicFramePr>
        <p:xfrm>
          <a:off x="2838450" y="1143376"/>
          <a:ext cx="6546850" cy="4584328"/>
        </p:xfrm>
        <a:graphic>
          <a:graphicData uri="http://schemas.openxmlformats.org/drawingml/2006/table">
            <a:tbl>
              <a:tblPr firstRow="1" firstCol="1" bandRow="1">
                <a:tableStyleId>{5C22544A-7EE6-4342-B048-85BDC9FD1C3A}</a:tableStyleId>
              </a:tblPr>
              <a:tblGrid>
                <a:gridCol w="1490156">
                  <a:extLst>
                    <a:ext uri="{9D8B030D-6E8A-4147-A177-3AD203B41FA5}">
                      <a16:colId xmlns:a16="http://schemas.microsoft.com/office/drawing/2014/main" val="460306271"/>
                    </a:ext>
                  </a:extLst>
                </a:gridCol>
                <a:gridCol w="897284">
                  <a:extLst>
                    <a:ext uri="{9D8B030D-6E8A-4147-A177-3AD203B41FA5}">
                      <a16:colId xmlns:a16="http://schemas.microsoft.com/office/drawing/2014/main" val="1729590071"/>
                    </a:ext>
                  </a:extLst>
                </a:gridCol>
                <a:gridCol w="1076741">
                  <a:extLst>
                    <a:ext uri="{9D8B030D-6E8A-4147-A177-3AD203B41FA5}">
                      <a16:colId xmlns:a16="http://schemas.microsoft.com/office/drawing/2014/main" val="213823476"/>
                    </a:ext>
                  </a:extLst>
                </a:gridCol>
                <a:gridCol w="957103">
                  <a:extLst>
                    <a:ext uri="{9D8B030D-6E8A-4147-A177-3AD203B41FA5}">
                      <a16:colId xmlns:a16="http://schemas.microsoft.com/office/drawing/2014/main" val="867002990"/>
                    </a:ext>
                  </a:extLst>
                </a:gridCol>
                <a:gridCol w="957103">
                  <a:extLst>
                    <a:ext uri="{9D8B030D-6E8A-4147-A177-3AD203B41FA5}">
                      <a16:colId xmlns:a16="http://schemas.microsoft.com/office/drawing/2014/main" val="1256320308"/>
                    </a:ext>
                  </a:extLst>
                </a:gridCol>
                <a:gridCol w="1168463">
                  <a:extLst>
                    <a:ext uri="{9D8B030D-6E8A-4147-A177-3AD203B41FA5}">
                      <a16:colId xmlns:a16="http://schemas.microsoft.com/office/drawing/2014/main" val="4253691803"/>
                    </a:ext>
                  </a:extLst>
                </a:gridCol>
              </a:tblGrid>
              <a:tr h="468682">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Number of GF units in building</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tc>
                  <a:txBody>
                    <a:bodyPr/>
                    <a:lstStyle/>
                    <a:p>
                      <a:pPr marL="0" marR="0">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 (p=25%)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 (p=20%)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 (p=15%)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 (p=10%)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 (p=5%)</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nchor="b"/>
                </a:tc>
                <a:extLst>
                  <a:ext uri="{0D108BD9-81ED-4DB2-BD59-A6C34878D82A}">
                    <a16:rowId xmlns:a16="http://schemas.microsoft.com/office/drawing/2014/main" val="3424523661"/>
                  </a:ext>
                </a:extLst>
              </a:tr>
              <a:tr h="228647">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5</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3</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589697988"/>
                  </a:ext>
                </a:extLst>
              </a:tr>
              <a:tr h="228647">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4</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5</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3800605317"/>
                  </a:ext>
                </a:extLst>
              </a:tr>
              <a:tr h="228647">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7</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5</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5</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7</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7</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3612371550"/>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8</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8</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765910764"/>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9</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548564650"/>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10</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3798463307"/>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11</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10</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895138741"/>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12</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11</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722486226"/>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13</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10</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4179971263"/>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14</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13</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1599571675"/>
                  </a:ext>
                </a:extLst>
              </a:tr>
              <a:tr h="228647">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15</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8</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9</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10</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14</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570706162"/>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16</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11</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15</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3266113487"/>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12</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3332124644"/>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12</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17</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1932534980"/>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13</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18</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747571074"/>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20</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11</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14</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19</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1322578625"/>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21</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11</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14</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19</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436037990"/>
                  </a:ext>
                </a:extLst>
              </a:tr>
              <a:tr h="228647">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22</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7</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9</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11</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a:effectLst/>
                          <a:latin typeface="Arial" panose="020B0604020202020204" pitchFamily="34" charset="0"/>
                          <a:cs typeface="Arial" panose="020B0604020202020204" pitchFamily="34" charset="0"/>
                        </a:rPr>
                        <a:t>14</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tc>
                  <a:txBody>
                    <a:bodyPr/>
                    <a:lstStyle/>
                    <a:p>
                      <a:pPr marL="0" marR="0" algn="ctr">
                        <a:lnSpc>
                          <a:spcPct val="106000"/>
                        </a:lnSpc>
                        <a:spcBef>
                          <a:spcPts val="300"/>
                        </a:spcBef>
                        <a:spcAft>
                          <a:spcPts val="300"/>
                        </a:spcAft>
                      </a:pPr>
                      <a:r>
                        <a:rPr lang="en-US" sz="1400" dirty="0">
                          <a:effectLst/>
                          <a:latin typeface="Arial" panose="020B0604020202020204" pitchFamily="34" charset="0"/>
                          <a:cs typeface="Arial" panose="020B0604020202020204" pitchFamily="34" charset="0"/>
                        </a:rPr>
                        <a:t>19</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38100" marR="38100" marT="0" marB="0"/>
                </a:tc>
                <a:extLst>
                  <a:ext uri="{0D108BD9-81ED-4DB2-BD59-A6C34878D82A}">
                    <a16:rowId xmlns:a16="http://schemas.microsoft.com/office/drawing/2014/main" val="2537246841"/>
                  </a:ext>
                </a:extLst>
              </a:tr>
            </a:tbl>
          </a:graphicData>
        </a:graphic>
      </p:graphicFrame>
      <p:sp>
        <p:nvSpPr>
          <p:cNvPr id="18" name="TextBox 17">
            <a:extLst>
              <a:ext uri="{FF2B5EF4-FFF2-40B4-BE49-F238E27FC236}">
                <a16:creationId xmlns:a16="http://schemas.microsoft.com/office/drawing/2014/main" id="{43B3300B-8202-434A-8A9A-3AC76836A3EE}"/>
              </a:ext>
            </a:extLst>
          </p:cNvPr>
          <p:cNvSpPr txBox="1"/>
          <p:nvPr/>
        </p:nvSpPr>
        <p:spPr>
          <a:xfrm flipH="1">
            <a:off x="2870200" y="5702300"/>
            <a:ext cx="68580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Theoretical calculations based on hypergeometric distribution. </a:t>
            </a:r>
          </a:p>
        </p:txBody>
      </p:sp>
      <p:sp>
        <p:nvSpPr>
          <p:cNvPr id="13" name="Date Placeholder 6">
            <a:extLst>
              <a:ext uri="{FF2B5EF4-FFF2-40B4-BE49-F238E27FC236}">
                <a16:creationId xmlns:a16="http://schemas.microsoft.com/office/drawing/2014/main" id="{7B5DCD84-9C17-46C9-8CA5-A6250F52088A}"/>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5</a:t>
            </a:r>
          </a:p>
        </p:txBody>
      </p:sp>
    </p:spTree>
    <p:extLst>
      <p:ext uri="{BB962C8B-B14F-4D97-AF65-F5344CB8AC3E}">
        <p14:creationId xmlns:p14="http://schemas.microsoft.com/office/powerpoint/2010/main" val="12141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819A3BDB-7327-4E67-8C34-D8FA83A4F3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696DEB7D-D5CA-4D65-B122-ECAA1F99C82D}"/>
              </a:ext>
            </a:extLst>
          </p:cNvPr>
          <p:cNvGraphicFramePr>
            <a:graphicFrameLocks noGrp="1"/>
          </p:cNvGraphicFramePr>
          <p:nvPr>
            <p:extLst>
              <p:ext uri="{D42A27DB-BD31-4B8C-83A1-F6EECF244321}">
                <p14:modId xmlns:p14="http://schemas.microsoft.com/office/powerpoint/2010/main" val="2170128652"/>
              </p:ext>
            </p:extLst>
          </p:nvPr>
        </p:nvGraphicFramePr>
        <p:xfrm>
          <a:off x="1346200" y="1384300"/>
          <a:ext cx="9321799" cy="3231957"/>
        </p:xfrm>
        <a:graphic>
          <a:graphicData uri="http://schemas.openxmlformats.org/drawingml/2006/table">
            <a:tbl>
              <a:tblPr firstRow="1" firstCol="1" bandRow="1">
                <a:tableStyleId>{5C22544A-7EE6-4342-B048-85BDC9FD1C3A}</a:tableStyleId>
              </a:tblPr>
              <a:tblGrid>
                <a:gridCol w="1009908">
                  <a:extLst>
                    <a:ext uri="{9D8B030D-6E8A-4147-A177-3AD203B41FA5}">
                      <a16:colId xmlns:a16="http://schemas.microsoft.com/office/drawing/2014/main" val="699254989"/>
                    </a:ext>
                  </a:extLst>
                </a:gridCol>
                <a:gridCol w="543798">
                  <a:extLst>
                    <a:ext uri="{9D8B030D-6E8A-4147-A177-3AD203B41FA5}">
                      <a16:colId xmlns:a16="http://schemas.microsoft.com/office/drawing/2014/main" val="3721215771"/>
                    </a:ext>
                  </a:extLst>
                </a:gridCol>
                <a:gridCol w="1976841">
                  <a:extLst>
                    <a:ext uri="{9D8B030D-6E8A-4147-A177-3AD203B41FA5}">
                      <a16:colId xmlns:a16="http://schemas.microsoft.com/office/drawing/2014/main" val="477001604"/>
                    </a:ext>
                  </a:extLst>
                </a:gridCol>
                <a:gridCol w="1841553">
                  <a:extLst>
                    <a:ext uri="{9D8B030D-6E8A-4147-A177-3AD203B41FA5}">
                      <a16:colId xmlns:a16="http://schemas.microsoft.com/office/drawing/2014/main" val="3336188779"/>
                    </a:ext>
                  </a:extLst>
                </a:gridCol>
                <a:gridCol w="1968500">
                  <a:extLst>
                    <a:ext uri="{9D8B030D-6E8A-4147-A177-3AD203B41FA5}">
                      <a16:colId xmlns:a16="http://schemas.microsoft.com/office/drawing/2014/main" val="2862137148"/>
                    </a:ext>
                  </a:extLst>
                </a:gridCol>
                <a:gridCol w="1981199">
                  <a:extLst>
                    <a:ext uri="{9D8B030D-6E8A-4147-A177-3AD203B41FA5}">
                      <a16:colId xmlns:a16="http://schemas.microsoft.com/office/drawing/2014/main" val="3599290343"/>
                    </a:ext>
                  </a:extLst>
                </a:gridCol>
              </a:tblGrid>
              <a:tr h="1084704">
                <a:tc gridSpan="2">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b">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10% sampled</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b">
                    <a:lnB w="12700" cap="flat" cmpd="sng" algn="ctr">
                      <a:solidFill>
                        <a:schemeClr val="tx1"/>
                      </a:solidFill>
                      <a:prstDash val="solid"/>
                      <a:round/>
                      <a:headEnd type="none" w="med" len="med"/>
                      <a:tailEnd type="none" w="med" len="med"/>
                    </a:lnB>
                  </a:tcPr>
                </a:tc>
                <a:tc>
                  <a:txBody>
                    <a:bodyPr/>
                    <a:lstStyle/>
                    <a:p>
                      <a:pPr algn="ctr"/>
                      <a:r>
                        <a:rPr lang="en-US" sz="2000" dirty="0">
                          <a:effectLst/>
                          <a:latin typeface="Arial" panose="020B0604020202020204" pitchFamily="34" charset="0"/>
                          <a:cs typeface="Arial" panose="020B0604020202020204" pitchFamily="34" charset="0"/>
                        </a:rPr>
                        <a:t>25% sampled</a:t>
                      </a:r>
                      <a:endParaRPr lang="en-US" sz="2000" dirty="0">
                        <a:latin typeface="Arial" panose="020B0604020202020204" pitchFamily="34" charset="0"/>
                        <a:cs typeface="Arial" panose="020B0604020202020204" pitchFamily="34" charset="0"/>
                      </a:endParaRPr>
                    </a:p>
                  </a:txBody>
                  <a:tcPr marL="24421" marR="24421" marT="0" marB="0" anchor="b">
                    <a:lnB w="12700" cap="flat" cmpd="sng" algn="ctr">
                      <a:solidFill>
                        <a:schemeClr val="tx1"/>
                      </a:solidFill>
                      <a:prstDash val="solid"/>
                      <a:round/>
                      <a:headEnd type="none" w="med" len="med"/>
                      <a:tailEnd type="none" w="med" len="med"/>
                    </a:lnB>
                  </a:tcPr>
                </a:tc>
                <a:tc>
                  <a:txBody>
                    <a:bodyPr/>
                    <a:lstStyle/>
                    <a:p>
                      <a:pPr algn="ctr"/>
                      <a:r>
                        <a:rPr lang="en-US" sz="2000" dirty="0">
                          <a:effectLst/>
                          <a:latin typeface="Arial" panose="020B0604020202020204" pitchFamily="34" charset="0"/>
                          <a:cs typeface="Arial" panose="020B0604020202020204" pitchFamily="34" charset="0"/>
                        </a:rPr>
                        <a:t>50% sampled</a:t>
                      </a:r>
                      <a:endParaRPr lang="en-US" sz="2000" dirty="0">
                        <a:latin typeface="Arial" panose="020B0604020202020204" pitchFamily="34" charset="0"/>
                        <a:cs typeface="Arial" panose="020B0604020202020204" pitchFamily="34" charset="0"/>
                      </a:endParaRPr>
                    </a:p>
                  </a:txBody>
                  <a:tcPr marL="24421" marR="24421" marT="0" marB="0" anchor="b">
                    <a:lnB w="12700" cap="flat" cmpd="sng" algn="ctr">
                      <a:solidFill>
                        <a:schemeClr val="tx1"/>
                      </a:solidFill>
                      <a:prstDash val="solid"/>
                      <a:round/>
                      <a:headEnd type="none" w="med" len="med"/>
                      <a:tailEnd type="none" w="med" len="med"/>
                    </a:lnB>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75% sampled</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3092319"/>
                  </a:ext>
                </a:extLst>
              </a:tr>
              <a:tr h="560322">
                <a:tc>
                  <a:txBody>
                    <a:bodyPr/>
                    <a:lstStyle/>
                    <a:p>
                      <a:pPr marL="0" marR="0" algn="ctr">
                        <a:lnSpc>
                          <a:spcPct val="106000"/>
                        </a:lnSpc>
                        <a:spcBef>
                          <a:spcPts val="300"/>
                        </a:spcBef>
                        <a:spcAft>
                          <a:spcPts val="300"/>
                        </a:spcAft>
                      </a:pPr>
                      <a:r>
                        <a:rPr lang="en-US" sz="2000" dirty="0">
                          <a:solidFill>
                            <a:schemeClr val="tx1"/>
                          </a:solidFill>
                          <a:effectLst/>
                          <a:latin typeface="Arial" panose="020B0604020202020204" pitchFamily="34" charset="0"/>
                          <a:cs typeface="Arial" panose="020B0604020202020204" pitchFamily="34" charset="0"/>
                        </a:rPr>
                        <a:t># GF units</a:t>
                      </a: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N</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Mean probability</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Mean probability</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a:effectLst/>
                          <a:latin typeface="Arial" panose="020B0604020202020204" pitchFamily="34" charset="0"/>
                          <a:cs typeface="Arial" panose="020B0604020202020204" pitchFamily="34" charset="0"/>
                        </a:rPr>
                        <a:t>Mean probability</a:t>
                      </a:r>
                      <a:endParaRPr lang="en-US" sz="2000">
                        <a:latin typeface="Arial" panose="020B0604020202020204" pitchFamily="34" charset="0"/>
                        <a:cs typeface="Arial" panose="020B0604020202020204" pitchFamily="34" charset="0"/>
                      </a:endParaRPr>
                    </a:p>
                  </a:txBody>
                  <a:tcPr marL="24421" marR="24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Mean probability</a:t>
                      </a:r>
                      <a:endParaRPr lang="en-US" sz="2000" dirty="0">
                        <a:latin typeface="Arial" panose="020B0604020202020204" pitchFamily="34" charset="0"/>
                        <a:cs typeface="Arial" panose="020B0604020202020204" pitchFamily="34" charset="0"/>
                      </a:endParaRPr>
                    </a:p>
                  </a:txBody>
                  <a:tcPr marL="24421" marR="244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5098635"/>
                  </a:ext>
                </a:extLst>
              </a:tr>
              <a:tr h="200132">
                <a:tc>
                  <a:txBody>
                    <a:bodyPr/>
                    <a:lstStyle/>
                    <a:p>
                      <a:pPr marL="0" marR="0" algn="ctr">
                        <a:lnSpc>
                          <a:spcPct val="106000"/>
                        </a:lnSpc>
                        <a:spcBef>
                          <a:spcPts val="300"/>
                        </a:spcBef>
                        <a:spcAft>
                          <a:spcPts val="300"/>
                        </a:spcAft>
                      </a:pPr>
                      <a:r>
                        <a:rPr lang="en-US" sz="2000" dirty="0">
                          <a:solidFill>
                            <a:schemeClr val="tx1"/>
                          </a:solidFill>
                          <a:effectLst/>
                          <a:latin typeface="Arial" panose="020B0604020202020204" pitchFamily="34" charset="0"/>
                          <a:cs typeface="Arial" panose="020B0604020202020204" pitchFamily="34" charset="0"/>
                        </a:rPr>
                        <a:t>05-06</a:t>
                      </a: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35</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a:effectLst/>
                          <a:latin typeface="Arial" panose="020B0604020202020204" pitchFamily="34" charset="0"/>
                          <a:cs typeface="Arial" panose="020B0604020202020204" pitchFamily="34" charset="0"/>
                        </a:rPr>
                        <a:t>61%</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38%</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22%</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5%</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9742046"/>
                  </a:ext>
                </a:extLst>
              </a:tr>
              <a:tr h="200132">
                <a:tc>
                  <a:txBody>
                    <a:bodyPr/>
                    <a:lstStyle/>
                    <a:p>
                      <a:pPr marL="0" marR="0" algn="ctr">
                        <a:lnSpc>
                          <a:spcPct val="106000"/>
                        </a:lnSpc>
                        <a:spcBef>
                          <a:spcPts val="300"/>
                        </a:spcBef>
                        <a:spcAft>
                          <a:spcPts val="300"/>
                        </a:spcAft>
                      </a:pPr>
                      <a:r>
                        <a:rPr lang="en-US" sz="2000" dirty="0">
                          <a:solidFill>
                            <a:schemeClr val="tx1"/>
                          </a:solidFill>
                          <a:effectLst/>
                          <a:latin typeface="Arial" panose="020B0604020202020204" pitchFamily="34" charset="0"/>
                          <a:cs typeface="Arial" panose="020B0604020202020204" pitchFamily="34" charset="0"/>
                        </a:rPr>
                        <a:t>07-08</a:t>
                      </a: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50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53%</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34%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14%</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a:effectLst/>
                          <a:latin typeface="Arial" panose="020B0604020202020204" pitchFamily="34" charset="0"/>
                          <a:cs typeface="Arial" panose="020B0604020202020204" pitchFamily="34" charset="0"/>
                        </a:rPr>
                        <a:t>4%</a:t>
                      </a:r>
                      <a:endParaRPr lang="en-US" sz="200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9401602"/>
                  </a:ext>
                </a:extLst>
              </a:tr>
              <a:tr h="200132">
                <a:tc>
                  <a:txBody>
                    <a:bodyPr/>
                    <a:lstStyle/>
                    <a:p>
                      <a:pPr marL="0" marR="0" algn="ctr">
                        <a:lnSpc>
                          <a:spcPct val="106000"/>
                        </a:lnSpc>
                        <a:spcBef>
                          <a:spcPts val="300"/>
                        </a:spcBef>
                        <a:spcAft>
                          <a:spcPts val="300"/>
                        </a:spcAft>
                      </a:pPr>
                      <a:r>
                        <a:rPr lang="en-US" sz="2000" dirty="0">
                          <a:solidFill>
                            <a:schemeClr val="tx1"/>
                          </a:solidFill>
                          <a:effectLst/>
                          <a:latin typeface="Arial" panose="020B0604020202020204" pitchFamily="34" charset="0"/>
                          <a:cs typeface="Arial" panose="020B0604020202020204" pitchFamily="34" charset="0"/>
                        </a:rPr>
                        <a:t>09-10</a:t>
                      </a: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27</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61%</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34%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20%</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7%</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8616248"/>
                  </a:ext>
                </a:extLst>
              </a:tr>
              <a:tr h="200132">
                <a:tc>
                  <a:txBody>
                    <a:bodyPr/>
                    <a:lstStyle/>
                    <a:p>
                      <a:pPr marL="0" marR="0" algn="ctr">
                        <a:lnSpc>
                          <a:spcPct val="106000"/>
                        </a:lnSpc>
                        <a:spcBef>
                          <a:spcPts val="300"/>
                        </a:spcBef>
                        <a:spcAft>
                          <a:spcPts val="300"/>
                        </a:spcAft>
                      </a:pPr>
                      <a:r>
                        <a:rPr lang="en-US" sz="2000" dirty="0">
                          <a:solidFill>
                            <a:schemeClr val="tx1"/>
                          </a:solidFill>
                          <a:effectLst/>
                          <a:latin typeface="Arial" panose="020B0604020202020204" pitchFamily="34" charset="0"/>
                          <a:cs typeface="Arial" panose="020B0604020202020204" pitchFamily="34" charset="0"/>
                        </a:rPr>
                        <a:t>11-12</a:t>
                      </a: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27</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51%</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40%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20%</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7%</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8178351"/>
                  </a:ext>
                </a:extLst>
              </a:tr>
              <a:tr h="200132">
                <a:tc>
                  <a:txBody>
                    <a:bodyPr/>
                    <a:lstStyle/>
                    <a:p>
                      <a:pPr marL="0" marR="0" algn="ctr">
                        <a:lnSpc>
                          <a:spcPct val="106000"/>
                        </a:lnSpc>
                        <a:spcBef>
                          <a:spcPts val="300"/>
                        </a:spcBef>
                        <a:spcAft>
                          <a:spcPts val="300"/>
                        </a:spcAft>
                      </a:pPr>
                      <a:r>
                        <a:rPr lang="en-US" sz="2000" dirty="0">
                          <a:solidFill>
                            <a:schemeClr val="tx1"/>
                          </a:solidFill>
                          <a:effectLst/>
                          <a:latin typeface="Arial" panose="020B0604020202020204" pitchFamily="34" charset="0"/>
                          <a:cs typeface="Arial" panose="020B0604020202020204" pitchFamily="34" charset="0"/>
                        </a:rPr>
                        <a:t>13-20</a:t>
                      </a:r>
                      <a:endParaRPr lang="en-US"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33</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a:effectLst/>
                          <a:latin typeface="Arial" panose="020B0604020202020204" pitchFamily="34" charset="0"/>
                          <a:cs typeface="Arial" panose="020B0604020202020204" pitchFamily="34" charset="0"/>
                        </a:rPr>
                        <a:t>51%</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6000"/>
                        </a:lnSpc>
                        <a:spcBef>
                          <a:spcPts val="300"/>
                        </a:spcBef>
                        <a:spcAft>
                          <a:spcPts val="300"/>
                        </a:spcAft>
                      </a:pPr>
                      <a:r>
                        <a:rPr lang="en-US" sz="2000" dirty="0">
                          <a:effectLst/>
                          <a:latin typeface="Arial" panose="020B0604020202020204" pitchFamily="34" charset="0"/>
                          <a:cs typeface="Arial" panose="020B0604020202020204" pitchFamily="34" charset="0"/>
                        </a:rPr>
                        <a:t>34%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19%</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effectLst/>
                          <a:latin typeface="Arial" panose="020B0604020202020204" pitchFamily="34" charset="0"/>
                          <a:cs typeface="Arial" panose="020B0604020202020204" pitchFamily="34" charset="0"/>
                        </a:rPr>
                        <a:t>7%</a:t>
                      </a:r>
                      <a:endParaRPr lang="en-US" sz="2000" dirty="0">
                        <a:latin typeface="Arial" panose="020B0604020202020204" pitchFamily="34" charset="0"/>
                        <a:cs typeface="Arial" panose="020B0604020202020204" pitchFamily="34" charset="0"/>
                      </a:endParaRPr>
                    </a:p>
                  </a:txBody>
                  <a:tcPr marL="24421" marR="244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820026"/>
                  </a:ext>
                </a:extLst>
              </a:tr>
            </a:tbl>
          </a:graphicData>
        </a:graphic>
      </p:graphicFrame>
      <p:sp>
        <p:nvSpPr>
          <p:cNvPr id="3" name="Rectangle 1">
            <a:extLst>
              <a:ext uri="{FF2B5EF4-FFF2-40B4-BE49-F238E27FC236}">
                <a16:creationId xmlns:a16="http://schemas.microsoft.com/office/drawing/2014/main" id="{4D37B1F0-3FB3-4A83-8D8C-BD49C1BFE01E}"/>
              </a:ext>
            </a:extLst>
          </p:cNvPr>
          <p:cNvSpPr>
            <a:spLocks noChangeArrowheads="1"/>
          </p:cNvSpPr>
          <p:nvPr/>
        </p:nvSpPr>
        <p:spPr bwMode="auto">
          <a:xfrm>
            <a:off x="1099080" y="475228"/>
            <a:ext cx="986359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Percentage of buildings with ground-floor units containing over 4 pCi/L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would </a:t>
            </a:r>
            <a:r>
              <a:rPr kumimoji="0" lang="en-US" altLang="en-US" sz="2000" b="1" i="1" u="none" strike="noStrike" cap="none" normalizeH="0" baseline="0" dirty="0">
                <a:ln>
                  <a:noFill/>
                </a:ln>
                <a:solidFill>
                  <a:srgbClr val="FF0000"/>
                </a:solidFill>
                <a:effectLst/>
                <a:latin typeface="Arial" panose="020B0604020202020204" pitchFamily="34" charset="0"/>
                <a:ea typeface="Times New Roman" panose="02020603050405020304" pitchFamily="18" charset="0"/>
              </a:rPr>
              <a:t>not</a:t>
            </a:r>
            <a:r>
              <a:rPr kumimoji="0" lang="en-US" altLang="en-US" sz="20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be found when sampling 10%, 25%, 50% or 75% of ground floor units</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AE77C934-2B84-4597-8557-3547C9417B1F}"/>
              </a:ext>
            </a:extLst>
          </p:cNvPr>
          <p:cNvSpPr txBox="1"/>
          <p:nvPr/>
        </p:nvSpPr>
        <p:spPr>
          <a:xfrm>
            <a:off x="5295900" y="4699000"/>
            <a:ext cx="1091966" cy="369332"/>
          </a:xfrm>
          <a:prstGeom prst="rect">
            <a:avLst/>
          </a:prstGeom>
          <a:noFill/>
        </p:spPr>
        <p:txBody>
          <a:bodyPr wrap="none" rtlCol="0">
            <a:spAutoFit/>
          </a:bodyPr>
          <a:lstStyle/>
          <a:p>
            <a:r>
              <a:rPr lang="en-US" dirty="0">
                <a:solidFill>
                  <a:srgbClr val="FF0000"/>
                </a:solidFill>
              </a:rPr>
              <a:t>Quiz slide</a:t>
            </a:r>
          </a:p>
        </p:txBody>
      </p:sp>
      <p:sp>
        <p:nvSpPr>
          <p:cNvPr id="12" name="Date Placeholder 6">
            <a:extLst>
              <a:ext uri="{FF2B5EF4-FFF2-40B4-BE49-F238E27FC236}">
                <a16:creationId xmlns:a16="http://schemas.microsoft.com/office/drawing/2014/main" id="{F00319F2-2995-42AB-BCB8-32B0E9D0321C}"/>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6</a:t>
            </a:r>
          </a:p>
        </p:txBody>
      </p:sp>
    </p:spTree>
    <p:extLst>
      <p:ext uri="{BB962C8B-B14F-4D97-AF65-F5344CB8AC3E}">
        <p14:creationId xmlns:p14="http://schemas.microsoft.com/office/powerpoint/2010/main" val="3289977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819A3BDB-7327-4E67-8C34-D8FA83A4F3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422309864"/>
              </p:ext>
            </p:extLst>
          </p:nvPr>
        </p:nvGraphicFramePr>
        <p:xfrm>
          <a:off x="262466" y="1133122"/>
          <a:ext cx="59055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2010694607"/>
              </p:ext>
            </p:extLst>
          </p:nvPr>
        </p:nvGraphicFramePr>
        <p:xfrm>
          <a:off x="6056489" y="1126067"/>
          <a:ext cx="5943600" cy="44831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F5330FBD-E858-4FE8-8572-81E6D081ADCB}"/>
              </a:ext>
            </a:extLst>
          </p:cNvPr>
          <p:cNvSpPr txBox="1"/>
          <p:nvPr/>
        </p:nvSpPr>
        <p:spPr>
          <a:xfrm>
            <a:off x="1000478" y="5571066"/>
            <a:ext cx="4782078"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7/16 buildings have units with radon &gt;4 pCi/L</a:t>
            </a:r>
          </a:p>
        </p:txBody>
      </p:sp>
      <p:sp>
        <p:nvSpPr>
          <p:cNvPr id="12" name="TextBox 11">
            <a:extLst>
              <a:ext uri="{FF2B5EF4-FFF2-40B4-BE49-F238E27FC236}">
                <a16:creationId xmlns:a16="http://schemas.microsoft.com/office/drawing/2014/main" id="{694AD2A2-1721-4242-BC13-823D1C5970F5}"/>
              </a:ext>
            </a:extLst>
          </p:cNvPr>
          <p:cNvSpPr txBox="1"/>
          <p:nvPr/>
        </p:nvSpPr>
        <p:spPr>
          <a:xfrm>
            <a:off x="6834011" y="5559778"/>
            <a:ext cx="491031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28/72 buildings have units with radon &gt;4 pCi/L</a:t>
            </a:r>
          </a:p>
        </p:txBody>
      </p:sp>
      <p:sp>
        <p:nvSpPr>
          <p:cNvPr id="3" name="TextBox 2">
            <a:extLst>
              <a:ext uri="{FF2B5EF4-FFF2-40B4-BE49-F238E27FC236}">
                <a16:creationId xmlns:a16="http://schemas.microsoft.com/office/drawing/2014/main" id="{BE78FE09-218F-41E3-B5E3-25D7C0E8B1E4}"/>
              </a:ext>
            </a:extLst>
          </p:cNvPr>
          <p:cNvSpPr txBox="1"/>
          <p:nvPr/>
        </p:nvSpPr>
        <p:spPr>
          <a:xfrm>
            <a:off x="1444978" y="316089"/>
            <a:ext cx="9116598" cy="646331"/>
          </a:xfrm>
          <a:prstGeom prst="rect">
            <a:avLst/>
          </a:prstGeom>
          <a:noFill/>
        </p:spPr>
        <p:txBody>
          <a:bodyPr wrap="none" rtlCol="0">
            <a:spAutoFit/>
          </a:bodyPr>
          <a:lstStyle/>
          <a:p>
            <a:pPr lvl="0" eaLnBrk="0" fontAlgn="base" hangingPunct="0">
              <a:spcBef>
                <a:spcPct val="0"/>
              </a:spcBef>
              <a:spcAft>
                <a:spcPct val="0"/>
              </a:spcAft>
            </a:pPr>
            <a:r>
              <a:rPr lang="en-US" altLang="en-US" b="1" i="1" dirty="0">
                <a:solidFill>
                  <a:srgbClr val="000000"/>
                </a:solidFill>
                <a:latin typeface="Arial" panose="020B0604020202020204" pitchFamily="34" charset="0"/>
                <a:ea typeface="Times New Roman" panose="02020603050405020304" pitchFamily="18" charset="0"/>
              </a:rPr>
              <a:t>Percentage of buildings with 5 or 6 ground-floor units containing radon </a:t>
            </a:r>
            <a:r>
              <a:rPr lang="en-US" altLang="en-US" b="1" i="1" u="sng" dirty="0">
                <a:solidFill>
                  <a:srgbClr val="000000"/>
                </a:solidFill>
                <a:latin typeface="Arial" panose="020B0604020202020204" pitchFamily="34" charset="0"/>
                <a:ea typeface="Times New Roman" panose="02020603050405020304" pitchFamily="18" charset="0"/>
              </a:rPr>
              <a:t>&gt;</a:t>
            </a:r>
            <a:r>
              <a:rPr lang="en-US" altLang="en-US" b="1" i="1" dirty="0">
                <a:solidFill>
                  <a:srgbClr val="000000"/>
                </a:solidFill>
                <a:latin typeface="Arial" panose="020B0604020202020204" pitchFamily="34" charset="0"/>
                <a:ea typeface="Times New Roman" panose="02020603050405020304" pitchFamily="18" charset="0"/>
              </a:rPr>
              <a:t> 4 pCi/L.</a:t>
            </a:r>
            <a:endParaRPr lang="en-US" altLang="en-US" dirty="0">
              <a:latin typeface="Arial" panose="020B0604020202020204" pitchFamily="34" charset="0"/>
            </a:endParaRPr>
          </a:p>
          <a:p>
            <a:endParaRPr lang="en-US" dirty="0"/>
          </a:p>
        </p:txBody>
      </p:sp>
      <p:sp>
        <p:nvSpPr>
          <p:cNvPr id="15" name="Date Placeholder 6">
            <a:extLst>
              <a:ext uri="{FF2B5EF4-FFF2-40B4-BE49-F238E27FC236}">
                <a16:creationId xmlns:a16="http://schemas.microsoft.com/office/drawing/2014/main" id="{46849D19-BEE4-4C85-857F-FCCE9D15B9F7}"/>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7</a:t>
            </a:r>
          </a:p>
        </p:txBody>
      </p:sp>
    </p:spTree>
    <p:extLst>
      <p:ext uri="{BB962C8B-B14F-4D97-AF65-F5344CB8AC3E}">
        <p14:creationId xmlns:p14="http://schemas.microsoft.com/office/powerpoint/2010/main" val="390672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819A3BDB-7327-4E67-8C34-D8FA83A4F3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104185276"/>
              </p:ext>
            </p:extLst>
          </p:nvPr>
        </p:nvGraphicFramePr>
        <p:xfrm>
          <a:off x="83256" y="1234333"/>
          <a:ext cx="6121400" cy="41208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2022242097"/>
              </p:ext>
            </p:extLst>
          </p:nvPr>
        </p:nvGraphicFramePr>
        <p:xfrm>
          <a:off x="6057900" y="1217822"/>
          <a:ext cx="6134100" cy="406114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31ED1AFB-2877-4FAA-9E03-DD928FB287FB}"/>
              </a:ext>
            </a:extLst>
          </p:cNvPr>
          <p:cNvSpPr txBox="1"/>
          <p:nvPr/>
        </p:nvSpPr>
        <p:spPr>
          <a:xfrm>
            <a:off x="892684" y="5374260"/>
            <a:ext cx="491031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15/32 buildings have units with radon &gt;4 pCi/L</a:t>
            </a:r>
          </a:p>
        </p:txBody>
      </p:sp>
      <p:sp>
        <p:nvSpPr>
          <p:cNvPr id="11" name="TextBox 10">
            <a:extLst>
              <a:ext uri="{FF2B5EF4-FFF2-40B4-BE49-F238E27FC236}">
                <a16:creationId xmlns:a16="http://schemas.microsoft.com/office/drawing/2014/main" id="{87771C95-1E32-4C33-A54C-BC06FBB71817}"/>
              </a:ext>
            </a:extLst>
          </p:cNvPr>
          <p:cNvSpPr txBox="1"/>
          <p:nvPr/>
        </p:nvSpPr>
        <p:spPr>
          <a:xfrm>
            <a:off x="6952545" y="5370689"/>
            <a:ext cx="4910319"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34/67 buildings have units with radon &gt;4 pCi/L</a:t>
            </a:r>
          </a:p>
        </p:txBody>
      </p:sp>
      <p:sp>
        <p:nvSpPr>
          <p:cNvPr id="2" name="Rectangle 1">
            <a:extLst>
              <a:ext uri="{FF2B5EF4-FFF2-40B4-BE49-F238E27FC236}">
                <a16:creationId xmlns:a16="http://schemas.microsoft.com/office/drawing/2014/main" id="{F3CF9C91-87AF-43D2-8F68-D58D78A81D63}"/>
              </a:ext>
            </a:extLst>
          </p:cNvPr>
          <p:cNvSpPr/>
          <p:nvPr/>
        </p:nvSpPr>
        <p:spPr>
          <a:xfrm>
            <a:off x="1546578" y="306191"/>
            <a:ext cx="9313334" cy="369332"/>
          </a:xfrm>
          <a:prstGeom prst="rect">
            <a:avLst/>
          </a:prstGeom>
        </p:spPr>
        <p:txBody>
          <a:bodyPr wrap="square">
            <a:spAutoFit/>
          </a:bodyPr>
          <a:lstStyle/>
          <a:p>
            <a:pPr lvl="0" eaLnBrk="0" fontAlgn="base" hangingPunct="0">
              <a:spcBef>
                <a:spcPct val="0"/>
              </a:spcBef>
              <a:spcAft>
                <a:spcPct val="0"/>
              </a:spcAft>
            </a:pPr>
            <a:r>
              <a:rPr lang="en-US" altLang="en-US" b="1" i="1" dirty="0">
                <a:solidFill>
                  <a:srgbClr val="000000"/>
                </a:solidFill>
                <a:latin typeface="Arial" panose="020B0604020202020204" pitchFamily="34" charset="0"/>
                <a:ea typeface="Times New Roman" panose="02020603050405020304" pitchFamily="18" charset="0"/>
              </a:rPr>
              <a:t>Percentage of buildings with 7 or 8 ground-floor units containing radon </a:t>
            </a:r>
            <a:r>
              <a:rPr lang="en-US" altLang="en-US" b="1" i="1" u="sng" dirty="0">
                <a:solidFill>
                  <a:srgbClr val="000000"/>
                </a:solidFill>
                <a:latin typeface="Arial" panose="020B0604020202020204" pitchFamily="34" charset="0"/>
                <a:ea typeface="Times New Roman" panose="02020603050405020304" pitchFamily="18" charset="0"/>
              </a:rPr>
              <a:t>&gt;</a:t>
            </a:r>
            <a:r>
              <a:rPr lang="en-US" altLang="en-US" b="1" i="1" dirty="0">
                <a:solidFill>
                  <a:srgbClr val="000000"/>
                </a:solidFill>
                <a:latin typeface="Arial" panose="020B0604020202020204" pitchFamily="34" charset="0"/>
                <a:ea typeface="Times New Roman" panose="02020603050405020304" pitchFamily="18" charset="0"/>
              </a:rPr>
              <a:t> 4 pCi/L.</a:t>
            </a:r>
            <a:endParaRPr lang="en-US" altLang="en-US" dirty="0">
              <a:latin typeface="Arial" panose="020B0604020202020204" pitchFamily="34" charset="0"/>
            </a:endParaRPr>
          </a:p>
        </p:txBody>
      </p:sp>
      <p:sp>
        <p:nvSpPr>
          <p:cNvPr id="14" name="Date Placeholder 6">
            <a:extLst>
              <a:ext uri="{FF2B5EF4-FFF2-40B4-BE49-F238E27FC236}">
                <a16:creationId xmlns:a16="http://schemas.microsoft.com/office/drawing/2014/main" id="{F2FF5C5B-7C13-43C5-A069-646E1F186495}"/>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8</a:t>
            </a:r>
          </a:p>
        </p:txBody>
      </p:sp>
    </p:spTree>
    <p:extLst>
      <p:ext uri="{BB962C8B-B14F-4D97-AF65-F5344CB8AC3E}">
        <p14:creationId xmlns:p14="http://schemas.microsoft.com/office/powerpoint/2010/main" val="56171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a:extLst>
              <a:ext uri="{FF2B5EF4-FFF2-40B4-BE49-F238E27FC236}">
                <a16:creationId xmlns:a16="http://schemas.microsoft.com/office/drawing/2014/main" id="{819A3BDB-7327-4E67-8C34-D8FA83A4F3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2205" y="6276623"/>
            <a:ext cx="2479796" cy="58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00000000-0008-0000-0100-00000B000000}"/>
              </a:ext>
            </a:extLst>
          </p:cNvPr>
          <p:cNvGraphicFramePr>
            <a:graphicFrameLocks/>
          </p:cNvGraphicFramePr>
          <p:nvPr>
            <p:extLst>
              <p:ext uri="{D42A27DB-BD31-4B8C-83A1-F6EECF244321}">
                <p14:modId xmlns:p14="http://schemas.microsoft.com/office/powerpoint/2010/main" val="3560807868"/>
              </p:ext>
            </p:extLst>
          </p:nvPr>
        </p:nvGraphicFramePr>
        <p:xfrm>
          <a:off x="231422" y="1065918"/>
          <a:ext cx="6032500" cy="4262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00000000-0008-0000-0100-00000D000000}"/>
              </a:ext>
            </a:extLst>
          </p:cNvPr>
          <p:cNvGraphicFramePr>
            <a:graphicFrameLocks/>
          </p:cNvGraphicFramePr>
          <p:nvPr>
            <p:extLst>
              <p:ext uri="{D42A27DB-BD31-4B8C-83A1-F6EECF244321}">
                <p14:modId xmlns:p14="http://schemas.microsoft.com/office/powerpoint/2010/main" val="3215340601"/>
              </p:ext>
            </p:extLst>
          </p:nvPr>
        </p:nvGraphicFramePr>
        <p:xfrm>
          <a:off x="6134100" y="1056568"/>
          <a:ext cx="6057900" cy="430847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8AEB9F9F-9D89-4971-A88A-6FEA73A08664}"/>
              </a:ext>
            </a:extLst>
          </p:cNvPr>
          <p:cNvSpPr txBox="1"/>
          <p:nvPr/>
        </p:nvSpPr>
        <p:spPr>
          <a:xfrm>
            <a:off x="1252792" y="5433239"/>
            <a:ext cx="9685087"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As number of ground floor units increases, the probability of having a unit &gt;4 pCi/L increases.</a:t>
            </a:r>
          </a:p>
        </p:txBody>
      </p:sp>
      <p:sp>
        <p:nvSpPr>
          <p:cNvPr id="3" name="Rectangle 2">
            <a:extLst>
              <a:ext uri="{FF2B5EF4-FFF2-40B4-BE49-F238E27FC236}">
                <a16:creationId xmlns:a16="http://schemas.microsoft.com/office/drawing/2014/main" id="{CF966177-0080-4D6B-93C4-81B8CBAFF525}"/>
              </a:ext>
            </a:extLst>
          </p:cNvPr>
          <p:cNvSpPr/>
          <p:nvPr/>
        </p:nvSpPr>
        <p:spPr>
          <a:xfrm>
            <a:off x="1343377" y="362635"/>
            <a:ext cx="9968089" cy="369332"/>
          </a:xfrm>
          <a:prstGeom prst="rect">
            <a:avLst/>
          </a:prstGeom>
        </p:spPr>
        <p:txBody>
          <a:bodyPr wrap="square">
            <a:spAutoFit/>
          </a:bodyPr>
          <a:lstStyle/>
          <a:p>
            <a:pPr lvl="0" eaLnBrk="0" fontAlgn="base" hangingPunct="0">
              <a:spcBef>
                <a:spcPct val="0"/>
              </a:spcBef>
              <a:spcAft>
                <a:spcPct val="0"/>
              </a:spcAft>
            </a:pPr>
            <a:r>
              <a:rPr lang="en-US" altLang="en-US" b="1" i="1" dirty="0">
                <a:solidFill>
                  <a:srgbClr val="000000"/>
                </a:solidFill>
                <a:latin typeface="Arial" panose="020B0604020202020204" pitchFamily="34" charset="0"/>
                <a:ea typeface="Times New Roman" panose="02020603050405020304" pitchFamily="18" charset="0"/>
              </a:rPr>
              <a:t>Percentage of buildings with 10 or 12 ground-floor units containing radon </a:t>
            </a:r>
            <a:r>
              <a:rPr lang="en-US" altLang="en-US" b="1" i="1" u="sng" dirty="0">
                <a:solidFill>
                  <a:srgbClr val="000000"/>
                </a:solidFill>
                <a:latin typeface="Arial" panose="020B0604020202020204" pitchFamily="34" charset="0"/>
                <a:ea typeface="Times New Roman" panose="02020603050405020304" pitchFamily="18" charset="0"/>
              </a:rPr>
              <a:t>&gt;</a:t>
            </a:r>
            <a:r>
              <a:rPr lang="en-US" altLang="en-US" b="1" i="1" dirty="0">
                <a:solidFill>
                  <a:srgbClr val="000000"/>
                </a:solidFill>
                <a:latin typeface="Arial" panose="020B0604020202020204" pitchFamily="34" charset="0"/>
                <a:ea typeface="Times New Roman" panose="02020603050405020304" pitchFamily="18" charset="0"/>
              </a:rPr>
              <a:t> 4 pCi/L.</a:t>
            </a:r>
            <a:endParaRPr lang="en-US" altLang="en-US" dirty="0">
              <a:latin typeface="Arial" panose="020B0604020202020204" pitchFamily="34" charset="0"/>
            </a:endParaRPr>
          </a:p>
        </p:txBody>
      </p:sp>
      <p:sp>
        <p:nvSpPr>
          <p:cNvPr id="13" name="Date Placeholder 6">
            <a:extLst>
              <a:ext uri="{FF2B5EF4-FFF2-40B4-BE49-F238E27FC236}">
                <a16:creationId xmlns:a16="http://schemas.microsoft.com/office/drawing/2014/main" id="{58108562-D7F8-48B7-94B5-03224AF3C0A4}"/>
              </a:ext>
            </a:extLst>
          </p:cNvPr>
          <p:cNvSpPr>
            <a:spLocks noGrp="1"/>
          </p:cNvSpPr>
          <p:nvPr>
            <p:ph type="dt" sz="half" idx="10"/>
          </p:nvPr>
        </p:nvSpPr>
        <p:spPr>
          <a:xfrm>
            <a:off x="0" y="0"/>
            <a:ext cx="12192000" cy="215153"/>
          </a:xfrm>
          <a:solidFill>
            <a:schemeClr val="accent5">
              <a:lumMod val="60000"/>
              <a:lumOff val="40000"/>
            </a:schemeClr>
          </a:solidFill>
        </p:spPr>
        <p:txBody>
          <a:bodyPr/>
          <a:lstStyle/>
          <a:p>
            <a:r>
              <a:rPr lang="en-US" b="1" dirty="0">
                <a:solidFill>
                  <a:schemeClr val="tx1"/>
                </a:solidFill>
              </a:rPr>
              <a:t>September 9, 2019												9</a:t>
            </a:r>
          </a:p>
        </p:txBody>
      </p:sp>
    </p:spTree>
    <p:extLst>
      <p:ext uri="{BB962C8B-B14F-4D97-AF65-F5344CB8AC3E}">
        <p14:creationId xmlns:p14="http://schemas.microsoft.com/office/powerpoint/2010/main" val="1018065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4786</TotalTime>
  <Words>1001</Words>
  <Application>Microsoft Office PowerPoint</Application>
  <PresentationFormat>Widescreen</PresentationFormat>
  <Paragraphs>270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 3</vt:lpstr>
      <vt:lpstr>Office Theme</vt:lpstr>
      <vt:lpstr>EARTH Study</vt:lpstr>
      <vt:lpstr>About the EARTH Study</vt:lpstr>
      <vt:lpstr>Data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you have data and want to participate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Study</dc:title>
  <dc:creator>Calvin Murphy</dc:creator>
  <cp:lastModifiedBy>Kitto, Michael E (HEALTH)</cp:lastModifiedBy>
  <cp:revision>65</cp:revision>
  <cp:lastPrinted>2019-08-15T13:19:03Z</cp:lastPrinted>
  <dcterms:created xsi:type="dcterms:W3CDTF">2018-01-06T16:47:00Z</dcterms:created>
  <dcterms:modified xsi:type="dcterms:W3CDTF">2019-08-21T16:32:31Z</dcterms:modified>
</cp:coreProperties>
</file>