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3"/>
  </p:notesMasterIdLst>
  <p:sldIdLst>
    <p:sldId id="257" r:id="rId2"/>
    <p:sldId id="432" r:id="rId3"/>
    <p:sldId id="258" r:id="rId4"/>
    <p:sldId id="259" r:id="rId5"/>
    <p:sldId id="260" r:id="rId6"/>
    <p:sldId id="434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376" r:id="rId16"/>
    <p:sldId id="264" r:id="rId17"/>
    <p:sldId id="263" r:id="rId18"/>
    <p:sldId id="271" r:id="rId19"/>
    <p:sldId id="272" r:id="rId20"/>
    <p:sldId id="273" r:id="rId21"/>
    <p:sldId id="274" r:id="rId22"/>
  </p:sldIdLst>
  <p:sldSz cx="12192000" cy="9144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 autoAdjust="0"/>
    <p:restoredTop sz="95380" autoAdjust="0"/>
  </p:normalViewPr>
  <p:slideViewPr>
    <p:cSldViewPr snapToGrid="0">
      <p:cViewPr varScale="1">
        <p:scale>
          <a:sx n="68" d="100"/>
          <a:sy n="68" d="100"/>
        </p:scale>
        <p:origin x="137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2D6ED-2E3C-4018-966D-BD780BA9240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E16A-0D0A-4BD9-89C2-9E907AB3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9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5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9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91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7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0AD1800-501C-4182-8BED-CBE82F1DB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BEF32724-0E41-49DD-B26F-433B8E396B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B5FEAEA-5D37-4CAB-BB03-9FD8B5E2B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144D1B-FAC1-46BE-9F63-A0927C8E50A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5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26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42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6F037D-C670-4657-AEA1-3BB02E37C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2B14AFA-61BC-48F2-B9CE-9CEFE3C96B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22CB4EF-50BE-47D5-8C47-2283311FF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11B3F-AE23-4BCD-8100-CB4D0C1CA9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80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5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4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2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28950" y="857250"/>
            <a:ext cx="30861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012B5F-6DAE-48DB-8AC0-D97FB6B71F9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22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E16A-0D0A-4BD9-89C2-9E907AB3FD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2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6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5C95-4A26-4221-AF29-596351CE81AD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0BF5-C3DE-4CF4-A49C-D92395A94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4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8600" y="1163196"/>
            <a:ext cx="6604000" cy="6092043"/>
          </a:xfrm>
        </p:spPr>
        <p:txBody>
          <a:bodyPr>
            <a:normAutofit/>
          </a:bodyPr>
          <a:lstStyle/>
          <a:p>
            <a:pPr hangingPunct="0"/>
            <a:r>
              <a:rPr lang="en-US" sz="2400" dirty="0"/>
              <a:t>Summary of</a:t>
            </a:r>
          </a:p>
          <a:p>
            <a:pPr hangingPunct="0"/>
            <a:r>
              <a:rPr lang="en-US" sz="3200" b="1" dirty="0"/>
              <a:t>Protocol for the Collection, Transfer and Measurement of Radon in Water</a:t>
            </a:r>
          </a:p>
          <a:p>
            <a:pPr hangingPunct="0"/>
            <a:endParaRPr lang="en-US" sz="3200" b="1" dirty="0"/>
          </a:p>
          <a:p>
            <a:pPr hangingPunct="0"/>
            <a:r>
              <a:rPr lang="en-US" sz="2200" dirty="0"/>
              <a:t>(Designation: MW-RN)</a:t>
            </a:r>
          </a:p>
          <a:p>
            <a:pPr hangingPunct="0"/>
            <a:r>
              <a:rPr lang="en-US" sz="2200" i="1" dirty="0"/>
              <a:t>AARST CONSORTIUM ON NATIONAL RADON STANDARDS</a:t>
            </a:r>
          </a:p>
          <a:p>
            <a:pPr hangingPunct="0"/>
            <a:endParaRPr lang="en-US" sz="2000" b="1" dirty="0"/>
          </a:p>
          <a:p>
            <a:endParaRPr lang="en-US" sz="2400" b="1" dirty="0"/>
          </a:p>
          <a:p>
            <a:r>
              <a:rPr lang="en-US" sz="2800" dirty="0"/>
              <a:t>Michael Kitto, Committee Chairman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774326" y="8638602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8148065"/>
            <a:ext cx="1127665" cy="11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0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pic>
        <p:nvPicPr>
          <p:cNvPr id="4097" name="Picture 20" descr="method_3a">
            <a:extLst>
              <a:ext uri="{FF2B5EF4-FFF2-40B4-BE49-F238E27FC236}">
                <a16:creationId xmlns:a16="http://schemas.microsoft.com/office/drawing/2014/main" id="{1977B022-7078-42B0-908D-560502C1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7" y="1726305"/>
            <a:ext cx="8458872" cy="58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54A7B8-C80B-4E7F-97B0-B1841A86FC59}"/>
              </a:ext>
            </a:extLst>
          </p:cNvPr>
          <p:cNvSpPr/>
          <p:nvPr/>
        </p:nvSpPr>
        <p:spPr>
          <a:xfrm>
            <a:off x="2875114" y="958560"/>
            <a:ext cx="6386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hangingPunct="0"/>
            <a:r>
              <a:rPr lang="en-US" sz="2400" b="1" dirty="0"/>
              <a:t>Filling bottle using submerged upright funnel.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pic>
        <p:nvPicPr>
          <p:cNvPr id="10241" name="Picture 5" descr="80506_6056">
            <a:extLst>
              <a:ext uri="{FF2B5EF4-FFF2-40B4-BE49-F238E27FC236}">
                <a16:creationId xmlns:a16="http://schemas.microsoft.com/office/drawing/2014/main" id="{5AE1B6B6-A19E-40D8-94FA-2A4F3E82342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1758462"/>
            <a:ext cx="8486335" cy="61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0D85FD8-8A22-4888-AAEA-19FA89F18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39317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AAD56-1155-4755-9708-3EAF03198F60}"/>
              </a:ext>
            </a:extLst>
          </p:cNvPr>
          <p:cNvSpPr/>
          <p:nvPr/>
        </p:nvSpPr>
        <p:spPr>
          <a:xfrm>
            <a:off x="1308295" y="1018123"/>
            <a:ext cx="8904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 hangingPunct="0"/>
            <a:r>
              <a:rPr lang="en-US" sz="2400" b="1" dirty="0"/>
              <a:t>Filling an underwater sample bottle in a container using a funnel.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7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pic>
        <p:nvPicPr>
          <p:cNvPr id="9218" name="Picture 11">
            <a:extLst>
              <a:ext uri="{FF2B5EF4-FFF2-40B4-BE49-F238E27FC236}">
                <a16:creationId xmlns:a16="http://schemas.microsoft.com/office/drawing/2014/main" id="{E3F5D7DB-0391-41D7-A22F-083150D2BCB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40" y="895273"/>
            <a:ext cx="5074873" cy="33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4" descr="72874_0647">
            <a:extLst>
              <a:ext uri="{FF2B5EF4-FFF2-40B4-BE49-F238E27FC236}">
                <a16:creationId xmlns:a16="http://schemas.microsoft.com/office/drawing/2014/main" id="{2B7A9DF7-2365-4931-B949-F5F20996BA8B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36" y="4743938"/>
            <a:ext cx="5181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17A2844-8017-4739-B6F5-8913B1DC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379" y="181023"/>
            <a:ext cx="5270935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400" b="1" dirty="0"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Collection Method 2 – Syringe Method </a:t>
            </a:r>
            <a:endParaRPr lang="en-US" altLang="en-US" sz="2400" b="1" dirty="0">
              <a:latin typeface="+mn-lt"/>
            </a:endParaRPr>
          </a:p>
          <a:p>
            <a:pPr defTabSz="914400"/>
            <a:r>
              <a:rPr lang="en-US" altLang="en-US" sz="1100" i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	</a:t>
            </a:r>
            <a:r>
              <a:rPr lang="en-US" altLang="en-US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altLang="en-US" sz="500" dirty="0"/>
          </a:p>
          <a:p>
            <a:pPr defTabSz="914400"/>
            <a:endParaRPr lang="en-US" alt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8E2E37-B592-4798-B33D-09A0F8DF6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715" y="4232993"/>
            <a:ext cx="8091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Only for adding to liquid scintillation fluid onsite.</a:t>
            </a:r>
          </a:p>
        </p:txBody>
      </p:sp>
    </p:spTree>
    <p:extLst>
      <p:ext uri="{BB962C8B-B14F-4D97-AF65-F5344CB8AC3E}">
        <p14:creationId xmlns:p14="http://schemas.microsoft.com/office/powerpoint/2010/main" val="370180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46E58B-4EA3-4470-B0BF-12774955BEA2}"/>
              </a:ext>
            </a:extLst>
          </p:cNvPr>
          <p:cNvSpPr/>
          <p:nvPr/>
        </p:nvSpPr>
        <p:spPr>
          <a:xfrm>
            <a:off x="1026942" y="522514"/>
            <a:ext cx="10325686" cy="45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algn="ctr" hangingPunct="0"/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FIELD OPERATIONS</a:t>
            </a:r>
          </a:p>
          <a:p>
            <a:pPr marL="347345" indent="-347345" algn="ctr" hangingPunct="0"/>
            <a:r>
              <a:rPr lang="en-US" sz="2400" b="1" cap="all" dirty="0">
                <a:solidFill>
                  <a:srgbClr val="000000"/>
                </a:solidFill>
                <a:ea typeface="Times New Roman" panose="02020603050405020304" pitchFamily="18" charset="0"/>
              </a:rPr>
              <a:t>Handling Water Samples </a:t>
            </a:r>
          </a:p>
          <a:p>
            <a:pPr marL="347345" indent="-347345" algn="ctr" hangingPunct="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hangingPunct="0">
              <a:spcAft>
                <a:spcPts val="40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 hangingPunct="0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Check for Bubbles following collection</a:t>
            </a:r>
          </a:p>
          <a:p>
            <a:pPr marL="347345" indent="-347345" algn="ctr" hangingPunct="0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ea typeface="Times New Roman" panose="02020603050405020304" pitchFamily="18" charset="0"/>
              </a:rPr>
              <a:t>Forward samples to the Laboratory within 24 hours of collection 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ea typeface="Times New Roman" panose="02020603050405020304" pitchFamily="18" charset="0"/>
              </a:rPr>
              <a:t>Sample Transport</a:t>
            </a:r>
          </a:p>
          <a:p>
            <a:pPr marL="800100" lvl="1" indent="-342900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ea typeface="Times New Roman" panose="02020603050405020304" pitchFamily="18" charset="0"/>
              </a:rPr>
              <a:t>Packaging of water samples </a:t>
            </a:r>
          </a:p>
          <a:p>
            <a:pPr marL="800100" lvl="1" indent="-342900" hangingPunct="0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Avoid extreme temperatures </a:t>
            </a:r>
          </a:p>
        </p:txBody>
      </p:sp>
    </p:spTree>
    <p:extLst>
      <p:ext uri="{BB962C8B-B14F-4D97-AF65-F5344CB8AC3E}">
        <p14:creationId xmlns:p14="http://schemas.microsoft.com/office/powerpoint/2010/main" val="18888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DAFF8D-BE67-4D30-A3B8-A11A3F3EFD5D}"/>
              </a:ext>
            </a:extLst>
          </p:cNvPr>
          <p:cNvSpPr/>
          <p:nvPr/>
        </p:nvSpPr>
        <p:spPr>
          <a:xfrm>
            <a:off x="618979" y="283153"/>
            <a:ext cx="11057206" cy="822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7345" algn="ctr" hangingPunct="0">
              <a:spcAft>
                <a:spcPts val="4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ACTIONS BASED ON TEST RESULTS</a:t>
            </a:r>
          </a:p>
          <a:p>
            <a:pPr marL="342900" indent="-347345" algn="ctr" hangingPunct="0">
              <a:spcAft>
                <a:spcPts val="4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Action Level Guidance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marR="36830" indent="-28575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federally mandated action level for radon in water</a:t>
            </a:r>
          </a:p>
          <a:p>
            <a:pPr marL="285750" marR="36830" indent="-28575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several states have current/proposed max. conc. limits </a:t>
            </a:r>
          </a:p>
          <a:p>
            <a:pPr marR="36830" algn="ctr" hangingPunct="0"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Recommended Action Level  </a:t>
            </a:r>
            <a:r>
              <a:rPr lang="en-US" sz="24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4,000 pCi/L   (150 </a:t>
            </a:r>
            <a:r>
              <a:rPr lang="en-US" sz="24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/L) 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/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Mitigation Methods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aeration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filtration with Granular Activated Charcoal (GAC) </a:t>
            </a:r>
          </a:p>
          <a:p>
            <a:pPr marL="685800" algn="just" hangingPunct="0">
              <a:spcAft>
                <a:spcPts val="4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Recommended when  &lt;4,000 pCi/L (150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Bq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/L) </a:t>
            </a:r>
          </a:p>
          <a:p>
            <a:pPr marL="347345" algn="just" hangingPunct="0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347345" indent="-347345" hangingPunct="0">
              <a:spcAft>
                <a:spcPts val="4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Post-Mitigation Testing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2 </a:t>
            </a:r>
            <a:r>
              <a:rPr lang="en-US" sz="24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untreated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samples within 96 hours before mitigation </a:t>
            </a:r>
          </a:p>
          <a:p>
            <a:pPr hangingPunct="0">
              <a:spcAft>
                <a:spcPts val="4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except when initial tests &gt;40,000 pCi/L (1500 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Bq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/L) </a:t>
            </a:r>
          </a:p>
          <a:p>
            <a:pPr marL="342900" indent="-342900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2 </a:t>
            </a:r>
            <a:r>
              <a:rPr lang="en-US" sz="24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post-mitigated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water samples collected within 30 days</a:t>
            </a:r>
          </a:p>
          <a:p>
            <a:pPr marL="685800" indent="-228600" algn="just" hangingPunct="0">
              <a:spcAft>
                <a:spcPts val="4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347345" indent="-347345" hangingPunct="0">
              <a:spcAft>
                <a:spcPts val="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Mitigation Maintenance and Monitoring 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maintenance of aeration and GAC systems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ongoing water testing to verify continued effectiveness </a:t>
            </a:r>
          </a:p>
          <a:p>
            <a:pPr marL="347345" indent="-347345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postings on the perimeter of the GAC system </a:t>
            </a:r>
          </a:p>
        </p:txBody>
      </p:sp>
    </p:spTree>
    <p:extLst>
      <p:ext uri="{BB962C8B-B14F-4D97-AF65-F5344CB8AC3E}">
        <p14:creationId xmlns:p14="http://schemas.microsoft.com/office/powerpoint/2010/main" val="391993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E22FC0A-CC88-4BCF-A6D9-3B99A3ABF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538" y="1195755"/>
            <a:ext cx="977118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Existing and planned maximum contaminant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levels (MCLs) for radon in water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State		  Recommended MCL (pCi/L)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Massachusetts      10,000         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Wisconsin		       5,000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Connecticut            5,000         		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Vermont		       5,000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Maine             	       4,000         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Rhode Island          4,000   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New Hampshire     2,000         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New Jersey	          800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8C63B8-E8DB-4117-B326-734317229AEE}"/>
              </a:ext>
            </a:extLst>
          </p:cNvPr>
          <p:cNvSpPr/>
          <p:nvPr/>
        </p:nvSpPr>
        <p:spPr>
          <a:xfrm>
            <a:off x="2518117" y="664531"/>
            <a:ext cx="7104186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hangingPunct="0"/>
            <a:r>
              <a:rPr lang="en-US" sz="2400" b="1" dirty="0"/>
              <a:t>REPORTING RESULTS </a:t>
            </a:r>
          </a:p>
          <a:p>
            <a:pPr marL="342900" indent="-342900" algn="just" hangingPunct="0"/>
            <a:endParaRPr lang="en-US" sz="2400" b="1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 hangingPunct="0"/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Essential information </a:t>
            </a:r>
          </a:p>
          <a:p>
            <a:pPr marL="342900" indent="-342900" algn="just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address of the building measured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ames of collector &amp; measurement professionals</a:t>
            </a:r>
          </a:p>
          <a:p>
            <a:endParaRPr lang="en-US" sz="2400" dirty="0"/>
          </a:p>
          <a:p>
            <a:pPr hangingPunct="0"/>
            <a:r>
              <a:rPr lang="en-US" sz="2400" b="1" dirty="0"/>
              <a:t>Measurement results</a:t>
            </a:r>
            <a:r>
              <a:rPr lang="en-US" sz="2400" i="1" dirty="0"/>
              <a:t> </a:t>
            </a:r>
            <a:endParaRPr lang="en-US" sz="2400" dirty="0"/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/>
              <a:t>each measurement result and associated error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/>
              <a:t>average of duplicate measurement samples</a:t>
            </a:r>
          </a:p>
          <a:p>
            <a:pPr hangingPunct="0"/>
            <a:endParaRPr lang="en-US" sz="2400" dirty="0"/>
          </a:p>
          <a:p>
            <a:pPr marL="342900" indent="-342900" hangingPunct="0"/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Required Guidance Based Upon Concentrations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/>
              <a:t>	results exceed 4,000 pCi/L (150 </a:t>
            </a:r>
            <a:r>
              <a:rPr lang="en-US" sz="2400" dirty="0" err="1"/>
              <a:t>Bq</a:t>
            </a:r>
            <a:r>
              <a:rPr lang="en-US" sz="2400" dirty="0"/>
              <a:t>/L)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/>
              <a:t>	results are less than 4,000 pCi/L (150 </a:t>
            </a:r>
            <a:r>
              <a:rPr lang="en-US" sz="2400" dirty="0" err="1"/>
              <a:t>Bq</a:t>
            </a:r>
            <a:r>
              <a:rPr lang="en-US" sz="2400" dirty="0"/>
              <a:t>/L)</a:t>
            </a:r>
          </a:p>
          <a:p>
            <a:pPr marL="342900" indent="-342900" hangingPunct="0"/>
            <a:endParaRPr lang="en-US" sz="2400" dirty="0"/>
          </a:p>
          <a:p>
            <a:pPr hangingPunct="0"/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Other Health Guidance Advisories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tested for radon in indoor air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other dissolved radioisotopes (Ra and U)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bacteria</a:t>
            </a:r>
          </a:p>
          <a:p>
            <a:pPr marL="342900" indent="-342900" hangingPunct="0"/>
            <a:endParaRPr lang="en-US" sz="2000" dirty="0"/>
          </a:p>
          <a:p>
            <a:pPr hangingPunc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9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3E1206-E18B-41AC-BD19-2FF6AF9959A1}"/>
              </a:ext>
            </a:extLst>
          </p:cNvPr>
          <p:cNvSpPr/>
          <p:nvPr/>
        </p:nvSpPr>
        <p:spPr>
          <a:xfrm>
            <a:off x="2840279" y="1593445"/>
            <a:ext cx="6458857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ctr" hangingPunct="0"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PROFESSIONAL SERVICES – </a:t>
            </a:r>
          </a:p>
          <a:p>
            <a:pPr marL="1143000" indent="-1143000" algn="ctr" hangingPunct="0">
              <a:spcAft>
                <a:spcPts val="600"/>
              </a:spcAft>
            </a:pPr>
            <a:r>
              <a:rPr lang="en-US" sz="2400" b="1" cap="all" dirty="0">
                <a:solidFill>
                  <a:srgbClr val="000000"/>
                </a:solidFill>
                <a:ea typeface="Times New Roman" panose="02020603050405020304" pitchFamily="18" charset="0"/>
              </a:rPr>
              <a:t>QUALIFIED Sample </a:t>
            </a:r>
            <a:r>
              <a:rPr lang="en-US" sz="2400" b="1" cap="all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COLLECTorS</a:t>
            </a:r>
            <a:endParaRPr lang="en-US" sz="2400" b="1" cap="all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143000" indent="-1143000" algn="ctr" hangingPunct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has satisfactorily completed an accredited water measurement training course</a:t>
            </a:r>
          </a:p>
          <a:p>
            <a:pPr marL="342900" indent="-342900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collects water samples properly</a:t>
            </a:r>
          </a:p>
          <a:p>
            <a:pPr marL="342900" indent="-342900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establishes and maintains a quality assurance management system for tasks they perform </a:t>
            </a:r>
          </a:p>
        </p:txBody>
      </p:sp>
    </p:spTree>
    <p:extLst>
      <p:ext uri="{BB962C8B-B14F-4D97-AF65-F5344CB8AC3E}">
        <p14:creationId xmlns:p14="http://schemas.microsoft.com/office/powerpoint/2010/main" val="428369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9AFFBE-3F88-44F5-BCD2-47F1B92AB6FD}"/>
              </a:ext>
            </a:extLst>
          </p:cNvPr>
          <p:cNvSpPr/>
          <p:nvPr/>
        </p:nvSpPr>
        <p:spPr>
          <a:xfrm>
            <a:off x="1561514" y="1465363"/>
            <a:ext cx="9594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4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PROFESSIONAL SERVICES </a:t>
            </a:r>
          </a:p>
          <a:p>
            <a:pPr algn="ctr" hangingPunct="0">
              <a:spcAft>
                <a:spcPts val="400"/>
              </a:spcAft>
            </a:pPr>
            <a:r>
              <a:rPr lang="en-US" sz="2400" b="1" cap="all" dirty="0">
                <a:solidFill>
                  <a:srgbClr val="000000"/>
                </a:solidFill>
                <a:ea typeface="Times New Roman" panose="02020603050405020304" pitchFamily="18" charset="0"/>
              </a:rPr>
              <a:t>QUALIFIED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LABORATORIES </a:t>
            </a:r>
          </a:p>
          <a:p>
            <a:pPr algn="ctr" hangingPunct="0">
              <a:spcAft>
                <a:spcPts val="4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Laboratory analyzes a water sample for radon and provides the result to a radon professional or directly to the public.</a:t>
            </a:r>
          </a:p>
          <a:p>
            <a:pPr algn="just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Sufficient training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/>
              <a:t>Use approved  method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/>
              <a:t>External testing programs—</a:t>
            </a:r>
            <a:r>
              <a:rPr lang="en-US" sz="2400" dirty="0" err="1"/>
              <a:t>intercomparisons</a:t>
            </a:r>
            <a:r>
              <a:rPr lang="en-US" sz="2400" dirty="0"/>
              <a:t> and performance testing 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7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pic>
        <p:nvPicPr>
          <p:cNvPr id="6147" name="Picture 4">
            <a:extLst>
              <a:ext uri="{FF2B5EF4-FFF2-40B4-BE49-F238E27FC236}">
                <a16:creationId xmlns:a16="http://schemas.microsoft.com/office/drawing/2014/main" id="{4D031657-51A5-44C3-BE04-DA85E6C62C0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30" y="5046210"/>
            <a:ext cx="2561771" cy="17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E2CC320-4BD5-4DC2-B01E-7BD12EA3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41" y="5065486"/>
            <a:ext cx="3304269" cy="20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86EBBA2F-06C9-441B-9C91-B2FCF62D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6831467"/>
            <a:ext cx="3886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2EC8B744-B44E-4E0F-BF0C-4125DF19F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0" y="3662395"/>
            <a:ext cx="64443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LIQUID SCINTILLATION </a:t>
            </a:r>
            <a:endParaRPr lang="en-US" altLang="en-US" sz="2400" dirty="0">
              <a:latin typeface="+mn-lt"/>
            </a:endParaRPr>
          </a:p>
          <a:p>
            <a:pPr defTabSz="914400"/>
            <a:r>
              <a:rPr lang="en-US" altLang="en-US" sz="24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Transfer Methods </a:t>
            </a:r>
            <a:endParaRPr lang="en-US" altLang="en-US" sz="2400" dirty="0">
              <a:latin typeface="+mn-lt"/>
            </a:endParaRPr>
          </a:p>
          <a:p>
            <a:pPr marL="342900" indent="-342900" defTabSz="9144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use airtight graduated syringe or transfer pipet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E3A60F6-62BF-4FC0-8FEA-32AA9FFAF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5576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7DB06CF-2EF2-4CF2-8569-81F24382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5948935"/>
            <a:ext cx="21672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10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altLang="en-US" sz="500"/>
          </a:p>
          <a:p>
            <a:pPr defTabSz="914400"/>
            <a:endParaRPr lang="en-US" alt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D3F31A1-76F6-4EA5-BA75-096DCAEF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6139063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br>
              <a:rPr lang="en-US" altLang="en-US" sz="1100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altLang="en-US" sz="500"/>
          </a:p>
          <a:p>
            <a:pPr defTabSz="914400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9393E-E326-45DC-910A-EA245C7944E1}"/>
              </a:ext>
            </a:extLst>
          </p:cNvPr>
          <p:cNvSpPr/>
          <p:nvPr/>
        </p:nvSpPr>
        <p:spPr>
          <a:xfrm>
            <a:off x="1730327" y="414778"/>
            <a:ext cx="97348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altLang="en-US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LABORATORY PROCESSING </a:t>
            </a:r>
          </a:p>
          <a:p>
            <a:pPr defTabSz="914400"/>
            <a:r>
              <a:rPr lang="en-US" altLang="en-US" sz="2400" dirty="0">
                <a:ea typeface="Times New Roman" panose="02020603050405020304" pitchFamily="18" charset="0"/>
                <a:cs typeface="Calibri Light" panose="020F0302020204030204" pitchFamily="34" charset="0"/>
              </a:rPr>
              <a:t>Recommend:</a:t>
            </a:r>
          </a:p>
          <a:p>
            <a:pPr marL="342900" indent="-342900" defTabSz="914400">
              <a:buFont typeface="Wingdings" panose="05000000000000000000" pitchFamily="2" charset="2"/>
              <a:buChar char="§"/>
            </a:pPr>
            <a:r>
              <a:rPr lang="en-US" altLang="en-US" sz="2400" dirty="0">
                <a:ea typeface="Times New Roman" panose="02020603050405020304" pitchFamily="18" charset="0"/>
                <a:cs typeface="Calibri Light" panose="020F0302020204030204" pitchFamily="34" charset="0"/>
              </a:rPr>
              <a:t>start measurement within 4 days of collection </a:t>
            </a:r>
          </a:p>
          <a:p>
            <a:pPr marL="342900" indent="-342900" defTabSz="914400">
              <a:buFont typeface="Wingdings" panose="05000000000000000000" pitchFamily="2" charset="2"/>
              <a:buChar char="§"/>
            </a:pPr>
            <a:r>
              <a:rPr lang="en-US" altLang="en-US" sz="2400" dirty="0">
                <a:ea typeface="Times New Roman" panose="02020603050405020304" pitchFamily="18" charset="0"/>
                <a:cs typeface="Calibri Light" panose="020F0302020204030204" pitchFamily="34" charset="0"/>
              </a:rPr>
              <a:t>complete measurement &lt;8 days of collection</a:t>
            </a:r>
            <a:endParaRPr lang="en-US" altLang="en-US" sz="24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altLang="en-US" sz="2400" dirty="0">
              <a:cs typeface="Calibri Light" panose="020F0302020204030204" pitchFamily="34" charset="0"/>
            </a:endParaRPr>
          </a:p>
          <a:p>
            <a:pPr defTabSz="914400"/>
            <a:r>
              <a:rPr lang="en-US" altLang="en-US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Sample measurement period</a:t>
            </a:r>
            <a:endParaRPr lang="en-US" altLang="en-US" sz="2400" b="1" dirty="0"/>
          </a:p>
          <a:p>
            <a:pPr marL="342900" indent="-342900" defTabSz="914400">
              <a:buFont typeface="Wingdings" panose="05000000000000000000" pitchFamily="2" charset="2"/>
              <a:buChar char="§"/>
            </a:pPr>
            <a:r>
              <a:rPr lang="en-US" altLang="en-US" sz="2400" dirty="0">
                <a:ea typeface="Times New Roman" panose="02020603050405020304" pitchFamily="18" charset="0"/>
                <a:cs typeface="Calibri Light" panose="020F0302020204030204" pitchFamily="34" charset="0"/>
              </a:rPr>
              <a:t>maximum error (95% CL) of 25% or less for radon &gt;300 pCi/L (11 </a:t>
            </a:r>
            <a:r>
              <a:rPr lang="en-US" altLang="en-US" sz="2400" dirty="0" err="1">
                <a:ea typeface="Times New Roman" panose="02020603050405020304" pitchFamily="18" charset="0"/>
                <a:cs typeface="Calibri Light" panose="020F0302020204030204" pitchFamily="34" charset="0"/>
              </a:rPr>
              <a:t>Bq</a:t>
            </a:r>
            <a:r>
              <a:rPr lang="en-US" altLang="en-US" sz="2400" dirty="0">
                <a:ea typeface="Times New Roman" panose="02020603050405020304" pitchFamily="18" charset="0"/>
                <a:cs typeface="Calibri Light" panose="020F0302020204030204" pitchFamily="34" charset="0"/>
              </a:rPr>
              <a:t>/L)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410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551F984-01B5-4B87-BDEE-FC57AB7D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1" y="348765"/>
            <a:ext cx="10884881" cy="809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56047A3E-E2E8-467E-AC67-72D4F5BC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219" y="2740563"/>
            <a:ext cx="18288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0070C0"/>
                </a:solidFill>
              </a:rPr>
              <a:t>Surficial radon levels are NOT related to groundwater radon</a:t>
            </a:r>
          </a:p>
        </p:txBody>
      </p:sp>
      <p:sp>
        <p:nvSpPr>
          <p:cNvPr id="4" name="Rectangle 3">
            <a:extLst/>
          </p:cNvPr>
          <p:cNvSpPr/>
          <p:nvPr/>
        </p:nvSpPr>
        <p:spPr>
          <a:xfrm>
            <a:off x="3774326" y="8638602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8148065"/>
            <a:ext cx="1127665" cy="11283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EEDD92-3AF1-4E48-BE2D-813228FF2773}"/>
              </a:ext>
            </a:extLst>
          </p:cNvPr>
          <p:cNvSpPr/>
          <p:nvPr/>
        </p:nvSpPr>
        <p:spPr>
          <a:xfrm>
            <a:off x="3024554" y="991474"/>
            <a:ext cx="7219349" cy="480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400" b="1" dirty="0"/>
              <a:t>ALPHA SCINTILLATION CELL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/>
              <a:t>Transfer procedure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/>
              <a:t>Vacuum in alpha-scintillation cell</a:t>
            </a:r>
          </a:p>
          <a:p>
            <a:pPr hangingPunct="0"/>
            <a:endParaRPr lang="en-US" sz="2400" b="1" dirty="0">
              <a:solidFill>
                <a:srgbClr val="00000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457200" indent="-457200" hangingPunct="0">
              <a:spcAft>
                <a:spcPts val="4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ELECTRET ION CHAMBER (EIC) METHOD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Adhere to manufacturers practices and calculations</a:t>
            </a:r>
          </a:p>
          <a:p>
            <a:pPr hangingPunct="0">
              <a:spcAft>
                <a:spcPts val="600"/>
              </a:spcAft>
            </a:pPr>
            <a:endParaRPr lang="en-US" sz="2400" b="1" dirty="0">
              <a:solidFill>
                <a:srgbClr val="000000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CONTINUOUS MONITOR (CRM)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Adhere to manufacturers practices and calculations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b="1" cap="all" dirty="0"/>
              <a:t>New methodology development</a:t>
            </a: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 hangingPunct="0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588C43-5F1A-42D3-BF40-D244D09AFCFD}"/>
              </a:ext>
            </a:extLst>
          </p:cNvPr>
          <p:cNvSpPr/>
          <p:nvPr/>
        </p:nvSpPr>
        <p:spPr>
          <a:xfrm>
            <a:off x="745588" y="5920489"/>
            <a:ext cx="10916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400" dirty="0">
                <a:ea typeface="Times New Roman" panose="02020603050405020304" pitchFamily="18" charset="0"/>
              </a:rPr>
              <a:t>All laboratories must successful participate in proficiency testing and/or laboratory intercomparison programs for radon in water, both initially and annually thereafter.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285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EEDD92-3AF1-4E48-BE2D-813228FF2773}"/>
              </a:ext>
            </a:extLst>
          </p:cNvPr>
          <p:cNvSpPr/>
          <p:nvPr/>
        </p:nvSpPr>
        <p:spPr>
          <a:xfrm>
            <a:off x="2984555" y="1357234"/>
            <a:ext cx="665298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800" b="1" dirty="0"/>
              <a:t>Conclusions</a:t>
            </a:r>
          </a:p>
          <a:p>
            <a:pPr hangingPunct="0"/>
            <a:endParaRPr lang="en-US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hangingPunct="0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This document provides guidance and requirements</a:t>
            </a:r>
          </a:p>
          <a:p>
            <a:pPr hangingPunct="0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Use of trained sample collector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Use of proper collection technique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Measurement by qualified lab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Reporting of results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Mitigation recommendations</a:t>
            </a:r>
          </a:p>
          <a:p>
            <a:pPr hangingPunct="0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8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148BA-94D7-451B-89B1-685620119455}"/>
              </a:ext>
            </a:extLst>
          </p:cNvPr>
          <p:cNvSpPr/>
          <p:nvPr/>
        </p:nvSpPr>
        <p:spPr>
          <a:xfrm>
            <a:off x="478302" y="359765"/>
            <a:ext cx="10972800" cy="726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FIELD OPERATIONS</a:t>
            </a:r>
          </a:p>
          <a:p>
            <a:pPr algn="ctr" hangingPunct="0"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PREPARE FOR COLLECTING WATER SAMPLES </a:t>
            </a:r>
          </a:p>
          <a:p>
            <a:pPr algn="ctr" hangingPunct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Identify purpose as 	a) initial</a:t>
            </a:r>
          </a:p>
          <a:p>
            <a:pPr algn="just" hangingPunct="0">
              <a:spcAft>
                <a:spcPts val="4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						b) confirmatory</a:t>
            </a:r>
          </a:p>
          <a:p>
            <a:pPr algn="just" hangingPunct="0">
              <a:spcAft>
                <a:spcPts val="4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						c) seasonal</a:t>
            </a:r>
          </a:p>
          <a:p>
            <a:pPr algn="just" hangingPunct="0">
              <a:spcAft>
                <a:spcPts val="40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						d) post-mitigation</a:t>
            </a:r>
          </a:p>
          <a:p>
            <a:pPr algn="just" hangingPunct="0">
              <a:spcAft>
                <a:spcPts val="4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7345" indent="-347345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Name of the sample collector, collection device, and method of collection </a:t>
            </a:r>
          </a:p>
          <a:p>
            <a:pPr marL="347345" indent="-347345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Address and exact location of water spigot</a:t>
            </a:r>
          </a:p>
          <a:p>
            <a:pPr marL="342900" indent="-342900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Volume of water expelled prior to collection</a:t>
            </a:r>
          </a:p>
          <a:p>
            <a:pPr algn="just" hangingPunct="0">
              <a:spcAft>
                <a:spcPts val="4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How was fresh water supply confirmed (</a:t>
            </a:r>
            <a:r>
              <a:rPr lang="en-US" sz="2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i.e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temperature gun)</a:t>
            </a:r>
          </a:p>
          <a:p>
            <a:pPr marL="342900" indent="-342900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algn="just" hangingPunct="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Exact collection date and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2EFE4-18EC-4F06-8FA8-09E96A6DD17E}"/>
              </a:ext>
            </a:extLst>
          </p:cNvPr>
          <p:cNvSpPr/>
          <p:nvPr/>
        </p:nvSpPr>
        <p:spPr>
          <a:xfrm>
            <a:off x="3774326" y="8638602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4073A-EE62-4466-9BB6-3CAF28517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8148065"/>
            <a:ext cx="1127665" cy="11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8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6C69B9-5724-4E89-91C3-7155273184DB}"/>
              </a:ext>
            </a:extLst>
          </p:cNvPr>
          <p:cNvSpPr/>
          <p:nvPr/>
        </p:nvSpPr>
        <p:spPr>
          <a:xfrm>
            <a:off x="2652934" y="1499293"/>
            <a:ext cx="6597747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FIELD OPERATIONS</a:t>
            </a:r>
          </a:p>
          <a:p>
            <a:pPr algn="ctr" hangingPunct="0"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LOCATIONS FOR COLLECTING WATER SAMPLES </a:t>
            </a:r>
          </a:p>
          <a:p>
            <a:pPr algn="ctr" hangingPunct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faucet or spigot with slow flow rate </a:t>
            </a:r>
          </a:p>
          <a:p>
            <a:pPr algn="just" hangingPunct="0">
              <a:spcAft>
                <a:spcPts val="2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removal aeration device from spigot</a:t>
            </a:r>
          </a:p>
          <a:p>
            <a:pPr marL="285750" indent="-285750" algn="just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guidance on use of clear hose</a:t>
            </a:r>
          </a:p>
          <a:p>
            <a:pPr marL="285750" indent="-285750" algn="just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 hangingPunct="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guidance on pressure/holding tank </a:t>
            </a:r>
          </a:p>
        </p:txBody>
      </p:sp>
    </p:spTree>
    <p:extLst>
      <p:ext uri="{BB962C8B-B14F-4D97-AF65-F5344CB8AC3E}">
        <p14:creationId xmlns:p14="http://schemas.microsoft.com/office/powerpoint/2010/main" val="140121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BD28E0-0D60-4D34-87EA-4E23B7F1421D}"/>
              </a:ext>
            </a:extLst>
          </p:cNvPr>
          <p:cNvSpPr/>
          <p:nvPr/>
        </p:nvSpPr>
        <p:spPr>
          <a:xfrm>
            <a:off x="858130" y="240641"/>
            <a:ext cx="1049449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4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FIELD OPERATIONS</a:t>
            </a:r>
          </a:p>
          <a:p>
            <a:pPr algn="ctr" hangingPunct="0">
              <a:spcAft>
                <a:spcPts val="4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SAMPLE </a:t>
            </a:r>
            <a:r>
              <a:rPr lang="en-US" sz="2400" b="1" cap="all" dirty="0">
                <a:solidFill>
                  <a:srgbClr val="000000"/>
                </a:solidFill>
                <a:ea typeface="Times New Roman" panose="02020603050405020304" pitchFamily="18" charset="0"/>
              </a:rPr>
              <a:t>collection</a:t>
            </a:r>
          </a:p>
          <a:p>
            <a:pPr algn="just" hangingPunct="0">
              <a:spcAft>
                <a:spcPts val="400"/>
              </a:spcAft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7345" indent="-347345" hangingPunct="0"/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collect water samples using approved methods</a:t>
            </a: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use only glass bottles with Teflon</a:t>
            </a:r>
            <a:r>
              <a:rPr lang="en-US" sz="24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™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(PTFE) or aluminum-lined septum  </a:t>
            </a: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collect immediately following the purging of water from piping and tanks </a:t>
            </a: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minimize water turbulence</a:t>
            </a:r>
          </a:p>
          <a:p>
            <a:pPr hangingPunct="0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collect duplicate sample bottles</a:t>
            </a:r>
          </a:p>
          <a:p>
            <a:pPr hangingPunct="0"/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7345" indent="-347345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check samples for air bubbles</a:t>
            </a:r>
          </a:p>
          <a:p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forward water samples to the laboratory </a:t>
            </a:r>
          </a:p>
          <a:p>
            <a:pPr marL="342900" indent="-342900" hangingPunct="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hangingPunct="0"/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					Avoid collecting any water that contacts air</a:t>
            </a:r>
          </a:p>
        </p:txBody>
      </p:sp>
    </p:spTree>
    <p:extLst>
      <p:ext uri="{BB962C8B-B14F-4D97-AF65-F5344CB8AC3E}">
        <p14:creationId xmlns:p14="http://schemas.microsoft.com/office/powerpoint/2010/main" val="109132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68812"/>
            <a:ext cx="6956474" cy="463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3373023" y="3110720"/>
            <a:ext cx="21724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Teflon lined septum</a:t>
            </a: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3190144" y="2005526"/>
            <a:ext cx="27815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Aluminum lined septum &gt;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84542"/>
            <a:ext cx="4459458" cy="445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038852" y="6500717"/>
            <a:ext cx="332437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Inspect water sample for bubbles</a:t>
            </a:r>
          </a:p>
        </p:txBody>
      </p:sp>
    </p:spTree>
    <p:extLst>
      <p:ext uri="{BB962C8B-B14F-4D97-AF65-F5344CB8AC3E}">
        <p14:creationId xmlns:p14="http://schemas.microsoft.com/office/powerpoint/2010/main" val="323894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294CD8-7363-44C1-BB07-CA2F64151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991" y="1071997"/>
            <a:ext cx="596537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Bottle method—Filled bowl or small bucket</a:t>
            </a:r>
            <a:endParaRPr lang="en-US" altLang="en-US" sz="2400" b="1" dirty="0"/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5" name="Picture 4">
            <a:extLst>
              <a:ext uri="{FF2B5EF4-FFF2-40B4-BE49-F238E27FC236}">
                <a16:creationId xmlns:a16="http://schemas.microsoft.com/office/drawing/2014/main" id="{81471694-F332-484B-B75C-48422B3E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2" y="1913206"/>
            <a:ext cx="8289945" cy="55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90D29F4-89B8-4A43-AD9C-4D69F561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034" y="53465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C9A862-935D-4263-8001-AA5344C41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4" y="50842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D8BCD0F3-8BF7-452C-A267-AF5D098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09" y="1642717"/>
            <a:ext cx="8160221" cy="61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05B0758-4748-4CA5-AD45-5D8C774B0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608" y="917901"/>
            <a:ext cx="48140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algn="ctr" hangingPunct="0"/>
            <a:r>
              <a:rPr lang="en-US" sz="2400" b="1" dirty="0"/>
              <a:t>Overflow the bowl or small bucket</a:t>
            </a:r>
          </a:p>
        </p:txBody>
      </p:sp>
    </p:spTree>
    <p:extLst>
      <p:ext uri="{BB962C8B-B14F-4D97-AF65-F5344CB8AC3E}">
        <p14:creationId xmlns:p14="http://schemas.microsoft.com/office/powerpoint/2010/main" val="141376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7104A-2104-4C7D-B23C-6300A4AB682C}"/>
              </a:ext>
            </a:extLst>
          </p:cNvPr>
          <p:cNvSpPr/>
          <p:nvPr/>
        </p:nvSpPr>
        <p:spPr>
          <a:xfrm>
            <a:off x="3222783" y="8609574"/>
            <a:ext cx="4552117" cy="2596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International Radon Symposium                </a:t>
            </a:r>
            <a:r>
              <a:rPr lang="en-US" sz="13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12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Denver, Colorado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66313-8835-4B74-A5B9-57FDB6844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46" y="8162579"/>
            <a:ext cx="1127665" cy="112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A004E-7FBF-4190-AED7-B0502036D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5106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7" descr="72874_0651">
            <a:extLst>
              <a:ext uri="{FF2B5EF4-FFF2-40B4-BE49-F238E27FC236}">
                <a16:creationId xmlns:a16="http://schemas.microsoft.com/office/drawing/2014/main" id="{93945DCF-C06E-4095-A319-89A2CAAD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39" y="1696607"/>
            <a:ext cx="8332933" cy="61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EDFD01F-6922-4ADE-8A95-0BCA27AE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55636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5D415-FBF0-4B78-9227-E26660F8C21D}"/>
              </a:ext>
            </a:extLst>
          </p:cNvPr>
          <p:cNvSpPr/>
          <p:nvPr/>
        </p:nvSpPr>
        <p:spPr>
          <a:xfrm>
            <a:off x="2866973" y="729958"/>
            <a:ext cx="6204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200"/>
              </a:spcAft>
            </a:pPr>
            <a:r>
              <a:rPr lang="en-US" sz="2400" b="1" dirty="0"/>
              <a:t>Filling bottle from a container filled with water</a:t>
            </a:r>
            <a:r>
              <a:rPr lang="en-US" b="1" dirty="0"/>
              <a:t>.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3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31740</TotalTime>
  <Words>623</Words>
  <Application>Microsoft Office PowerPoint</Application>
  <PresentationFormat>Custom</PresentationFormat>
  <Paragraphs>221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Study</dc:title>
  <dc:creator>Calvin Murphy</dc:creator>
  <cp:lastModifiedBy>Kitto, Michael E (HEALTH)</cp:lastModifiedBy>
  <cp:revision>88</cp:revision>
  <dcterms:created xsi:type="dcterms:W3CDTF">2018-01-06T16:47:00Z</dcterms:created>
  <dcterms:modified xsi:type="dcterms:W3CDTF">2019-09-05T22:22:34Z</dcterms:modified>
</cp:coreProperties>
</file>