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69" r:id="rId14"/>
    <p:sldId id="270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492" autoAdjust="0"/>
  </p:normalViewPr>
  <p:slideViewPr>
    <p:cSldViewPr snapToGrid="0">
      <p:cViewPr varScale="1">
        <p:scale>
          <a:sx n="92" d="100"/>
          <a:sy n="92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AE843-0F93-2241-B8AD-B1980F8783C9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4738F9-4387-F144-A7B4-69FC9646CFA9}">
      <dgm:prSet phldrT="[Text]"/>
      <dgm:spPr/>
      <dgm:t>
        <a:bodyPr/>
        <a:lstStyle/>
        <a:p>
          <a:r>
            <a:rPr lang="en-US" b="1" dirty="0"/>
            <a:t>Season</a:t>
          </a:r>
        </a:p>
      </dgm:t>
    </dgm:pt>
    <dgm:pt modelId="{71F61B14-7BB7-E844-95AE-219FF5664C9D}" type="parTrans" cxnId="{BAD8ADDA-00FD-2E4F-91F0-87A51E2396D4}">
      <dgm:prSet/>
      <dgm:spPr/>
      <dgm:t>
        <a:bodyPr/>
        <a:lstStyle/>
        <a:p>
          <a:endParaRPr lang="en-US"/>
        </a:p>
      </dgm:t>
    </dgm:pt>
    <dgm:pt modelId="{8076FB4C-F59C-4144-8092-775998B210FE}" type="sibTrans" cxnId="{BAD8ADDA-00FD-2E4F-91F0-87A51E2396D4}">
      <dgm:prSet/>
      <dgm:spPr/>
      <dgm:t>
        <a:bodyPr/>
        <a:lstStyle/>
        <a:p>
          <a:endParaRPr lang="en-US"/>
        </a:p>
      </dgm:t>
    </dgm:pt>
    <dgm:pt modelId="{F173A572-291C-C946-AD7E-AA13BEA14CE9}">
      <dgm:prSet phldrT="[Text]"/>
      <dgm:spPr/>
      <dgm:t>
        <a:bodyPr/>
        <a:lstStyle/>
        <a:p>
          <a:r>
            <a:rPr lang="en-US" b="1" dirty="0"/>
            <a:t>January-March</a:t>
          </a:r>
        </a:p>
      </dgm:t>
    </dgm:pt>
    <dgm:pt modelId="{16677A0D-CD2A-384B-8B1D-3D656A61119B}" type="parTrans" cxnId="{0DB5F560-A9D6-104C-951D-B729EC7E7D5F}">
      <dgm:prSet/>
      <dgm:spPr/>
      <dgm:t>
        <a:bodyPr/>
        <a:lstStyle/>
        <a:p>
          <a:endParaRPr lang="en-US"/>
        </a:p>
      </dgm:t>
    </dgm:pt>
    <dgm:pt modelId="{646F76B1-85F1-714E-A189-A70B3C47BBF0}" type="sibTrans" cxnId="{0DB5F560-A9D6-104C-951D-B729EC7E7D5F}">
      <dgm:prSet/>
      <dgm:spPr/>
      <dgm:t>
        <a:bodyPr/>
        <a:lstStyle/>
        <a:p>
          <a:endParaRPr lang="en-US"/>
        </a:p>
      </dgm:t>
    </dgm:pt>
    <dgm:pt modelId="{8C146944-AF44-C14C-B985-E61348C319E8}">
      <dgm:prSet phldrT="[Text]"/>
      <dgm:spPr/>
      <dgm:t>
        <a:bodyPr/>
        <a:lstStyle/>
        <a:p>
          <a:r>
            <a:rPr lang="en-US" b="1" dirty="0"/>
            <a:t>April-June</a:t>
          </a:r>
        </a:p>
      </dgm:t>
    </dgm:pt>
    <dgm:pt modelId="{B3BFC16C-5646-3249-9790-614ACB327237}" type="parTrans" cxnId="{9282CF7E-3772-F246-9746-98B26D8D43A0}">
      <dgm:prSet/>
      <dgm:spPr/>
      <dgm:t>
        <a:bodyPr/>
        <a:lstStyle/>
        <a:p>
          <a:endParaRPr lang="en-US"/>
        </a:p>
      </dgm:t>
    </dgm:pt>
    <dgm:pt modelId="{5962D2F9-B519-194D-86BA-2908F9CAB573}" type="sibTrans" cxnId="{9282CF7E-3772-F246-9746-98B26D8D43A0}">
      <dgm:prSet/>
      <dgm:spPr/>
      <dgm:t>
        <a:bodyPr/>
        <a:lstStyle/>
        <a:p>
          <a:endParaRPr lang="en-US"/>
        </a:p>
      </dgm:t>
    </dgm:pt>
    <dgm:pt modelId="{7015CEF5-8AD2-3C47-81F2-EDB0CD6C3A3F}">
      <dgm:prSet phldrT="[Text]"/>
      <dgm:spPr/>
      <dgm:t>
        <a:bodyPr/>
        <a:lstStyle/>
        <a:p>
          <a:r>
            <a:rPr lang="en-US" b="1" dirty="0"/>
            <a:t>July-September</a:t>
          </a:r>
        </a:p>
      </dgm:t>
    </dgm:pt>
    <dgm:pt modelId="{2861DB9C-0744-6547-8D69-A6EE6D19E16D}" type="parTrans" cxnId="{CAD3B863-1357-0C41-9FE6-8685E235BD16}">
      <dgm:prSet/>
      <dgm:spPr/>
      <dgm:t>
        <a:bodyPr/>
        <a:lstStyle/>
        <a:p>
          <a:endParaRPr lang="en-US"/>
        </a:p>
      </dgm:t>
    </dgm:pt>
    <dgm:pt modelId="{92F205BB-5130-154B-AA0F-01BEB0D6E4EE}" type="sibTrans" cxnId="{CAD3B863-1357-0C41-9FE6-8685E235BD16}">
      <dgm:prSet/>
      <dgm:spPr/>
      <dgm:t>
        <a:bodyPr/>
        <a:lstStyle/>
        <a:p>
          <a:endParaRPr lang="en-US"/>
        </a:p>
      </dgm:t>
    </dgm:pt>
    <dgm:pt modelId="{AFEF9AD9-4AF9-D744-ACB3-B0DD70CE4A71}">
      <dgm:prSet phldrT="[Text]"/>
      <dgm:spPr/>
      <dgm:t>
        <a:bodyPr/>
        <a:lstStyle/>
        <a:p>
          <a:r>
            <a:rPr lang="en-US" b="1" dirty="0"/>
            <a:t>October-December </a:t>
          </a:r>
        </a:p>
      </dgm:t>
    </dgm:pt>
    <dgm:pt modelId="{8965A673-C480-C042-A525-F28FA1911094}" type="parTrans" cxnId="{1BDD37BC-2462-FF45-BF26-34671A2D1766}">
      <dgm:prSet/>
      <dgm:spPr/>
      <dgm:t>
        <a:bodyPr/>
        <a:lstStyle/>
        <a:p>
          <a:endParaRPr lang="en-US"/>
        </a:p>
      </dgm:t>
    </dgm:pt>
    <dgm:pt modelId="{6E3B6A25-4BA3-F540-AD2E-B5BC7A1BA38E}" type="sibTrans" cxnId="{1BDD37BC-2462-FF45-BF26-34671A2D1766}">
      <dgm:prSet/>
      <dgm:spPr/>
      <dgm:t>
        <a:bodyPr/>
        <a:lstStyle/>
        <a:p>
          <a:endParaRPr lang="en-US"/>
        </a:p>
      </dgm:t>
    </dgm:pt>
    <dgm:pt modelId="{3E29013B-C3C2-4247-BC3C-62C5D4774CC3}" type="pres">
      <dgm:prSet presAssocID="{BC9AE843-0F93-2241-B8AD-B1980F8783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D53C64-33D9-EF49-B845-CAA7CCEE479E}" type="pres">
      <dgm:prSet presAssocID="{D44738F9-4387-F144-A7B4-69FC9646CFA9}" presName="centerShape" presStyleLbl="node0" presStyleIdx="0" presStyleCnt="1"/>
      <dgm:spPr/>
      <dgm:t>
        <a:bodyPr/>
        <a:lstStyle/>
        <a:p>
          <a:endParaRPr lang="en-US"/>
        </a:p>
      </dgm:t>
    </dgm:pt>
    <dgm:pt modelId="{8AB3B1CE-45E4-984E-B275-BA0F12707757}" type="pres">
      <dgm:prSet presAssocID="{F173A572-291C-C946-AD7E-AA13BEA14C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67C84-5386-4948-8FE5-498452442249}" type="pres">
      <dgm:prSet presAssocID="{F173A572-291C-C946-AD7E-AA13BEA14CE9}" presName="dummy" presStyleCnt="0"/>
      <dgm:spPr/>
    </dgm:pt>
    <dgm:pt modelId="{05BB6442-EFC3-D04A-BC72-4985396B799A}" type="pres">
      <dgm:prSet presAssocID="{646F76B1-85F1-714E-A189-A70B3C47BBF0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CDE1EBF-024A-194E-A4B5-D53FD450F2B5}" type="pres">
      <dgm:prSet presAssocID="{8C146944-AF44-C14C-B985-E61348C319E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00BB2-C87A-D446-B97E-A3A18992BD89}" type="pres">
      <dgm:prSet presAssocID="{8C146944-AF44-C14C-B985-E61348C319E8}" presName="dummy" presStyleCnt="0"/>
      <dgm:spPr/>
    </dgm:pt>
    <dgm:pt modelId="{DA55E4B2-0F66-4F4F-A598-9FF6F186B9CF}" type="pres">
      <dgm:prSet presAssocID="{5962D2F9-B519-194D-86BA-2908F9CAB57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275DA5E-7552-E244-AD23-E8F398B121D9}" type="pres">
      <dgm:prSet presAssocID="{7015CEF5-8AD2-3C47-81F2-EDB0CD6C3A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A8E01-E80B-1C42-A1DD-892820E68943}" type="pres">
      <dgm:prSet presAssocID="{7015CEF5-8AD2-3C47-81F2-EDB0CD6C3A3F}" presName="dummy" presStyleCnt="0"/>
      <dgm:spPr/>
    </dgm:pt>
    <dgm:pt modelId="{BEE79B60-0066-4347-B430-B44CA48FD0C5}" type="pres">
      <dgm:prSet presAssocID="{92F205BB-5130-154B-AA0F-01BEB0D6E4E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1069331-4460-FF44-87A4-A328402800DA}" type="pres">
      <dgm:prSet presAssocID="{AFEF9AD9-4AF9-D744-ACB3-B0DD70CE4A7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C871D-02A6-F140-A02F-F56EF992E890}" type="pres">
      <dgm:prSet presAssocID="{AFEF9AD9-4AF9-D744-ACB3-B0DD70CE4A71}" presName="dummy" presStyleCnt="0"/>
      <dgm:spPr/>
    </dgm:pt>
    <dgm:pt modelId="{90771C55-14A3-F844-86EA-B7B2195E9EC6}" type="pres">
      <dgm:prSet presAssocID="{6E3B6A25-4BA3-F540-AD2E-B5BC7A1BA38E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9D8461C1-0760-45BA-9FD9-EAAE9C0E58F1}" type="presOf" srcId="{646F76B1-85F1-714E-A189-A70B3C47BBF0}" destId="{05BB6442-EFC3-D04A-BC72-4985396B799A}" srcOrd="0" destOrd="0" presId="urn:microsoft.com/office/officeart/2005/8/layout/radial6"/>
    <dgm:cxn modelId="{9282CF7E-3772-F246-9746-98B26D8D43A0}" srcId="{D44738F9-4387-F144-A7B4-69FC9646CFA9}" destId="{8C146944-AF44-C14C-B985-E61348C319E8}" srcOrd="1" destOrd="0" parTransId="{B3BFC16C-5646-3249-9790-614ACB327237}" sibTransId="{5962D2F9-B519-194D-86BA-2908F9CAB573}"/>
    <dgm:cxn modelId="{0DB5F560-A9D6-104C-951D-B729EC7E7D5F}" srcId="{D44738F9-4387-F144-A7B4-69FC9646CFA9}" destId="{F173A572-291C-C946-AD7E-AA13BEA14CE9}" srcOrd="0" destOrd="0" parTransId="{16677A0D-CD2A-384B-8B1D-3D656A61119B}" sibTransId="{646F76B1-85F1-714E-A189-A70B3C47BBF0}"/>
    <dgm:cxn modelId="{51C8C8DB-6897-4A0B-8CBF-32BBC94682E6}" type="presOf" srcId="{7015CEF5-8AD2-3C47-81F2-EDB0CD6C3A3F}" destId="{1275DA5E-7552-E244-AD23-E8F398B121D9}" srcOrd="0" destOrd="0" presId="urn:microsoft.com/office/officeart/2005/8/layout/radial6"/>
    <dgm:cxn modelId="{1BDD37BC-2462-FF45-BF26-34671A2D1766}" srcId="{D44738F9-4387-F144-A7B4-69FC9646CFA9}" destId="{AFEF9AD9-4AF9-D744-ACB3-B0DD70CE4A71}" srcOrd="3" destOrd="0" parTransId="{8965A673-C480-C042-A525-F28FA1911094}" sibTransId="{6E3B6A25-4BA3-F540-AD2E-B5BC7A1BA38E}"/>
    <dgm:cxn modelId="{BAD8ADDA-00FD-2E4F-91F0-87A51E2396D4}" srcId="{BC9AE843-0F93-2241-B8AD-B1980F8783C9}" destId="{D44738F9-4387-F144-A7B4-69FC9646CFA9}" srcOrd="0" destOrd="0" parTransId="{71F61B14-7BB7-E844-95AE-219FF5664C9D}" sibTransId="{8076FB4C-F59C-4144-8092-775998B210FE}"/>
    <dgm:cxn modelId="{AE6B52F7-7B5F-4609-8C55-8A520DA09F9E}" type="presOf" srcId="{8C146944-AF44-C14C-B985-E61348C319E8}" destId="{3CDE1EBF-024A-194E-A4B5-D53FD450F2B5}" srcOrd="0" destOrd="0" presId="urn:microsoft.com/office/officeart/2005/8/layout/radial6"/>
    <dgm:cxn modelId="{447AEEFF-4A1F-4112-BC15-89A2A595C21D}" type="presOf" srcId="{92F205BB-5130-154B-AA0F-01BEB0D6E4EE}" destId="{BEE79B60-0066-4347-B430-B44CA48FD0C5}" srcOrd="0" destOrd="0" presId="urn:microsoft.com/office/officeart/2005/8/layout/radial6"/>
    <dgm:cxn modelId="{41E01BB0-577E-42C4-B134-21257FD6A86A}" type="presOf" srcId="{5962D2F9-B519-194D-86BA-2908F9CAB573}" destId="{DA55E4B2-0F66-4F4F-A598-9FF6F186B9CF}" srcOrd="0" destOrd="0" presId="urn:microsoft.com/office/officeart/2005/8/layout/radial6"/>
    <dgm:cxn modelId="{4A042BD8-3A71-4AF2-ADA2-7B399FC2CF6F}" type="presOf" srcId="{BC9AE843-0F93-2241-B8AD-B1980F8783C9}" destId="{3E29013B-C3C2-4247-BC3C-62C5D4774CC3}" srcOrd="0" destOrd="0" presId="urn:microsoft.com/office/officeart/2005/8/layout/radial6"/>
    <dgm:cxn modelId="{4AE45633-7F2C-4455-A318-E2EADF6E4CBD}" type="presOf" srcId="{F173A572-291C-C946-AD7E-AA13BEA14CE9}" destId="{8AB3B1CE-45E4-984E-B275-BA0F12707757}" srcOrd="0" destOrd="0" presId="urn:microsoft.com/office/officeart/2005/8/layout/radial6"/>
    <dgm:cxn modelId="{070E7029-0023-4443-9078-CBB689211978}" type="presOf" srcId="{6E3B6A25-4BA3-F540-AD2E-B5BC7A1BA38E}" destId="{90771C55-14A3-F844-86EA-B7B2195E9EC6}" srcOrd="0" destOrd="0" presId="urn:microsoft.com/office/officeart/2005/8/layout/radial6"/>
    <dgm:cxn modelId="{CAD3B863-1357-0C41-9FE6-8685E235BD16}" srcId="{D44738F9-4387-F144-A7B4-69FC9646CFA9}" destId="{7015CEF5-8AD2-3C47-81F2-EDB0CD6C3A3F}" srcOrd="2" destOrd="0" parTransId="{2861DB9C-0744-6547-8D69-A6EE6D19E16D}" sibTransId="{92F205BB-5130-154B-AA0F-01BEB0D6E4EE}"/>
    <dgm:cxn modelId="{E473B0A3-D0BB-4878-956E-608C3B630781}" type="presOf" srcId="{D44738F9-4387-F144-A7B4-69FC9646CFA9}" destId="{7AD53C64-33D9-EF49-B845-CAA7CCEE479E}" srcOrd="0" destOrd="0" presId="urn:microsoft.com/office/officeart/2005/8/layout/radial6"/>
    <dgm:cxn modelId="{7FCB9E01-D1D6-43C3-9E7A-1387AD04A89F}" type="presOf" srcId="{AFEF9AD9-4AF9-D744-ACB3-B0DD70CE4A71}" destId="{71069331-4460-FF44-87A4-A328402800DA}" srcOrd="0" destOrd="0" presId="urn:microsoft.com/office/officeart/2005/8/layout/radial6"/>
    <dgm:cxn modelId="{8F805666-CE52-46EB-BB04-EAE302B26638}" type="presParOf" srcId="{3E29013B-C3C2-4247-BC3C-62C5D4774CC3}" destId="{7AD53C64-33D9-EF49-B845-CAA7CCEE479E}" srcOrd="0" destOrd="0" presId="urn:microsoft.com/office/officeart/2005/8/layout/radial6"/>
    <dgm:cxn modelId="{C154A6C5-2995-45AB-9DAC-29890BB037A8}" type="presParOf" srcId="{3E29013B-C3C2-4247-BC3C-62C5D4774CC3}" destId="{8AB3B1CE-45E4-984E-B275-BA0F12707757}" srcOrd="1" destOrd="0" presId="urn:microsoft.com/office/officeart/2005/8/layout/radial6"/>
    <dgm:cxn modelId="{3DCFE72B-0D11-4EED-AC2F-9953EEEB8DFA}" type="presParOf" srcId="{3E29013B-C3C2-4247-BC3C-62C5D4774CC3}" destId="{27167C84-5386-4948-8FE5-498452442249}" srcOrd="2" destOrd="0" presId="urn:microsoft.com/office/officeart/2005/8/layout/radial6"/>
    <dgm:cxn modelId="{ADB50D34-7600-4C5A-BA3B-D7A2E920D0B7}" type="presParOf" srcId="{3E29013B-C3C2-4247-BC3C-62C5D4774CC3}" destId="{05BB6442-EFC3-D04A-BC72-4985396B799A}" srcOrd="3" destOrd="0" presId="urn:microsoft.com/office/officeart/2005/8/layout/radial6"/>
    <dgm:cxn modelId="{6E2A144B-1C51-4DC7-AF08-38EB16BC7F23}" type="presParOf" srcId="{3E29013B-C3C2-4247-BC3C-62C5D4774CC3}" destId="{3CDE1EBF-024A-194E-A4B5-D53FD450F2B5}" srcOrd="4" destOrd="0" presId="urn:microsoft.com/office/officeart/2005/8/layout/radial6"/>
    <dgm:cxn modelId="{04AB274C-A130-48FD-901E-C63AE001CC85}" type="presParOf" srcId="{3E29013B-C3C2-4247-BC3C-62C5D4774CC3}" destId="{3B800BB2-C87A-D446-B97E-A3A18992BD89}" srcOrd="5" destOrd="0" presId="urn:microsoft.com/office/officeart/2005/8/layout/radial6"/>
    <dgm:cxn modelId="{8B0D8C06-5228-479A-A80F-3BC28A934D3B}" type="presParOf" srcId="{3E29013B-C3C2-4247-BC3C-62C5D4774CC3}" destId="{DA55E4B2-0F66-4F4F-A598-9FF6F186B9CF}" srcOrd="6" destOrd="0" presId="urn:microsoft.com/office/officeart/2005/8/layout/radial6"/>
    <dgm:cxn modelId="{47490620-1350-404D-846B-945B05AFFC2A}" type="presParOf" srcId="{3E29013B-C3C2-4247-BC3C-62C5D4774CC3}" destId="{1275DA5E-7552-E244-AD23-E8F398B121D9}" srcOrd="7" destOrd="0" presId="urn:microsoft.com/office/officeart/2005/8/layout/radial6"/>
    <dgm:cxn modelId="{60E3A037-10D5-4838-9116-5D195DA482F1}" type="presParOf" srcId="{3E29013B-C3C2-4247-BC3C-62C5D4774CC3}" destId="{C9BA8E01-E80B-1C42-A1DD-892820E68943}" srcOrd="8" destOrd="0" presId="urn:microsoft.com/office/officeart/2005/8/layout/radial6"/>
    <dgm:cxn modelId="{DAC89F7E-7EB0-4590-965B-2C0C06CCAB84}" type="presParOf" srcId="{3E29013B-C3C2-4247-BC3C-62C5D4774CC3}" destId="{BEE79B60-0066-4347-B430-B44CA48FD0C5}" srcOrd="9" destOrd="0" presId="urn:microsoft.com/office/officeart/2005/8/layout/radial6"/>
    <dgm:cxn modelId="{AC6519B2-3565-4EDD-9AB9-CA30A1978689}" type="presParOf" srcId="{3E29013B-C3C2-4247-BC3C-62C5D4774CC3}" destId="{71069331-4460-FF44-87A4-A328402800DA}" srcOrd="10" destOrd="0" presId="urn:microsoft.com/office/officeart/2005/8/layout/radial6"/>
    <dgm:cxn modelId="{CD64C47F-3776-45C2-A46A-A58DC11AB50F}" type="presParOf" srcId="{3E29013B-C3C2-4247-BC3C-62C5D4774CC3}" destId="{14CC871D-02A6-F140-A02F-F56EF992E890}" srcOrd="11" destOrd="0" presId="urn:microsoft.com/office/officeart/2005/8/layout/radial6"/>
    <dgm:cxn modelId="{99A2882C-4CFE-4C06-A366-C37BCDFE3C38}" type="presParOf" srcId="{3E29013B-C3C2-4247-BC3C-62C5D4774CC3}" destId="{90771C55-14A3-F844-86EA-B7B2195E9EC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F394A8-C72C-F542-9F54-117FE9C1FC93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62D268-63A5-1F4F-98D3-4B93502013F6}">
      <dgm:prSet phldrT="[Text]"/>
      <dgm:spPr/>
      <dgm:t>
        <a:bodyPr/>
        <a:lstStyle/>
        <a:p>
          <a:r>
            <a:rPr lang="en-US" b="1" dirty="0" smtClean="0"/>
            <a:t>116-County </a:t>
          </a:r>
          <a:r>
            <a:rPr lang="en-US" b="1" dirty="0"/>
            <a:t>Model</a:t>
          </a:r>
        </a:p>
      </dgm:t>
    </dgm:pt>
    <dgm:pt modelId="{49540B0B-321C-964D-8122-1FC29CBC4C5F}" type="parTrans" cxnId="{A2DA55CD-B57D-2B4C-8F6A-1175D248F6B8}">
      <dgm:prSet/>
      <dgm:spPr/>
      <dgm:t>
        <a:bodyPr/>
        <a:lstStyle/>
        <a:p>
          <a:endParaRPr lang="en-US"/>
        </a:p>
      </dgm:t>
    </dgm:pt>
    <dgm:pt modelId="{D6F85917-BA12-1C47-AC94-4D458BE82514}" type="sibTrans" cxnId="{A2DA55CD-B57D-2B4C-8F6A-1175D248F6B8}">
      <dgm:prSet/>
      <dgm:spPr/>
      <dgm:t>
        <a:bodyPr/>
        <a:lstStyle/>
        <a:p>
          <a:endParaRPr lang="en-US"/>
        </a:p>
      </dgm:t>
    </dgm:pt>
    <dgm:pt modelId="{ECC26C68-C75E-C546-B4D7-EADC3FEBF703}">
      <dgm:prSet phldrT="[Text]"/>
      <dgm:spPr/>
      <dgm:t>
        <a:bodyPr/>
        <a:lstStyle/>
        <a:p>
          <a:r>
            <a:rPr lang="en-US" dirty="0"/>
            <a:t>Precipitation</a:t>
          </a:r>
        </a:p>
      </dgm:t>
    </dgm:pt>
    <dgm:pt modelId="{AC7B22DB-2E8B-B241-9063-7A767C074E52}" type="parTrans" cxnId="{226A1CE2-A922-4E4B-8F91-30B2E5860535}">
      <dgm:prSet/>
      <dgm:spPr/>
      <dgm:t>
        <a:bodyPr/>
        <a:lstStyle/>
        <a:p>
          <a:endParaRPr lang="en-US"/>
        </a:p>
      </dgm:t>
    </dgm:pt>
    <dgm:pt modelId="{FAF6D23E-42DF-7E45-AC58-32F00B9FE79A}" type="sibTrans" cxnId="{226A1CE2-A922-4E4B-8F91-30B2E5860535}">
      <dgm:prSet/>
      <dgm:spPr/>
      <dgm:t>
        <a:bodyPr/>
        <a:lstStyle/>
        <a:p>
          <a:endParaRPr lang="en-US"/>
        </a:p>
      </dgm:t>
    </dgm:pt>
    <dgm:pt modelId="{40B982C3-47D2-764A-A9B9-61402EBFDED1}">
      <dgm:prSet phldrT="[Text]"/>
      <dgm:spPr/>
      <dgm:t>
        <a:bodyPr/>
        <a:lstStyle/>
        <a:p>
          <a:r>
            <a:rPr lang="en-US" dirty="0"/>
            <a:t>Season</a:t>
          </a:r>
        </a:p>
      </dgm:t>
    </dgm:pt>
    <dgm:pt modelId="{761915D7-FF12-1746-9B21-607E05D37756}" type="parTrans" cxnId="{7EFFE1EF-E154-C14C-B4C9-35F7414DE9FE}">
      <dgm:prSet/>
      <dgm:spPr/>
      <dgm:t>
        <a:bodyPr/>
        <a:lstStyle/>
        <a:p>
          <a:endParaRPr lang="en-US"/>
        </a:p>
      </dgm:t>
    </dgm:pt>
    <dgm:pt modelId="{1B3738F1-FFE0-E94F-8263-38982C6E80DF}" type="sibTrans" cxnId="{7EFFE1EF-E154-C14C-B4C9-35F7414DE9FE}">
      <dgm:prSet/>
      <dgm:spPr/>
      <dgm:t>
        <a:bodyPr/>
        <a:lstStyle/>
        <a:p>
          <a:endParaRPr lang="en-US"/>
        </a:p>
      </dgm:t>
    </dgm:pt>
    <dgm:pt modelId="{0E0A1CE4-1890-2247-A357-9CBCF8936E41}">
      <dgm:prSet phldrT="[Text]"/>
      <dgm:spPr/>
      <dgm:t>
        <a:bodyPr/>
        <a:lstStyle/>
        <a:p>
          <a:r>
            <a:rPr lang="en-US" b="1" dirty="0" smtClean="0"/>
            <a:t>8-County </a:t>
          </a:r>
          <a:r>
            <a:rPr lang="en-US" b="1" dirty="0"/>
            <a:t>Model</a:t>
          </a:r>
        </a:p>
      </dgm:t>
    </dgm:pt>
    <dgm:pt modelId="{E7698C43-F96A-1546-8F0C-AE544269EC91}" type="parTrans" cxnId="{C585CEC1-B41D-DE42-A24C-74DAB7963A6F}">
      <dgm:prSet/>
      <dgm:spPr/>
      <dgm:t>
        <a:bodyPr/>
        <a:lstStyle/>
        <a:p>
          <a:endParaRPr lang="en-US"/>
        </a:p>
      </dgm:t>
    </dgm:pt>
    <dgm:pt modelId="{6148098E-432B-E14B-93A7-B94AA9AA8816}" type="sibTrans" cxnId="{C585CEC1-B41D-DE42-A24C-74DAB7963A6F}">
      <dgm:prSet/>
      <dgm:spPr/>
      <dgm:t>
        <a:bodyPr/>
        <a:lstStyle/>
        <a:p>
          <a:endParaRPr lang="en-US"/>
        </a:p>
      </dgm:t>
    </dgm:pt>
    <dgm:pt modelId="{33BCD8E3-76C6-C94E-9BAD-75A637FFD039}">
      <dgm:prSet phldrT="[Text]"/>
      <dgm:spPr/>
      <dgm:t>
        <a:bodyPr/>
        <a:lstStyle/>
        <a:p>
          <a:r>
            <a:rPr lang="en-US" dirty="0"/>
            <a:t>Precipitation</a:t>
          </a:r>
        </a:p>
      </dgm:t>
    </dgm:pt>
    <dgm:pt modelId="{2A077E90-48D0-3849-815A-F8A8960BD493}" type="parTrans" cxnId="{B1C132D2-2F03-F54D-BCB2-C4D4754971E3}">
      <dgm:prSet/>
      <dgm:spPr/>
      <dgm:t>
        <a:bodyPr/>
        <a:lstStyle/>
        <a:p>
          <a:endParaRPr lang="en-US"/>
        </a:p>
      </dgm:t>
    </dgm:pt>
    <dgm:pt modelId="{C7400D66-EC95-D944-B8D9-B3BC4B0A85DC}" type="sibTrans" cxnId="{B1C132D2-2F03-F54D-BCB2-C4D4754971E3}">
      <dgm:prSet/>
      <dgm:spPr/>
      <dgm:t>
        <a:bodyPr/>
        <a:lstStyle/>
        <a:p>
          <a:endParaRPr lang="en-US"/>
        </a:p>
      </dgm:t>
    </dgm:pt>
    <dgm:pt modelId="{53A1646B-FBA7-2947-A802-DA38C7560DE4}">
      <dgm:prSet phldrT="[Text]"/>
      <dgm:spPr/>
      <dgm:t>
        <a:bodyPr/>
        <a:lstStyle/>
        <a:p>
          <a:r>
            <a:rPr lang="en-US" dirty="0"/>
            <a:t>Season</a:t>
          </a:r>
        </a:p>
      </dgm:t>
    </dgm:pt>
    <dgm:pt modelId="{4B7D6046-9671-1243-B8DE-C3AE74126DA0}" type="parTrans" cxnId="{BF637293-B37F-3C4E-A0D9-DFD516F160D8}">
      <dgm:prSet/>
      <dgm:spPr/>
      <dgm:t>
        <a:bodyPr/>
        <a:lstStyle/>
        <a:p>
          <a:endParaRPr lang="en-US"/>
        </a:p>
      </dgm:t>
    </dgm:pt>
    <dgm:pt modelId="{AEE2C4DB-0AF2-7D42-980C-D614B37925CC}" type="sibTrans" cxnId="{BF637293-B37F-3C4E-A0D9-DFD516F160D8}">
      <dgm:prSet/>
      <dgm:spPr/>
      <dgm:t>
        <a:bodyPr/>
        <a:lstStyle/>
        <a:p>
          <a:endParaRPr lang="en-US"/>
        </a:p>
      </dgm:t>
    </dgm:pt>
    <dgm:pt modelId="{F8F58122-C2A5-514C-8D2C-87FEDCF542F1}">
      <dgm:prSet phldrT="[Text]"/>
      <dgm:spPr/>
      <dgm:t>
        <a:bodyPr/>
        <a:lstStyle/>
        <a:p>
          <a:r>
            <a:rPr lang="en-US" dirty="0"/>
            <a:t>Wind</a:t>
          </a:r>
        </a:p>
      </dgm:t>
    </dgm:pt>
    <dgm:pt modelId="{A1961F67-E019-B048-B245-6CC32C117A7A}" type="parTrans" cxnId="{7BA371AB-48D6-C448-8919-42D5E0C5E647}">
      <dgm:prSet/>
      <dgm:spPr/>
      <dgm:t>
        <a:bodyPr/>
        <a:lstStyle/>
        <a:p>
          <a:endParaRPr lang="en-US"/>
        </a:p>
      </dgm:t>
    </dgm:pt>
    <dgm:pt modelId="{AB803F25-F480-A049-BECB-A64AF103F098}" type="sibTrans" cxnId="{7BA371AB-48D6-C448-8919-42D5E0C5E647}">
      <dgm:prSet/>
      <dgm:spPr/>
      <dgm:t>
        <a:bodyPr/>
        <a:lstStyle/>
        <a:p>
          <a:endParaRPr lang="en-US"/>
        </a:p>
      </dgm:t>
    </dgm:pt>
    <dgm:pt modelId="{237141D5-E2E7-5543-ADCC-B23365F0EFD2}">
      <dgm:prSet phldrT="[Text]"/>
      <dgm:spPr/>
      <dgm:t>
        <a:bodyPr/>
        <a:lstStyle/>
        <a:p>
          <a:r>
            <a:rPr lang="en-US" dirty="0"/>
            <a:t>Time Variable </a:t>
          </a:r>
        </a:p>
      </dgm:t>
    </dgm:pt>
    <dgm:pt modelId="{C92DC37F-EBE8-9247-8B22-10E3405C8BB3}" type="parTrans" cxnId="{E2EB8D75-8ECC-B04E-9617-16BA7CB4C5AE}">
      <dgm:prSet/>
      <dgm:spPr/>
      <dgm:t>
        <a:bodyPr/>
        <a:lstStyle/>
        <a:p>
          <a:endParaRPr lang="en-US"/>
        </a:p>
      </dgm:t>
    </dgm:pt>
    <dgm:pt modelId="{C746C1ED-90B8-C84A-A17F-C4EC69B14330}" type="sibTrans" cxnId="{E2EB8D75-8ECC-B04E-9617-16BA7CB4C5AE}">
      <dgm:prSet/>
      <dgm:spPr/>
      <dgm:t>
        <a:bodyPr/>
        <a:lstStyle/>
        <a:p>
          <a:endParaRPr lang="en-US"/>
        </a:p>
      </dgm:t>
    </dgm:pt>
    <dgm:pt modelId="{CCF71BE9-B4E4-1B44-A43A-829FE3CE332D}">
      <dgm:prSet phldrT="[Text]"/>
      <dgm:spPr/>
      <dgm:t>
        <a:bodyPr/>
        <a:lstStyle/>
        <a:p>
          <a:r>
            <a:rPr lang="en-US" dirty="0"/>
            <a:t>Time Variable</a:t>
          </a:r>
        </a:p>
      </dgm:t>
    </dgm:pt>
    <dgm:pt modelId="{08537759-88B4-2147-839D-9D96317DCE93}" type="parTrans" cxnId="{3168F2B8-A369-A145-A2F9-E44A66616DAC}">
      <dgm:prSet/>
      <dgm:spPr/>
      <dgm:t>
        <a:bodyPr/>
        <a:lstStyle/>
        <a:p>
          <a:endParaRPr lang="en-US"/>
        </a:p>
      </dgm:t>
    </dgm:pt>
    <dgm:pt modelId="{1260E459-D31E-B14A-9A52-D81430976261}" type="sibTrans" cxnId="{3168F2B8-A369-A145-A2F9-E44A66616DAC}">
      <dgm:prSet/>
      <dgm:spPr/>
      <dgm:t>
        <a:bodyPr/>
        <a:lstStyle/>
        <a:p>
          <a:endParaRPr lang="en-US"/>
        </a:p>
      </dgm:t>
    </dgm:pt>
    <dgm:pt modelId="{66E1CF70-7706-FD44-AAA5-78D88F28BB2A}" type="pres">
      <dgm:prSet presAssocID="{BBF394A8-C72C-F542-9F54-117FE9C1FC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940FFE-C046-9D4D-870A-6E6AE9D18F4F}" type="pres">
      <dgm:prSet presAssocID="{4662D268-63A5-1F4F-98D3-4B93502013F6}" presName="root" presStyleCnt="0"/>
      <dgm:spPr/>
    </dgm:pt>
    <dgm:pt modelId="{CC35CE42-4AAA-7B44-91C3-ED6B4321F46E}" type="pres">
      <dgm:prSet presAssocID="{4662D268-63A5-1F4F-98D3-4B93502013F6}" presName="rootComposite" presStyleCnt="0"/>
      <dgm:spPr/>
    </dgm:pt>
    <dgm:pt modelId="{8B7600DA-9808-DA4F-BC8A-4AE8266C3A16}" type="pres">
      <dgm:prSet presAssocID="{4662D268-63A5-1F4F-98D3-4B93502013F6}" presName="rootText" presStyleLbl="node1" presStyleIdx="0" presStyleCnt="2"/>
      <dgm:spPr/>
      <dgm:t>
        <a:bodyPr/>
        <a:lstStyle/>
        <a:p>
          <a:endParaRPr lang="en-US"/>
        </a:p>
      </dgm:t>
    </dgm:pt>
    <dgm:pt modelId="{75C84160-32EB-8245-A49D-AF03CDC8C28A}" type="pres">
      <dgm:prSet presAssocID="{4662D268-63A5-1F4F-98D3-4B93502013F6}" presName="rootConnector" presStyleLbl="node1" presStyleIdx="0" presStyleCnt="2"/>
      <dgm:spPr/>
      <dgm:t>
        <a:bodyPr/>
        <a:lstStyle/>
        <a:p>
          <a:endParaRPr lang="en-US"/>
        </a:p>
      </dgm:t>
    </dgm:pt>
    <dgm:pt modelId="{343B713C-825E-1A43-BE4F-074F9D645771}" type="pres">
      <dgm:prSet presAssocID="{4662D268-63A5-1F4F-98D3-4B93502013F6}" presName="childShape" presStyleCnt="0"/>
      <dgm:spPr/>
    </dgm:pt>
    <dgm:pt modelId="{6D180A10-561B-AE48-9A5F-009563632E4F}" type="pres">
      <dgm:prSet presAssocID="{AC7B22DB-2E8B-B241-9063-7A767C074E52}" presName="Name13" presStyleLbl="parChTrans1D2" presStyleIdx="0" presStyleCnt="7"/>
      <dgm:spPr/>
      <dgm:t>
        <a:bodyPr/>
        <a:lstStyle/>
        <a:p>
          <a:endParaRPr lang="en-US"/>
        </a:p>
      </dgm:t>
    </dgm:pt>
    <dgm:pt modelId="{E531491E-FB5C-9E4E-A6E0-44F8E257F019}" type="pres">
      <dgm:prSet presAssocID="{ECC26C68-C75E-C546-B4D7-EADC3FEBF703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9B12-B72A-4E4A-8F0A-26B70B0F2D68}" type="pres">
      <dgm:prSet presAssocID="{761915D7-FF12-1746-9B21-607E05D37756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7348619-3EEB-2D4A-A653-1028736278E1}" type="pres">
      <dgm:prSet presAssocID="{40B982C3-47D2-764A-A9B9-61402EBFDED1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CC624-D563-CB45-BCAE-E6AA2686144F}" type="pres">
      <dgm:prSet presAssocID="{C92DC37F-EBE8-9247-8B22-10E3405C8BB3}" presName="Name13" presStyleLbl="parChTrans1D2" presStyleIdx="2" presStyleCnt="7"/>
      <dgm:spPr/>
      <dgm:t>
        <a:bodyPr/>
        <a:lstStyle/>
        <a:p>
          <a:endParaRPr lang="en-US"/>
        </a:p>
      </dgm:t>
    </dgm:pt>
    <dgm:pt modelId="{5494400E-27EA-8D40-9ACD-093D7D6C3136}" type="pres">
      <dgm:prSet presAssocID="{237141D5-E2E7-5543-ADCC-B23365F0EFD2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D85819-95D6-B349-8377-AED0C66EAE1A}" type="pres">
      <dgm:prSet presAssocID="{0E0A1CE4-1890-2247-A357-9CBCF8936E41}" presName="root" presStyleCnt="0"/>
      <dgm:spPr/>
    </dgm:pt>
    <dgm:pt modelId="{0F17049A-4800-E941-BC52-71DE7C442BF5}" type="pres">
      <dgm:prSet presAssocID="{0E0A1CE4-1890-2247-A357-9CBCF8936E41}" presName="rootComposite" presStyleCnt="0"/>
      <dgm:spPr/>
    </dgm:pt>
    <dgm:pt modelId="{2230F1DC-4143-6645-BE86-6868F367C953}" type="pres">
      <dgm:prSet presAssocID="{0E0A1CE4-1890-2247-A357-9CBCF8936E41}" presName="rootText" presStyleLbl="node1" presStyleIdx="1" presStyleCnt="2"/>
      <dgm:spPr/>
      <dgm:t>
        <a:bodyPr/>
        <a:lstStyle/>
        <a:p>
          <a:endParaRPr lang="en-US"/>
        </a:p>
      </dgm:t>
    </dgm:pt>
    <dgm:pt modelId="{85D8285B-9AAC-4D44-86B9-A1229A591941}" type="pres">
      <dgm:prSet presAssocID="{0E0A1CE4-1890-2247-A357-9CBCF8936E41}" presName="rootConnector" presStyleLbl="node1" presStyleIdx="1" presStyleCnt="2"/>
      <dgm:spPr/>
      <dgm:t>
        <a:bodyPr/>
        <a:lstStyle/>
        <a:p>
          <a:endParaRPr lang="en-US"/>
        </a:p>
      </dgm:t>
    </dgm:pt>
    <dgm:pt modelId="{C2881CDC-DE98-2545-8C7D-518C6F007122}" type="pres">
      <dgm:prSet presAssocID="{0E0A1CE4-1890-2247-A357-9CBCF8936E41}" presName="childShape" presStyleCnt="0"/>
      <dgm:spPr/>
    </dgm:pt>
    <dgm:pt modelId="{1E32B56A-DDF8-FE43-9D00-327A3C32CB7A}" type="pres">
      <dgm:prSet presAssocID="{2A077E90-48D0-3849-815A-F8A8960BD493}" presName="Name13" presStyleLbl="parChTrans1D2" presStyleIdx="3" presStyleCnt="7"/>
      <dgm:spPr/>
      <dgm:t>
        <a:bodyPr/>
        <a:lstStyle/>
        <a:p>
          <a:endParaRPr lang="en-US"/>
        </a:p>
      </dgm:t>
    </dgm:pt>
    <dgm:pt modelId="{E2F7939F-DB7C-9B49-AD3E-B62CB613A273}" type="pres">
      <dgm:prSet presAssocID="{33BCD8E3-76C6-C94E-9BAD-75A637FFD039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506EC-DF0A-4244-B620-CEBFC88B5896}" type="pres">
      <dgm:prSet presAssocID="{4B7D6046-9671-1243-B8DE-C3AE74126DA0}" presName="Name13" presStyleLbl="parChTrans1D2" presStyleIdx="4" presStyleCnt="7"/>
      <dgm:spPr/>
      <dgm:t>
        <a:bodyPr/>
        <a:lstStyle/>
        <a:p>
          <a:endParaRPr lang="en-US"/>
        </a:p>
      </dgm:t>
    </dgm:pt>
    <dgm:pt modelId="{4050A2BF-E8EE-B34D-8747-C625E6E9C5A5}" type="pres">
      <dgm:prSet presAssocID="{53A1646B-FBA7-2947-A802-DA38C7560DE4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BD8E7-CC88-2D4B-BD05-0901BD1C5353}" type="pres">
      <dgm:prSet presAssocID="{A1961F67-E019-B048-B245-6CC32C117A7A}" presName="Name13" presStyleLbl="parChTrans1D2" presStyleIdx="5" presStyleCnt="7"/>
      <dgm:spPr/>
      <dgm:t>
        <a:bodyPr/>
        <a:lstStyle/>
        <a:p>
          <a:endParaRPr lang="en-US"/>
        </a:p>
      </dgm:t>
    </dgm:pt>
    <dgm:pt modelId="{A414B442-EF92-064F-8B3D-1140DEA86C72}" type="pres">
      <dgm:prSet presAssocID="{F8F58122-C2A5-514C-8D2C-87FEDCF542F1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BB4CF-3110-F446-80EA-2563C787D7D3}" type="pres">
      <dgm:prSet presAssocID="{08537759-88B4-2147-839D-9D96317DCE93}" presName="Name13" presStyleLbl="parChTrans1D2" presStyleIdx="6" presStyleCnt="7"/>
      <dgm:spPr/>
      <dgm:t>
        <a:bodyPr/>
        <a:lstStyle/>
        <a:p>
          <a:endParaRPr lang="en-US"/>
        </a:p>
      </dgm:t>
    </dgm:pt>
    <dgm:pt modelId="{1B5F6A2B-20F9-FC4A-AF16-4135395EFAAA}" type="pres">
      <dgm:prSet presAssocID="{CCF71BE9-B4E4-1B44-A43A-829FE3CE332D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CD01B-9F6E-476E-BA1C-B5902FDC0392}" type="presOf" srcId="{237141D5-E2E7-5543-ADCC-B23365F0EFD2}" destId="{5494400E-27EA-8D40-9ACD-093D7D6C3136}" srcOrd="0" destOrd="0" presId="urn:microsoft.com/office/officeart/2005/8/layout/hierarchy3"/>
    <dgm:cxn modelId="{7EFFE1EF-E154-C14C-B4C9-35F7414DE9FE}" srcId="{4662D268-63A5-1F4F-98D3-4B93502013F6}" destId="{40B982C3-47D2-764A-A9B9-61402EBFDED1}" srcOrd="1" destOrd="0" parTransId="{761915D7-FF12-1746-9B21-607E05D37756}" sibTransId="{1B3738F1-FFE0-E94F-8263-38982C6E80DF}"/>
    <dgm:cxn modelId="{3168F2B8-A369-A145-A2F9-E44A66616DAC}" srcId="{0E0A1CE4-1890-2247-A357-9CBCF8936E41}" destId="{CCF71BE9-B4E4-1B44-A43A-829FE3CE332D}" srcOrd="3" destOrd="0" parTransId="{08537759-88B4-2147-839D-9D96317DCE93}" sibTransId="{1260E459-D31E-B14A-9A52-D81430976261}"/>
    <dgm:cxn modelId="{30AA4AEB-B707-4DD7-BF86-3AAEEED39408}" type="presOf" srcId="{A1961F67-E019-B048-B245-6CC32C117A7A}" destId="{7F0BD8E7-CC88-2D4B-BD05-0901BD1C5353}" srcOrd="0" destOrd="0" presId="urn:microsoft.com/office/officeart/2005/8/layout/hierarchy3"/>
    <dgm:cxn modelId="{DD85179E-D095-4B60-A791-1CA5D18A5FD9}" type="presOf" srcId="{33BCD8E3-76C6-C94E-9BAD-75A637FFD039}" destId="{E2F7939F-DB7C-9B49-AD3E-B62CB613A273}" srcOrd="0" destOrd="0" presId="urn:microsoft.com/office/officeart/2005/8/layout/hierarchy3"/>
    <dgm:cxn modelId="{CEAF8198-9080-437E-8F39-D22773B6A9B1}" type="presOf" srcId="{08537759-88B4-2147-839D-9D96317DCE93}" destId="{65ABB4CF-3110-F446-80EA-2563C787D7D3}" srcOrd="0" destOrd="0" presId="urn:microsoft.com/office/officeart/2005/8/layout/hierarchy3"/>
    <dgm:cxn modelId="{E2EB8D75-8ECC-B04E-9617-16BA7CB4C5AE}" srcId="{4662D268-63A5-1F4F-98D3-4B93502013F6}" destId="{237141D5-E2E7-5543-ADCC-B23365F0EFD2}" srcOrd="2" destOrd="0" parTransId="{C92DC37F-EBE8-9247-8B22-10E3405C8BB3}" sibTransId="{C746C1ED-90B8-C84A-A17F-C4EC69B14330}"/>
    <dgm:cxn modelId="{B1C132D2-2F03-F54D-BCB2-C4D4754971E3}" srcId="{0E0A1CE4-1890-2247-A357-9CBCF8936E41}" destId="{33BCD8E3-76C6-C94E-9BAD-75A637FFD039}" srcOrd="0" destOrd="0" parTransId="{2A077E90-48D0-3849-815A-F8A8960BD493}" sibTransId="{C7400D66-EC95-D944-B8D9-B3BC4B0A85DC}"/>
    <dgm:cxn modelId="{1FD409E9-5B3C-43EC-99BA-61D63A725A7D}" type="presOf" srcId="{0E0A1CE4-1890-2247-A357-9CBCF8936E41}" destId="{2230F1DC-4143-6645-BE86-6868F367C953}" srcOrd="0" destOrd="0" presId="urn:microsoft.com/office/officeart/2005/8/layout/hierarchy3"/>
    <dgm:cxn modelId="{7BA371AB-48D6-C448-8919-42D5E0C5E647}" srcId="{0E0A1CE4-1890-2247-A357-9CBCF8936E41}" destId="{F8F58122-C2A5-514C-8D2C-87FEDCF542F1}" srcOrd="2" destOrd="0" parTransId="{A1961F67-E019-B048-B245-6CC32C117A7A}" sibTransId="{AB803F25-F480-A049-BECB-A64AF103F098}"/>
    <dgm:cxn modelId="{309AAE70-540B-4BF7-9265-1AF97EC4DFFA}" type="presOf" srcId="{BBF394A8-C72C-F542-9F54-117FE9C1FC93}" destId="{66E1CF70-7706-FD44-AAA5-78D88F28BB2A}" srcOrd="0" destOrd="0" presId="urn:microsoft.com/office/officeart/2005/8/layout/hierarchy3"/>
    <dgm:cxn modelId="{D6032ED1-60DC-4E8E-BBA9-0C4E84B5C459}" type="presOf" srcId="{4662D268-63A5-1F4F-98D3-4B93502013F6}" destId="{75C84160-32EB-8245-A49D-AF03CDC8C28A}" srcOrd="1" destOrd="0" presId="urn:microsoft.com/office/officeart/2005/8/layout/hierarchy3"/>
    <dgm:cxn modelId="{A2DA55CD-B57D-2B4C-8F6A-1175D248F6B8}" srcId="{BBF394A8-C72C-F542-9F54-117FE9C1FC93}" destId="{4662D268-63A5-1F4F-98D3-4B93502013F6}" srcOrd="0" destOrd="0" parTransId="{49540B0B-321C-964D-8122-1FC29CBC4C5F}" sibTransId="{D6F85917-BA12-1C47-AC94-4D458BE82514}"/>
    <dgm:cxn modelId="{7D419369-3D39-4479-B557-D75AF2A509BD}" type="presOf" srcId="{40B982C3-47D2-764A-A9B9-61402EBFDED1}" destId="{C7348619-3EEB-2D4A-A653-1028736278E1}" srcOrd="0" destOrd="0" presId="urn:microsoft.com/office/officeart/2005/8/layout/hierarchy3"/>
    <dgm:cxn modelId="{B1988258-587D-4EA5-8A36-3043BE46D6CB}" type="presOf" srcId="{0E0A1CE4-1890-2247-A357-9CBCF8936E41}" destId="{85D8285B-9AAC-4D44-86B9-A1229A591941}" srcOrd="1" destOrd="0" presId="urn:microsoft.com/office/officeart/2005/8/layout/hierarchy3"/>
    <dgm:cxn modelId="{82915D37-8E16-4787-A2B1-279417315771}" type="presOf" srcId="{761915D7-FF12-1746-9B21-607E05D37756}" destId="{44809B12-B72A-4E4A-8F0A-26B70B0F2D68}" srcOrd="0" destOrd="0" presId="urn:microsoft.com/office/officeart/2005/8/layout/hierarchy3"/>
    <dgm:cxn modelId="{9E2A6B4E-3948-4974-B345-11153B939DAF}" type="presOf" srcId="{CCF71BE9-B4E4-1B44-A43A-829FE3CE332D}" destId="{1B5F6A2B-20F9-FC4A-AF16-4135395EFAAA}" srcOrd="0" destOrd="0" presId="urn:microsoft.com/office/officeart/2005/8/layout/hierarchy3"/>
    <dgm:cxn modelId="{69B9B970-D716-4D3E-B394-46A47F123421}" type="presOf" srcId="{AC7B22DB-2E8B-B241-9063-7A767C074E52}" destId="{6D180A10-561B-AE48-9A5F-009563632E4F}" srcOrd="0" destOrd="0" presId="urn:microsoft.com/office/officeart/2005/8/layout/hierarchy3"/>
    <dgm:cxn modelId="{7EE2BC06-9A14-47B0-BF97-0D192E7C3259}" type="presOf" srcId="{ECC26C68-C75E-C546-B4D7-EADC3FEBF703}" destId="{E531491E-FB5C-9E4E-A6E0-44F8E257F019}" srcOrd="0" destOrd="0" presId="urn:microsoft.com/office/officeart/2005/8/layout/hierarchy3"/>
    <dgm:cxn modelId="{4A07B569-2E88-4954-88BC-39D6AB90E7A4}" type="presOf" srcId="{53A1646B-FBA7-2947-A802-DA38C7560DE4}" destId="{4050A2BF-E8EE-B34D-8747-C625E6E9C5A5}" srcOrd="0" destOrd="0" presId="urn:microsoft.com/office/officeart/2005/8/layout/hierarchy3"/>
    <dgm:cxn modelId="{A8999E1E-191D-4618-AEBA-B952E85038BD}" type="presOf" srcId="{F8F58122-C2A5-514C-8D2C-87FEDCF542F1}" destId="{A414B442-EF92-064F-8B3D-1140DEA86C72}" srcOrd="0" destOrd="0" presId="urn:microsoft.com/office/officeart/2005/8/layout/hierarchy3"/>
    <dgm:cxn modelId="{72805D86-1ED7-4F2F-9EE8-217542C82DD5}" type="presOf" srcId="{4B7D6046-9671-1243-B8DE-C3AE74126DA0}" destId="{671506EC-DF0A-4244-B620-CEBFC88B5896}" srcOrd="0" destOrd="0" presId="urn:microsoft.com/office/officeart/2005/8/layout/hierarchy3"/>
    <dgm:cxn modelId="{BF637293-B37F-3C4E-A0D9-DFD516F160D8}" srcId="{0E0A1CE4-1890-2247-A357-9CBCF8936E41}" destId="{53A1646B-FBA7-2947-A802-DA38C7560DE4}" srcOrd="1" destOrd="0" parTransId="{4B7D6046-9671-1243-B8DE-C3AE74126DA0}" sibTransId="{AEE2C4DB-0AF2-7D42-980C-D614B37925CC}"/>
    <dgm:cxn modelId="{C585CEC1-B41D-DE42-A24C-74DAB7963A6F}" srcId="{BBF394A8-C72C-F542-9F54-117FE9C1FC93}" destId="{0E0A1CE4-1890-2247-A357-9CBCF8936E41}" srcOrd="1" destOrd="0" parTransId="{E7698C43-F96A-1546-8F0C-AE544269EC91}" sibTransId="{6148098E-432B-E14B-93A7-B94AA9AA8816}"/>
    <dgm:cxn modelId="{7149A7AD-DBFA-4334-9FBD-909470CD8376}" type="presOf" srcId="{4662D268-63A5-1F4F-98D3-4B93502013F6}" destId="{8B7600DA-9808-DA4F-BC8A-4AE8266C3A16}" srcOrd="0" destOrd="0" presId="urn:microsoft.com/office/officeart/2005/8/layout/hierarchy3"/>
    <dgm:cxn modelId="{D04094D7-BD2F-40A8-B69C-51CCD22BADFF}" type="presOf" srcId="{2A077E90-48D0-3849-815A-F8A8960BD493}" destId="{1E32B56A-DDF8-FE43-9D00-327A3C32CB7A}" srcOrd="0" destOrd="0" presId="urn:microsoft.com/office/officeart/2005/8/layout/hierarchy3"/>
    <dgm:cxn modelId="{3C96E5F2-4B3D-4407-990A-2200EFBD9FB6}" type="presOf" srcId="{C92DC37F-EBE8-9247-8B22-10E3405C8BB3}" destId="{C6CCC624-D563-CB45-BCAE-E6AA2686144F}" srcOrd="0" destOrd="0" presId="urn:microsoft.com/office/officeart/2005/8/layout/hierarchy3"/>
    <dgm:cxn modelId="{226A1CE2-A922-4E4B-8F91-30B2E5860535}" srcId="{4662D268-63A5-1F4F-98D3-4B93502013F6}" destId="{ECC26C68-C75E-C546-B4D7-EADC3FEBF703}" srcOrd="0" destOrd="0" parTransId="{AC7B22DB-2E8B-B241-9063-7A767C074E52}" sibTransId="{FAF6D23E-42DF-7E45-AC58-32F00B9FE79A}"/>
    <dgm:cxn modelId="{AC822186-329C-452B-B987-B8B6B0EF96BD}" type="presParOf" srcId="{66E1CF70-7706-FD44-AAA5-78D88F28BB2A}" destId="{B5940FFE-C046-9D4D-870A-6E6AE9D18F4F}" srcOrd="0" destOrd="0" presId="urn:microsoft.com/office/officeart/2005/8/layout/hierarchy3"/>
    <dgm:cxn modelId="{051F096B-3438-4AA5-A3E2-2B076BB24267}" type="presParOf" srcId="{B5940FFE-C046-9D4D-870A-6E6AE9D18F4F}" destId="{CC35CE42-4AAA-7B44-91C3-ED6B4321F46E}" srcOrd="0" destOrd="0" presId="urn:microsoft.com/office/officeart/2005/8/layout/hierarchy3"/>
    <dgm:cxn modelId="{AEEFD81D-02B6-4365-A94F-659314E224E9}" type="presParOf" srcId="{CC35CE42-4AAA-7B44-91C3-ED6B4321F46E}" destId="{8B7600DA-9808-DA4F-BC8A-4AE8266C3A16}" srcOrd="0" destOrd="0" presId="urn:microsoft.com/office/officeart/2005/8/layout/hierarchy3"/>
    <dgm:cxn modelId="{D840D742-CEC2-4081-8962-539CE45F3643}" type="presParOf" srcId="{CC35CE42-4AAA-7B44-91C3-ED6B4321F46E}" destId="{75C84160-32EB-8245-A49D-AF03CDC8C28A}" srcOrd="1" destOrd="0" presId="urn:microsoft.com/office/officeart/2005/8/layout/hierarchy3"/>
    <dgm:cxn modelId="{7187EBB5-A783-4600-BC9F-94CD525B87B9}" type="presParOf" srcId="{B5940FFE-C046-9D4D-870A-6E6AE9D18F4F}" destId="{343B713C-825E-1A43-BE4F-074F9D645771}" srcOrd="1" destOrd="0" presId="urn:microsoft.com/office/officeart/2005/8/layout/hierarchy3"/>
    <dgm:cxn modelId="{19F0171E-755B-4295-99B1-C62397F07A78}" type="presParOf" srcId="{343B713C-825E-1A43-BE4F-074F9D645771}" destId="{6D180A10-561B-AE48-9A5F-009563632E4F}" srcOrd="0" destOrd="0" presId="urn:microsoft.com/office/officeart/2005/8/layout/hierarchy3"/>
    <dgm:cxn modelId="{5DFE7CBD-1D2B-4A67-AF62-F25B38DD9C43}" type="presParOf" srcId="{343B713C-825E-1A43-BE4F-074F9D645771}" destId="{E531491E-FB5C-9E4E-A6E0-44F8E257F019}" srcOrd="1" destOrd="0" presId="urn:microsoft.com/office/officeart/2005/8/layout/hierarchy3"/>
    <dgm:cxn modelId="{C2B9D809-AB78-42F2-8F53-7F465360391D}" type="presParOf" srcId="{343B713C-825E-1A43-BE4F-074F9D645771}" destId="{44809B12-B72A-4E4A-8F0A-26B70B0F2D68}" srcOrd="2" destOrd="0" presId="urn:microsoft.com/office/officeart/2005/8/layout/hierarchy3"/>
    <dgm:cxn modelId="{7912BEAA-9241-48C3-AB08-D63D6ECA4A0C}" type="presParOf" srcId="{343B713C-825E-1A43-BE4F-074F9D645771}" destId="{C7348619-3EEB-2D4A-A653-1028736278E1}" srcOrd="3" destOrd="0" presId="urn:microsoft.com/office/officeart/2005/8/layout/hierarchy3"/>
    <dgm:cxn modelId="{94EA4EC6-126B-4132-8AED-EFE5C8CEBDF1}" type="presParOf" srcId="{343B713C-825E-1A43-BE4F-074F9D645771}" destId="{C6CCC624-D563-CB45-BCAE-E6AA2686144F}" srcOrd="4" destOrd="0" presId="urn:microsoft.com/office/officeart/2005/8/layout/hierarchy3"/>
    <dgm:cxn modelId="{0015A62A-98FA-4E6E-B267-04CEE8B4B066}" type="presParOf" srcId="{343B713C-825E-1A43-BE4F-074F9D645771}" destId="{5494400E-27EA-8D40-9ACD-093D7D6C3136}" srcOrd="5" destOrd="0" presId="urn:microsoft.com/office/officeart/2005/8/layout/hierarchy3"/>
    <dgm:cxn modelId="{8C530E7F-E008-40BE-BA16-27448884579B}" type="presParOf" srcId="{66E1CF70-7706-FD44-AAA5-78D88F28BB2A}" destId="{CED85819-95D6-B349-8377-AED0C66EAE1A}" srcOrd="1" destOrd="0" presId="urn:microsoft.com/office/officeart/2005/8/layout/hierarchy3"/>
    <dgm:cxn modelId="{F569E673-FF5C-4EB6-8F13-F589584959FE}" type="presParOf" srcId="{CED85819-95D6-B349-8377-AED0C66EAE1A}" destId="{0F17049A-4800-E941-BC52-71DE7C442BF5}" srcOrd="0" destOrd="0" presId="urn:microsoft.com/office/officeart/2005/8/layout/hierarchy3"/>
    <dgm:cxn modelId="{D75891EC-C802-424E-A6CD-CA511D53A99B}" type="presParOf" srcId="{0F17049A-4800-E941-BC52-71DE7C442BF5}" destId="{2230F1DC-4143-6645-BE86-6868F367C953}" srcOrd="0" destOrd="0" presId="urn:microsoft.com/office/officeart/2005/8/layout/hierarchy3"/>
    <dgm:cxn modelId="{B13CC4C9-A4D0-42A6-9F11-A96146179BD0}" type="presParOf" srcId="{0F17049A-4800-E941-BC52-71DE7C442BF5}" destId="{85D8285B-9AAC-4D44-86B9-A1229A591941}" srcOrd="1" destOrd="0" presId="urn:microsoft.com/office/officeart/2005/8/layout/hierarchy3"/>
    <dgm:cxn modelId="{94852BCE-65AB-40F8-A443-60D671AED84D}" type="presParOf" srcId="{CED85819-95D6-B349-8377-AED0C66EAE1A}" destId="{C2881CDC-DE98-2545-8C7D-518C6F007122}" srcOrd="1" destOrd="0" presId="urn:microsoft.com/office/officeart/2005/8/layout/hierarchy3"/>
    <dgm:cxn modelId="{549C11B8-A604-4577-8C10-1B1A1F0D34F5}" type="presParOf" srcId="{C2881CDC-DE98-2545-8C7D-518C6F007122}" destId="{1E32B56A-DDF8-FE43-9D00-327A3C32CB7A}" srcOrd="0" destOrd="0" presId="urn:microsoft.com/office/officeart/2005/8/layout/hierarchy3"/>
    <dgm:cxn modelId="{FA9AD787-F024-4852-889E-C5D0B25B2829}" type="presParOf" srcId="{C2881CDC-DE98-2545-8C7D-518C6F007122}" destId="{E2F7939F-DB7C-9B49-AD3E-B62CB613A273}" srcOrd="1" destOrd="0" presId="urn:microsoft.com/office/officeart/2005/8/layout/hierarchy3"/>
    <dgm:cxn modelId="{A7945D68-4553-4FF6-8A57-2CF55F8E90BF}" type="presParOf" srcId="{C2881CDC-DE98-2545-8C7D-518C6F007122}" destId="{671506EC-DF0A-4244-B620-CEBFC88B5896}" srcOrd="2" destOrd="0" presId="urn:microsoft.com/office/officeart/2005/8/layout/hierarchy3"/>
    <dgm:cxn modelId="{7397C9D8-C47D-4E36-AE2A-3C5A1093C4E8}" type="presParOf" srcId="{C2881CDC-DE98-2545-8C7D-518C6F007122}" destId="{4050A2BF-E8EE-B34D-8747-C625E6E9C5A5}" srcOrd="3" destOrd="0" presId="urn:microsoft.com/office/officeart/2005/8/layout/hierarchy3"/>
    <dgm:cxn modelId="{885926D5-3BB4-41F3-A89F-2D224CA1515F}" type="presParOf" srcId="{C2881CDC-DE98-2545-8C7D-518C6F007122}" destId="{7F0BD8E7-CC88-2D4B-BD05-0901BD1C5353}" srcOrd="4" destOrd="0" presId="urn:microsoft.com/office/officeart/2005/8/layout/hierarchy3"/>
    <dgm:cxn modelId="{4707F938-3C9C-4B6E-87E0-A7E8E39F18A3}" type="presParOf" srcId="{C2881CDC-DE98-2545-8C7D-518C6F007122}" destId="{A414B442-EF92-064F-8B3D-1140DEA86C72}" srcOrd="5" destOrd="0" presId="urn:microsoft.com/office/officeart/2005/8/layout/hierarchy3"/>
    <dgm:cxn modelId="{0F971508-277D-47ED-A847-F52FE06FFC6C}" type="presParOf" srcId="{C2881CDC-DE98-2545-8C7D-518C6F007122}" destId="{65ABB4CF-3110-F446-80EA-2563C787D7D3}" srcOrd="6" destOrd="0" presId="urn:microsoft.com/office/officeart/2005/8/layout/hierarchy3"/>
    <dgm:cxn modelId="{0664CE0B-A8C4-40DC-B29B-C06D04411022}" type="presParOf" srcId="{C2881CDC-DE98-2545-8C7D-518C6F007122}" destId="{1B5F6A2B-20F9-FC4A-AF16-4135395EFAA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71C55-14A3-F844-86EA-B7B2195E9EC6}">
      <dsp:nvSpPr>
        <dsp:cNvPr id="0" name=""/>
        <dsp:cNvSpPr/>
      </dsp:nvSpPr>
      <dsp:spPr>
        <a:xfrm>
          <a:off x="1952482" y="767919"/>
          <a:ext cx="5124734" cy="5124734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79B60-0066-4347-B430-B44CA48FD0C5}">
      <dsp:nvSpPr>
        <dsp:cNvPr id="0" name=""/>
        <dsp:cNvSpPr/>
      </dsp:nvSpPr>
      <dsp:spPr>
        <a:xfrm>
          <a:off x="1952482" y="767919"/>
          <a:ext cx="5124734" cy="5124734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5E4B2-0F66-4F4F-A598-9FF6F186B9CF}">
      <dsp:nvSpPr>
        <dsp:cNvPr id="0" name=""/>
        <dsp:cNvSpPr/>
      </dsp:nvSpPr>
      <dsp:spPr>
        <a:xfrm>
          <a:off x="1952482" y="767919"/>
          <a:ext cx="5124734" cy="5124734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B6442-EFC3-D04A-BC72-4985396B799A}">
      <dsp:nvSpPr>
        <dsp:cNvPr id="0" name=""/>
        <dsp:cNvSpPr/>
      </dsp:nvSpPr>
      <dsp:spPr>
        <a:xfrm>
          <a:off x="1952482" y="767919"/>
          <a:ext cx="5124734" cy="5124734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53C64-33D9-EF49-B845-CAA7CCEE479E}">
      <dsp:nvSpPr>
        <dsp:cNvPr id="0" name=""/>
        <dsp:cNvSpPr/>
      </dsp:nvSpPr>
      <dsp:spPr>
        <a:xfrm>
          <a:off x="3335433" y="2150870"/>
          <a:ext cx="2358832" cy="2358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/>
            <a:t>Season</a:t>
          </a:r>
        </a:p>
      </dsp:txBody>
      <dsp:txXfrm>
        <a:off x="3680876" y="2496313"/>
        <a:ext cx="1667946" cy="1667946"/>
      </dsp:txXfrm>
    </dsp:sp>
    <dsp:sp modelId="{8AB3B1CE-45E4-984E-B275-BA0F12707757}">
      <dsp:nvSpPr>
        <dsp:cNvPr id="0" name=""/>
        <dsp:cNvSpPr/>
      </dsp:nvSpPr>
      <dsp:spPr>
        <a:xfrm>
          <a:off x="3689258" y="1770"/>
          <a:ext cx="1651182" cy="1651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January-March</a:t>
          </a:r>
        </a:p>
      </dsp:txBody>
      <dsp:txXfrm>
        <a:off x="3931068" y="243580"/>
        <a:ext cx="1167562" cy="1167562"/>
      </dsp:txXfrm>
    </dsp:sp>
    <dsp:sp modelId="{3CDE1EBF-024A-194E-A4B5-D53FD450F2B5}">
      <dsp:nvSpPr>
        <dsp:cNvPr id="0" name=""/>
        <dsp:cNvSpPr/>
      </dsp:nvSpPr>
      <dsp:spPr>
        <a:xfrm>
          <a:off x="6192182" y="2504695"/>
          <a:ext cx="1651182" cy="1651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April-June</a:t>
          </a:r>
        </a:p>
      </dsp:txBody>
      <dsp:txXfrm>
        <a:off x="6433992" y="2746505"/>
        <a:ext cx="1167562" cy="1167562"/>
      </dsp:txXfrm>
    </dsp:sp>
    <dsp:sp modelId="{1275DA5E-7552-E244-AD23-E8F398B121D9}">
      <dsp:nvSpPr>
        <dsp:cNvPr id="0" name=""/>
        <dsp:cNvSpPr/>
      </dsp:nvSpPr>
      <dsp:spPr>
        <a:xfrm>
          <a:off x="3689258" y="5007619"/>
          <a:ext cx="1651182" cy="1651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July-September</a:t>
          </a:r>
        </a:p>
      </dsp:txBody>
      <dsp:txXfrm>
        <a:off x="3931068" y="5249429"/>
        <a:ext cx="1167562" cy="1167562"/>
      </dsp:txXfrm>
    </dsp:sp>
    <dsp:sp modelId="{71069331-4460-FF44-87A4-A328402800DA}">
      <dsp:nvSpPr>
        <dsp:cNvPr id="0" name=""/>
        <dsp:cNvSpPr/>
      </dsp:nvSpPr>
      <dsp:spPr>
        <a:xfrm>
          <a:off x="1186333" y="2504695"/>
          <a:ext cx="1651182" cy="1651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October-December </a:t>
          </a:r>
        </a:p>
      </dsp:txBody>
      <dsp:txXfrm>
        <a:off x="1428143" y="2746505"/>
        <a:ext cx="1167562" cy="1167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600DA-9808-DA4F-BC8A-4AE8266C3A16}">
      <dsp:nvSpPr>
        <dsp:cNvPr id="0" name=""/>
        <dsp:cNvSpPr/>
      </dsp:nvSpPr>
      <dsp:spPr>
        <a:xfrm>
          <a:off x="2487505" y="434"/>
          <a:ext cx="1932419" cy="966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116-County </a:t>
          </a:r>
          <a:r>
            <a:rPr lang="en-US" sz="2500" b="1" kern="1200" dirty="0"/>
            <a:t>Model</a:t>
          </a:r>
        </a:p>
      </dsp:txBody>
      <dsp:txXfrm>
        <a:off x="2515804" y="28733"/>
        <a:ext cx="1875821" cy="909611"/>
      </dsp:txXfrm>
    </dsp:sp>
    <dsp:sp modelId="{6D180A10-561B-AE48-9A5F-009563632E4F}">
      <dsp:nvSpPr>
        <dsp:cNvPr id="0" name=""/>
        <dsp:cNvSpPr/>
      </dsp:nvSpPr>
      <dsp:spPr>
        <a:xfrm>
          <a:off x="2680747" y="966644"/>
          <a:ext cx="193241" cy="72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657"/>
              </a:lnTo>
              <a:lnTo>
                <a:pt x="193241" y="7246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1491E-FB5C-9E4E-A6E0-44F8E257F019}">
      <dsp:nvSpPr>
        <dsp:cNvPr id="0" name=""/>
        <dsp:cNvSpPr/>
      </dsp:nvSpPr>
      <dsp:spPr>
        <a:xfrm>
          <a:off x="2873989" y="1208196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Precipitation</a:t>
          </a:r>
        </a:p>
      </dsp:txBody>
      <dsp:txXfrm>
        <a:off x="2902288" y="1236495"/>
        <a:ext cx="1489337" cy="909611"/>
      </dsp:txXfrm>
    </dsp:sp>
    <dsp:sp modelId="{44809B12-B72A-4E4A-8F0A-26B70B0F2D68}">
      <dsp:nvSpPr>
        <dsp:cNvPr id="0" name=""/>
        <dsp:cNvSpPr/>
      </dsp:nvSpPr>
      <dsp:spPr>
        <a:xfrm>
          <a:off x="2680747" y="966644"/>
          <a:ext cx="193241" cy="193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419"/>
              </a:lnTo>
              <a:lnTo>
                <a:pt x="193241" y="19324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48619-3EEB-2D4A-A653-1028736278E1}">
      <dsp:nvSpPr>
        <dsp:cNvPr id="0" name=""/>
        <dsp:cNvSpPr/>
      </dsp:nvSpPr>
      <dsp:spPr>
        <a:xfrm>
          <a:off x="2873989" y="2415958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Season</a:t>
          </a:r>
        </a:p>
      </dsp:txBody>
      <dsp:txXfrm>
        <a:off x="2902288" y="2444257"/>
        <a:ext cx="1489337" cy="909611"/>
      </dsp:txXfrm>
    </dsp:sp>
    <dsp:sp modelId="{C6CCC624-D563-CB45-BCAE-E6AA2686144F}">
      <dsp:nvSpPr>
        <dsp:cNvPr id="0" name=""/>
        <dsp:cNvSpPr/>
      </dsp:nvSpPr>
      <dsp:spPr>
        <a:xfrm>
          <a:off x="2680747" y="966644"/>
          <a:ext cx="193241" cy="314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0181"/>
              </a:lnTo>
              <a:lnTo>
                <a:pt x="193241" y="31401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4400E-27EA-8D40-9ACD-093D7D6C3136}">
      <dsp:nvSpPr>
        <dsp:cNvPr id="0" name=""/>
        <dsp:cNvSpPr/>
      </dsp:nvSpPr>
      <dsp:spPr>
        <a:xfrm>
          <a:off x="2873989" y="3623720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Time Variable </a:t>
          </a:r>
        </a:p>
      </dsp:txBody>
      <dsp:txXfrm>
        <a:off x="2902288" y="3652019"/>
        <a:ext cx="1489337" cy="909611"/>
      </dsp:txXfrm>
    </dsp:sp>
    <dsp:sp modelId="{2230F1DC-4143-6645-BE86-6868F367C953}">
      <dsp:nvSpPr>
        <dsp:cNvPr id="0" name=""/>
        <dsp:cNvSpPr/>
      </dsp:nvSpPr>
      <dsp:spPr>
        <a:xfrm>
          <a:off x="4903029" y="434"/>
          <a:ext cx="1932419" cy="966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8-County </a:t>
          </a:r>
          <a:r>
            <a:rPr lang="en-US" sz="2500" b="1" kern="1200" dirty="0"/>
            <a:t>Model</a:t>
          </a:r>
        </a:p>
      </dsp:txBody>
      <dsp:txXfrm>
        <a:off x="4931328" y="28733"/>
        <a:ext cx="1875821" cy="909611"/>
      </dsp:txXfrm>
    </dsp:sp>
    <dsp:sp modelId="{1E32B56A-DDF8-FE43-9D00-327A3C32CB7A}">
      <dsp:nvSpPr>
        <dsp:cNvPr id="0" name=""/>
        <dsp:cNvSpPr/>
      </dsp:nvSpPr>
      <dsp:spPr>
        <a:xfrm>
          <a:off x="5096271" y="966644"/>
          <a:ext cx="193241" cy="72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4657"/>
              </a:lnTo>
              <a:lnTo>
                <a:pt x="193241" y="72465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F7939F-DB7C-9B49-AD3E-B62CB613A273}">
      <dsp:nvSpPr>
        <dsp:cNvPr id="0" name=""/>
        <dsp:cNvSpPr/>
      </dsp:nvSpPr>
      <dsp:spPr>
        <a:xfrm>
          <a:off x="5289513" y="1208196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Precipitation</a:t>
          </a:r>
        </a:p>
      </dsp:txBody>
      <dsp:txXfrm>
        <a:off x="5317812" y="1236495"/>
        <a:ext cx="1489337" cy="909611"/>
      </dsp:txXfrm>
    </dsp:sp>
    <dsp:sp modelId="{671506EC-DF0A-4244-B620-CEBFC88B5896}">
      <dsp:nvSpPr>
        <dsp:cNvPr id="0" name=""/>
        <dsp:cNvSpPr/>
      </dsp:nvSpPr>
      <dsp:spPr>
        <a:xfrm>
          <a:off x="5096271" y="966644"/>
          <a:ext cx="193241" cy="1932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419"/>
              </a:lnTo>
              <a:lnTo>
                <a:pt x="193241" y="19324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0A2BF-E8EE-B34D-8747-C625E6E9C5A5}">
      <dsp:nvSpPr>
        <dsp:cNvPr id="0" name=""/>
        <dsp:cNvSpPr/>
      </dsp:nvSpPr>
      <dsp:spPr>
        <a:xfrm>
          <a:off x="5289513" y="2415958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Season</a:t>
          </a:r>
        </a:p>
      </dsp:txBody>
      <dsp:txXfrm>
        <a:off x="5317812" y="2444257"/>
        <a:ext cx="1489337" cy="909611"/>
      </dsp:txXfrm>
    </dsp:sp>
    <dsp:sp modelId="{7F0BD8E7-CC88-2D4B-BD05-0901BD1C5353}">
      <dsp:nvSpPr>
        <dsp:cNvPr id="0" name=""/>
        <dsp:cNvSpPr/>
      </dsp:nvSpPr>
      <dsp:spPr>
        <a:xfrm>
          <a:off x="5096271" y="966644"/>
          <a:ext cx="193241" cy="3140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0181"/>
              </a:lnTo>
              <a:lnTo>
                <a:pt x="193241" y="31401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4B442-EF92-064F-8B3D-1140DEA86C72}">
      <dsp:nvSpPr>
        <dsp:cNvPr id="0" name=""/>
        <dsp:cNvSpPr/>
      </dsp:nvSpPr>
      <dsp:spPr>
        <a:xfrm>
          <a:off x="5289513" y="3623720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Wind</a:t>
          </a:r>
        </a:p>
      </dsp:txBody>
      <dsp:txXfrm>
        <a:off x="5317812" y="3652019"/>
        <a:ext cx="1489337" cy="909611"/>
      </dsp:txXfrm>
    </dsp:sp>
    <dsp:sp modelId="{65ABB4CF-3110-F446-80EA-2563C787D7D3}">
      <dsp:nvSpPr>
        <dsp:cNvPr id="0" name=""/>
        <dsp:cNvSpPr/>
      </dsp:nvSpPr>
      <dsp:spPr>
        <a:xfrm>
          <a:off x="5096271" y="966644"/>
          <a:ext cx="193241" cy="4347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7943"/>
              </a:lnTo>
              <a:lnTo>
                <a:pt x="193241" y="43479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F6A2B-20F9-FC4A-AF16-4135395EFAAA}">
      <dsp:nvSpPr>
        <dsp:cNvPr id="0" name=""/>
        <dsp:cNvSpPr/>
      </dsp:nvSpPr>
      <dsp:spPr>
        <a:xfrm>
          <a:off x="5289513" y="4831482"/>
          <a:ext cx="1545935" cy="966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Time Variable</a:t>
          </a:r>
        </a:p>
      </dsp:txBody>
      <dsp:txXfrm>
        <a:off x="5317812" y="4859781"/>
        <a:ext cx="1489337" cy="909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25FCA-3A6E-42FC-9FFF-91DFD6B9ECD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FA48-D191-4443-AB80-3F0DE71D2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0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0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These models represent all counties with non missing data.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-Temperature was omitted due to multicollinearity between the seasonality factor and ambient temperature.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-Comparisons are more intuitive among seasons with models that contain the seasonality variable.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than the continuous temperature variable.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-Time variable ranges from 1-104, this measures the linear trend of radon levels from 1990-2015.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8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-We observed lower radon levels in seasons 2 and 3, months April-September.</a:t>
            </a:r>
          </a:p>
          <a:p>
            <a:r>
              <a:rPr lang="en-US" sz="1200" dirty="0" smtClean="0"/>
              <a:t>-Precipitation demonstrated little variability through out the 4 seasons.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8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-The trend is for season 4, October-December, to continue to see higher radon levels through out any fixed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9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Seasonality </a:t>
            </a:r>
          </a:p>
          <a:p>
            <a:r>
              <a:rPr lang="en-US" dirty="0" smtClean="0"/>
              <a:t>          </a:t>
            </a:r>
          </a:p>
          <a:p>
            <a:pPr lvl="1"/>
            <a:r>
              <a:rPr lang="en-US" dirty="0" smtClean="0"/>
              <a:t>Consistent with literature </a:t>
            </a:r>
          </a:p>
          <a:p>
            <a:r>
              <a:rPr lang="en-US" dirty="0" smtClean="0"/>
              <a:t>Wind </a:t>
            </a:r>
          </a:p>
          <a:p>
            <a:r>
              <a:rPr lang="en-US" dirty="0" smtClean="0"/>
              <a:t>          -Associated with higher radon values </a:t>
            </a:r>
          </a:p>
          <a:p>
            <a:pPr lvl="1"/>
            <a:r>
              <a:rPr lang="en-US" dirty="0" smtClean="0"/>
              <a:t>-Consistent with findings in table 1 with higher wind values in colder months </a:t>
            </a:r>
          </a:p>
          <a:p>
            <a:pPr lvl="1"/>
            <a:r>
              <a:rPr lang="en-US" dirty="0" smtClean="0"/>
              <a:t>-Not consistent with literature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70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116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model- season and time were significant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County model- Wind and Season were significant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significant time effect indicated a trend in increasing radon values over the 26-year period (p&lt; .001).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post-hoc pairwise comparisons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seasonality factor were consistent with other studies in the literature.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was a significant difference in average median radon level between seasons 1 vs. 4 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vs. 3 (p= .02), 2 vs. 4 and 3 vs. 4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differences between seasons 2 vs. 3 and 1 vs. 2 were not significant.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17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Wind and precipitation only had one value per day while temperature had three.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-Homeowners concerned with their health. </a:t>
            </a:r>
          </a:p>
          <a:p>
            <a:endParaRPr lang="en-US" dirty="0" smtClean="0"/>
          </a:p>
          <a:p>
            <a:r>
              <a:rPr lang="en-US" dirty="0" smtClean="0"/>
              <a:t>-Test during known higher radon levels. </a:t>
            </a:r>
          </a:p>
          <a:p>
            <a:endParaRPr lang="en-US" dirty="0" smtClean="0"/>
          </a:p>
          <a:p>
            <a:r>
              <a:rPr lang="en-US" dirty="0" smtClean="0"/>
              <a:t>-Wind could exaggerate true radon levels.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92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-Kentucky</a:t>
            </a:r>
            <a:r>
              <a:rPr lang="en-US" baseline="0" dirty="0" smtClean="0"/>
              <a:t> is the perfect place to study how radon differs by season because it experiences all 4 distinct seasons.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 and precipitation datasets provided just one value (MPH and daily rainfall in inches)</a:t>
            </a:r>
          </a:p>
          <a:p>
            <a:endParaRPr lang="en-US" dirty="0" smtClean="0"/>
          </a:p>
          <a:p>
            <a:r>
              <a:rPr lang="en-US" dirty="0" smtClean="0"/>
              <a:t>Temperature provided 3-observation, min, and max. Observation was used unless it was missing then MAX.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1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07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dirty="0" smtClean="0">
                <a:effectLst/>
              </a:rPr>
              <a:t>We decided that because of Kentucky’s weather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-This strategy is appropriate for summarizing quarterly measures because of the variability and potential for out-of-range values in the full dataset</a:t>
            </a:r>
            <a:r>
              <a:rPr lang="en-US" dirty="0" smtClean="0">
                <a:effectLst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3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-Used to assess the association between log radon level and other variables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-Used mixed model because of the repeated measures are being made on the same radon unit. </a:t>
            </a:r>
          </a:p>
          <a:p>
            <a:endParaRPr lang="en-US" dirty="0" smtClean="0"/>
          </a:p>
          <a:p>
            <a:r>
              <a:rPr lang="en-US" dirty="0" smtClean="0"/>
              <a:t>-To determine if there were significant differences among seasons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FA48-D191-4443-AB80-3F0DE71D2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5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2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81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91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71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9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5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63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974CF7-917C-448A-8459-BA7F84C410AE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7ACA-D2F4-4325-A8D1-69C7E3F45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00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y.edu/breathe/radon/radon-data-county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the.uky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5F080C-1CEB-4805-BA0E-F94D34B9E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392" y="817491"/>
            <a:ext cx="8825658" cy="3329581"/>
          </a:xfrm>
        </p:spPr>
        <p:txBody>
          <a:bodyPr/>
          <a:lstStyle/>
          <a:p>
            <a:r>
              <a:rPr lang="en-US" sz="5400" dirty="0" smtClean="0"/>
              <a:t>Seasonality, Weather Conditions and Indoor Short-Term Radon Measurements 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D2B601-0CC4-462D-9397-9E9EB5AD2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916" y="4533579"/>
            <a:ext cx="8825658" cy="12424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Nicholas CONLEY, MPH </a:t>
            </a:r>
          </a:p>
          <a:p>
            <a:r>
              <a:rPr lang="en-US" dirty="0" smtClean="0"/>
              <a:t>Mary Kay </a:t>
            </a:r>
            <a:r>
              <a:rPr lang="en-US" dirty="0" err="1" smtClean="0"/>
              <a:t>rayens</a:t>
            </a:r>
            <a:r>
              <a:rPr lang="en-US" dirty="0" smtClean="0"/>
              <a:t>, PhD </a:t>
            </a:r>
          </a:p>
          <a:p>
            <a:r>
              <a:rPr lang="en-US" dirty="0" smtClean="0"/>
              <a:t>Ellen Hahn, PhD, RN, </a:t>
            </a:r>
            <a:r>
              <a:rPr lang="en-US" dirty="0" err="1" smtClean="0"/>
              <a:t>faan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4A4DCC72-3EDC-49C2-983F-EDA936CE42CD}"/>
              </a:ext>
            </a:extLst>
          </p:cNvPr>
          <p:cNvSpPr txBox="1">
            <a:spLocks/>
          </p:cNvSpPr>
          <p:nvPr/>
        </p:nvSpPr>
        <p:spPr>
          <a:xfrm>
            <a:off x="757000" y="3865132"/>
            <a:ext cx="10594112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149C68F-1BC7-4EEF-A2CA-49CA33F76FD2}"/>
              </a:ext>
            </a:extLst>
          </p:cNvPr>
          <p:cNvGrpSpPr/>
          <p:nvPr/>
        </p:nvGrpSpPr>
        <p:grpSpPr>
          <a:xfrm>
            <a:off x="868392" y="6246785"/>
            <a:ext cx="9712915" cy="1715550"/>
            <a:chOff x="868392" y="6246785"/>
            <a:chExt cx="9712915" cy="171555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568A8FE-F98D-4987-B94F-E3BACA956CE1}"/>
                </a:ext>
              </a:extLst>
            </p:cNvPr>
            <p:cNvSpPr/>
            <p:nvPr/>
          </p:nvSpPr>
          <p:spPr>
            <a:xfrm>
              <a:off x="868392" y="6285345"/>
              <a:ext cx="97129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0" cap="none" spc="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2019 International Radon Symposium              Denver, Colorado  </a:t>
              </a:r>
            </a:p>
          </p:txBody>
        </p:sp>
        <p:sp>
          <p:nvSpPr>
            <p:cNvPr id="23" name="AutoShape 11">
              <a:extLst>
                <a:ext uri="{FF2B5EF4-FFF2-40B4-BE49-F238E27FC236}">
                  <a16:creationId xmlns:a16="http://schemas.microsoft.com/office/drawing/2014/main" xmlns="" id="{B2C2DC41-DE34-4DFE-98E6-2C1BEB66F6B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86567" y="6246785"/>
              <a:ext cx="1715550" cy="171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64" y="5778045"/>
            <a:ext cx="1715550" cy="1716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50" y="4970421"/>
            <a:ext cx="2169347" cy="80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04" y="4894656"/>
            <a:ext cx="2438819" cy="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618" y="551926"/>
            <a:ext cx="9404723" cy="1400530"/>
          </a:xfrm>
        </p:spPr>
        <p:txBody>
          <a:bodyPr/>
          <a:lstStyle/>
          <a:p>
            <a:r>
              <a:rPr lang="en-US" sz="4400" b="1" dirty="0"/>
              <a:t>Two Models 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7B39418E-0535-D54C-BACE-0D6897622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71307"/>
              </p:ext>
            </p:extLst>
          </p:nvPr>
        </p:nvGraphicFramePr>
        <p:xfrm>
          <a:off x="2794053" y="636987"/>
          <a:ext cx="9322955" cy="579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6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B7600DA-9808-DA4F-BC8A-4AE8266C3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B7600DA-9808-DA4F-BC8A-4AE8266C3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B7600DA-9808-DA4F-BC8A-4AE8266C3A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180A10-561B-AE48-9A5F-00956363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D180A10-561B-AE48-9A5F-00956363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D180A10-561B-AE48-9A5F-009563632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1491E-FB5C-9E4E-A6E0-44F8E257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531491E-FB5C-9E4E-A6E0-44F8E257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531491E-FB5C-9E4E-A6E0-44F8E257F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809B12-B72A-4E4A-8F0A-26B70B0F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4809B12-B72A-4E4A-8F0A-26B70B0F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4809B12-B72A-4E4A-8F0A-26B70B0F2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348619-3EEB-2D4A-A653-102873627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7348619-3EEB-2D4A-A653-102873627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7348619-3EEB-2D4A-A653-102873627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CC624-D563-CB45-BCAE-E6AA26861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C6CCC624-D563-CB45-BCAE-E6AA26861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C6CCC624-D563-CB45-BCAE-E6AA26861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94400E-27EA-8D40-9ACD-093D7D6C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494400E-27EA-8D40-9ACD-093D7D6C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494400E-27EA-8D40-9ACD-093D7D6C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30F1DC-4143-6645-BE86-6868F367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2230F1DC-4143-6645-BE86-6868F367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2230F1DC-4143-6645-BE86-6868F367C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32B56A-DDF8-FE43-9D00-327A3C32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1E32B56A-DDF8-FE43-9D00-327A3C32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1E32B56A-DDF8-FE43-9D00-327A3C32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7939F-DB7C-9B49-AD3E-B62CB613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E2F7939F-DB7C-9B49-AD3E-B62CB613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E2F7939F-DB7C-9B49-AD3E-B62CB613A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1506EC-DF0A-4244-B620-CEBFC88B5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671506EC-DF0A-4244-B620-CEBFC88B5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671506EC-DF0A-4244-B620-CEBFC88B5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50A2BF-E8EE-B34D-8747-C625E6E9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4050A2BF-E8EE-B34D-8747-C625E6E9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4050A2BF-E8EE-B34D-8747-C625E6E9C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0BD8E7-CC88-2D4B-BD05-0901BD1C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graphicEl>
                                              <a:dgm id="{7F0BD8E7-CC88-2D4B-BD05-0901BD1C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7F0BD8E7-CC88-2D4B-BD05-0901BD1C5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14B442-EF92-064F-8B3D-1140DEA8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A414B442-EF92-064F-8B3D-1140DEA8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A414B442-EF92-064F-8B3D-1140DEA86C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ABB4CF-3110-F446-80EA-2563C787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65ABB4CF-3110-F446-80EA-2563C787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graphicEl>
                                              <a:dgm id="{65ABB4CF-3110-F446-80EA-2563C787D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5F6A2B-20F9-FC4A-AF16-4135395E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1B5F6A2B-20F9-FC4A-AF16-4135395E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1B5F6A2B-20F9-FC4A-AF16-4135395E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57" y="278393"/>
            <a:ext cx="8825659" cy="1981200"/>
          </a:xfrm>
        </p:spPr>
        <p:txBody>
          <a:bodyPr/>
          <a:lstStyle/>
          <a:p>
            <a:r>
              <a:rPr lang="en-US" b="1" dirty="0"/>
              <a:t>Observations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CBA0E81-25CA-C240-9103-2B513611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57" y="1268993"/>
            <a:ext cx="10938117" cy="52312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5142502-8FB3-3F4B-976A-0E459A83D4ED}"/>
              </a:ext>
            </a:extLst>
          </p:cNvPr>
          <p:cNvSpPr/>
          <p:nvPr/>
        </p:nvSpPr>
        <p:spPr>
          <a:xfrm>
            <a:off x="7006305" y="2897787"/>
            <a:ext cx="856035" cy="369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28698BC-BC25-A64A-972B-14B69019443C}"/>
              </a:ext>
            </a:extLst>
          </p:cNvPr>
          <p:cNvSpPr/>
          <p:nvPr/>
        </p:nvSpPr>
        <p:spPr>
          <a:xfrm>
            <a:off x="7006305" y="4124676"/>
            <a:ext cx="856035" cy="3752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153" y="176272"/>
            <a:ext cx="9404723" cy="1400530"/>
          </a:xfrm>
        </p:spPr>
        <p:txBody>
          <a:bodyPr/>
          <a:lstStyle/>
          <a:p>
            <a:r>
              <a:rPr lang="en-US" b="1" dirty="0"/>
              <a:t>Observations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xmlns="" id="{F10C2FD7-80A6-1741-AE31-0CB04BCAF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3" y="1060304"/>
            <a:ext cx="8955681" cy="55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487325"/>
            <a:ext cx="8825659" cy="1981200"/>
          </a:xfrm>
        </p:spPr>
        <p:txBody>
          <a:bodyPr/>
          <a:lstStyle/>
          <a:p>
            <a:r>
              <a:rPr lang="en-US" b="1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282545" y="1504673"/>
            <a:ext cx="9934804" cy="408790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116-County </a:t>
            </a:r>
            <a:r>
              <a:rPr lang="en-US" sz="2800" dirty="0"/>
              <a:t>Model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Seasonality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8-County </a:t>
            </a:r>
            <a:r>
              <a:rPr lang="en-US" sz="2800" dirty="0"/>
              <a:t>Model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Seasonality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Wind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Precipitation </a:t>
            </a:r>
            <a:r>
              <a:rPr lang="en-US" sz="2800" dirty="0" smtClean="0"/>
              <a:t>not </a:t>
            </a:r>
            <a:r>
              <a:rPr lang="en-US" sz="2800" dirty="0"/>
              <a:t>significant (p&gt;0.05) in </a:t>
            </a:r>
            <a:r>
              <a:rPr lang="en-US" sz="2800" dirty="0" smtClean="0"/>
              <a:t>either model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Positive trend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8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28" y="5724061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059" y="295231"/>
            <a:ext cx="8825659" cy="1981200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C39CA55-F9D3-AA42-944C-A12834C61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18" y="1285831"/>
            <a:ext cx="9871416" cy="548710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113E63D-EDD0-9B46-8E7C-261D2751FAE8}"/>
              </a:ext>
            </a:extLst>
          </p:cNvPr>
          <p:cNvSpPr/>
          <p:nvPr/>
        </p:nvSpPr>
        <p:spPr>
          <a:xfrm>
            <a:off x="5384286" y="5975368"/>
            <a:ext cx="1260764" cy="512618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DCF6C8A-1BA4-6E4A-BEA7-7B261C17CBAF}"/>
              </a:ext>
            </a:extLst>
          </p:cNvPr>
          <p:cNvSpPr/>
          <p:nvPr/>
        </p:nvSpPr>
        <p:spPr>
          <a:xfrm>
            <a:off x="8747227" y="5975368"/>
            <a:ext cx="1191491" cy="49876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94360"/>
            <a:ext cx="8825659" cy="1981200"/>
          </a:xfrm>
        </p:spPr>
        <p:txBody>
          <a:bodyPr/>
          <a:lstStyle/>
          <a:p>
            <a:r>
              <a:rPr lang="en-US" b="1" dirty="0"/>
              <a:t>Strengths and Limitations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1614747"/>
            <a:ext cx="9956069" cy="42041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Primary Strengths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Large radon value dataset </a:t>
            </a:r>
            <a:r>
              <a:rPr lang="en-US" sz="2400" dirty="0" smtClean="0"/>
              <a:t>over </a:t>
            </a:r>
            <a:r>
              <a:rPr lang="en-US" sz="2400" dirty="0"/>
              <a:t>a </a:t>
            </a:r>
            <a:r>
              <a:rPr lang="en-US" sz="2400" dirty="0" smtClean="0"/>
              <a:t>26-year </a:t>
            </a:r>
            <a:r>
              <a:rPr lang="en-US" sz="2400" dirty="0"/>
              <a:t>time period.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Inclusion of weather data </a:t>
            </a:r>
            <a:r>
              <a:rPr lang="en-US" sz="2400" dirty="0" smtClean="0"/>
              <a:t>during </a:t>
            </a:r>
            <a:r>
              <a:rPr lang="en-US" sz="2400" dirty="0"/>
              <a:t>the same 26 year time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Primary limitations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wind data, </a:t>
            </a:r>
            <a:r>
              <a:rPr lang="en-US" sz="2400" i="1" dirty="0" smtClean="0"/>
              <a:t>n</a:t>
            </a:r>
            <a:r>
              <a:rPr lang="en-US" sz="2400" dirty="0" smtClean="0"/>
              <a:t>=8 counties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consistently reliable data for all study variables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8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10" y="5735782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9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034" y="441960"/>
            <a:ext cx="8825659" cy="1981200"/>
          </a:xfrm>
        </p:spPr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883637"/>
            <a:ext cx="8825659" cy="4904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Radon testing should be performed during typical weather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</a:t>
            </a:r>
            <a:r>
              <a:rPr lang="en-US" sz="2400" dirty="0" smtClean="0"/>
              <a:t>is beneficial </a:t>
            </a:r>
            <a:r>
              <a:rPr lang="en-US" sz="2400" dirty="0"/>
              <a:t>to test for radon during the months of October-March </a:t>
            </a:r>
            <a:r>
              <a:rPr lang="en-US" sz="2400" dirty="0" smtClean="0"/>
              <a:t>(in a place like Kentucky)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observations made in this study are valuable to public health practitioners, environmentalists, radon testers and </a:t>
            </a:r>
            <a:r>
              <a:rPr lang="en-US" sz="2400" dirty="0" err="1"/>
              <a:t>mitigators</a:t>
            </a:r>
            <a:r>
              <a:rPr lang="en-US" sz="2400" dirty="0"/>
              <a:t>, and homeowners.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8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10" y="5788436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359026"/>
            <a:ext cx="8825659" cy="1417320"/>
          </a:xfrm>
        </p:spPr>
        <p:txBody>
          <a:bodyPr/>
          <a:lstStyle/>
          <a:p>
            <a:r>
              <a:rPr lang="en-US" b="1" dirty="0" smtClean="0"/>
              <a:t>Sources</a:t>
            </a:r>
            <a:br>
              <a:rPr lang="en-US" b="1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1566175"/>
            <a:ext cx="8825659" cy="521208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1.	Khan MS. Radon in the Dwellings: Causes and Prevention. </a:t>
            </a:r>
            <a:r>
              <a:rPr lang="en-US" i="1" dirty="0"/>
              <a:t>International Annals of Science. </a:t>
            </a:r>
            <a:r>
              <a:rPr lang="en-US" dirty="0"/>
              <a:t>2017;3(1):1-5.</a:t>
            </a:r>
          </a:p>
          <a:p>
            <a:r>
              <a:rPr lang="en-US" dirty="0"/>
              <a:t>2.	Centers for Disease Control and Prevention. Lung cancer and the environment. 2016.</a:t>
            </a:r>
          </a:p>
          <a:p>
            <a:r>
              <a:rPr lang="en-US" dirty="0"/>
              <a:t>3.	Butler KM. Access to Free Home Test Kits for Radon and Secondhand Smoke to Reduce Environmental Risks for Lung Cancer. </a:t>
            </a:r>
            <a:r>
              <a:rPr lang="en-US" i="1" dirty="0"/>
              <a:t>Journal of Environmental Health. </a:t>
            </a:r>
            <a:r>
              <a:rPr lang="en-US" dirty="0"/>
              <a:t>2018;81(3).</a:t>
            </a:r>
          </a:p>
          <a:p>
            <a:r>
              <a:rPr lang="en-US" dirty="0"/>
              <a:t>4.	Citizen's Guide to Radon: The Guide to Protecting Yourself and Your Family from Radon. 2005.</a:t>
            </a:r>
          </a:p>
          <a:p>
            <a:r>
              <a:rPr lang="en-US" dirty="0"/>
              <a:t>5.	Hahn EJ, </a:t>
            </a:r>
            <a:r>
              <a:rPr lang="en-US" dirty="0" err="1"/>
              <a:t>Gokun</a:t>
            </a:r>
            <a:r>
              <a:rPr lang="en-US" dirty="0"/>
              <a:t> Y, Andrews Jr WM, et al. Radon potential, geologic formations, and lung cancer risk. </a:t>
            </a:r>
            <a:r>
              <a:rPr lang="en-US" i="1" dirty="0"/>
              <a:t>Preventive medicine reports. </a:t>
            </a:r>
            <a:r>
              <a:rPr lang="en-US" dirty="0"/>
              <a:t>2015;2:342-346.</a:t>
            </a:r>
          </a:p>
          <a:p>
            <a:r>
              <a:rPr lang="en-US" dirty="0"/>
              <a:t>6.	Sharman G. Seasonal and spatial variations in Rn-222 and Rn-220 in soil gas, and implications for indoor radon levels. </a:t>
            </a:r>
            <a:r>
              <a:rPr lang="en-US" i="1" dirty="0"/>
              <a:t>Environmental geochemistry and health. </a:t>
            </a:r>
            <a:r>
              <a:rPr lang="en-US" dirty="0"/>
              <a:t>1992;14(4):113-120.</a:t>
            </a:r>
          </a:p>
          <a:p>
            <a:r>
              <a:rPr lang="en-US" dirty="0"/>
              <a:t>7.	Ball T, Cameron D, Colman T, Roberts P. </a:t>
            </a:r>
            <a:r>
              <a:rPr lang="en-US" dirty="0" err="1"/>
              <a:t>Behaviour</a:t>
            </a:r>
            <a:r>
              <a:rPr lang="en-US" dirty="0"/>
              <a:t> of radon in the geological environment: a review. </a:t>
            </a:r>
            <a:r>
              <a:rPr lang="en-US" i="1" dirty="0"/>
              <a:t>Quarterly Journal of Engineering Geology and Hydrogeology. </a:t>
            </a:r>
            <a:r>
              <a:rPr lang="en-US" dirty="0"/>
              <a:t>1991;24(2):169-182.</a:t>
            </a:r>
          </a:p>
          <a:p>
            <a:r>
              <a:rPr lang="en-US" dirty="0"/>
              <a:t>8.	Denman AR, Crockett RGM, Groves-</a:t>
            </a:r>
            <a:r>
              <a:rPr lang="en-US" dirty="0" err="1"/>
              <a:t>Kirkby</a:t>
            </a:r>
            <a:r>
              <a:rPr lang="en-US" dirty="0"/>
              <a:t> CJ, Phillips PS, </a:t>
            </a:r>
            <a:r>
              <a:rPr lang="en-US" dirty="0" err="1"/>
              <a:t>Gillmore</a:t>
            </a:r>
            <a:r>
              <a:rPr lang="en-US" dirty="0"/>
              <a:t> GK, Woolridge AC. The value of Seasonal Correction Factors in assessing the health risk from domestic radon—A case study in </a:t>
            </a:r>
            <a:r>
              <a:rPr lang="en-US" dirty="0" err="1"/>
              <a:t>Northamptonshire</a:t>
            </a:r>
            <a:r>
              <a:rPr lang="en-US" dirty="0"/>
              <a:t>, UK. </a:t>
            </a:r>
            <a:r>
              <a:rPr lang="en-US" i="1" dirty="0"/>
              <a:t>Environment International. </a:t>
            </a:r>
            <a:r>
              <a:rPr lang="en-US" dirty="0"/>
              <a:t>2007;33(1):34-44.</a:t>
            </a:r>
          </a:p>
          <a:p>
            <a:r>
              <a:rPr lang="en-US" dirty="0"/>
              <a:t>9.	</a:t>
            </a:r>
            <a:r>
              <a:rPr lang="en-US" dirty="0" err="1"/>
              <a:t>Shleien</a:t>
            </a:r>
            <a:r>
              <a:rPr lang="en-US" dirty="0"/>
              <a:t> B, </a:t>
            </a:r>
            <a:r>
              <a:rPr lang="en-US" dirty="0" err="1"/>
              <a:t>Ruttenber</a:t>
            </a:r>
            <a:r>
              <a:rPr lang="en-US" dirty="0"/>
              <a:t> AJ, Sage M. Epidemiologic Studies of Cancer in Populations Near Nuclear Facilities. </a:t>
            </a:r>
            <a:r>
              <a:rPr lang="en-US" i="1" dirty="0"/>
              <a:t>Health Physics. </a:t>
            </a:r>
            <a:r>
              <a:rPr lang="en-US" dirty="0"/>
              <a:t>1991;61(6):699-713.</a:t>
            </a:r>
          </a:p>
          <a:p>
            <a:r>
              <a:rPr lang="en-US" dirty="0"/>
              <a:t>10.	Chattopadhyay S, Edwards DR. Long-term trend analysis of precipitation and air temperature for Kentucky, United States. </a:t>
            </a:r>
            <a:r>
              <a:rPr lang="en-US" i="1" dirty="0"/>
              <a:t>Climate. </a:t>
            </a:r>
            <a:r>
              <a:rPr lang="en-US" dirty="0"/>
              <a:t>2016;4(1):10.</a:t>
            </a:r>
          </a:p>
          <a:p>
            <a:r>
              <a:rPr lang="en-US" dirty="0"/>
              <a:t>11.	BREATHE Radon Policy Division University of Kentucky College of Nursing. Radon data by county 2019; </a:t>
            </a:r>
            <a:r>
              <a:rPr lang="en-US" u="sng" dirty="0">
                <a:hlinkClick r:id="rId2"/>
              </a:rPr>
              <a:t>http://www.uky.edu/breathe/radon/radon-data-county</a:t>
            </a:r>
            <a:r>
              <a:rPr lang="en-US" dirty="0"/>
              <a:t>.</a:t>
            </a:r>
          </a:p>
          <a:p>
            <a:r>
              <a:rPr lang="en-US" dirty="0"/>
              <a:t>12.	Casey JA, </a:t>
            </a:r>
            <a:r>
              <a:rPr lang="en-US" dirty="0" err="1"/>
              <a:t>Ogburn</a:t>
            </a:r>
            <a:r>
              <a:rPr lang="en-US" dirty="0"/>
              <a:t> EL, Rasmussen SG, et al. Predictors of indoor radon concentrations in Pennsylvania, 1989–2013. </a:t>
            </a:r>
            <a:r>
              <a:rPr lang="en-US" i="1" dirty="0"/>
              <a:t>Environmental health perspectives. </a:t>
            </a:r>
            <a:r>
              <a:rPr lang="en-US" dirty="0"/>
              <a:t>2015;123(11):1130.</a:t>
            </a:r>
          </a:p>
          <a:p>
            <a:r>
              <a:rPr lang="en-US" dirty="0"/>
              <a:t>13.	</a:t>
            </a:r>
            <a:r>
              <a:rPr lang="en-US" dirty="0" err="1"/>
              <a:t>Xie</a:t>
            </a:r>
            <a:r>
              <a:rPr lang="en-US" dirty="0"/>
              <a:t> D, Liao M, </a:t>
            </a:r>
            <a:r>
              <a:rPr lang="en-US" dirty="0" err="1"/>
              <a:t>Kearfott</a:t>
            </a:r>
            <a:r>
              <a:rPr lang="en-US" dirty="0"/>
              <a:t> KJ. Influence of environmental factors on indoor radon concentration levels in the basement and ground floor of a building–a case study. </a:t>
            </a:r>
            <a:r>
              <a:rPr lang="en-US" i="1" dirty="0"/>
              <a:t>Radiation Measurements. </a:t>
            </a:r>
            <a:r>
              <a:rPr lang="en-US" dirty="0"/>
              <a:t>2015;82:52-58.</a:t>
            </a:r>
          </a:p>
          <a:p>
            <a:r>
              <a:rPr lang="en-US" dirty="0"/>
              <a:t>14.	</a:t>
            </a:r>
            <a:r>
              <a:rPr lang="en-US" dirty="0" err="1"/>
              <a:t>Vogeltanz</a:t>
            </a:r>
            <a:r>
              <a:rPr lang="en-US" dirty="0"/>
              <a:t>-Holm N, Schwartz GG. Radon and lung cancer: What does the public really know? </a:t>
            </a:r>
            <a:r>
              <a:rPr lang="en-US" i="1" dirty="0"/>
              <a:t>Journal of Environmental Radioactivity. </a:t>
            </a:r>
            <a:r>
              <a:rPr lang="en-US" dirty="0"/>
              <a:t>2018;192:26-31.</a:t>
            </a:r>
          </a:p>
          <a:p>
            <a:r>
              <a:rPr lang="en-US" dirty="0"/>
              <a:t>15.	Rigby JG, La Pointe DD. Wind and barometric pressure effects on radon in two mitigated houses. Paper presented at: The 1993 International Radon Conference1993.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731520"/>
            <a:ext cx="8825659" cy="1981200"/>
          </a:xfrm>
        </p:spPr>
        <p:txBody>
          <a:bodyPr/>
          <a:lstStyle/>
          <a:p>
            <a:r>
              <a:rPr lang="en-US" b="1" dirty="0" smtClean="0"/>
              <a:t>Thank you!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44945" y="2039443"/>
            <a:ext cx="8825659" cy="2362200"/>
          </a:xfrm>
        </p:spPr>
        <p:txBody>
          <a:bodyPr/>
          <a:lstStyle/>
          <a:p>
            <a:pPr algn="ctr"/>
            <a:r>
              <a:rPr lang="en-US" sz="6600" b="1" dirty="0"/>
              <a:t>Questions</a:t>
            </a:r>
            <a:r>
              <a:rPr lang="en-US" sz="6600" b="1" dirty="0" smtClean="0"/>
              <a:t>?</a:t>
            </a:r>
          </a:p>
          <a:p>
            <a:pPr algn="ctr"/>
            <a:r>
              <a:rPr lang="en-US" sz="4800" dirty="0" smtClean="0">
                <a:hlinkClick r:id="rId3"/>
              </a:rPr>
              <a:t>www.breathe.uky.edu</a:t>
            </a:r>
            <a:r>
              <a:rPr lang="en-US" sz="5400" dirty="0" smtClean="0"/>
              <a:t>  </a:t>
            </a:r>
            <a:endParaRPr lang="en-US" sz="5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08" y="6090566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19" y="5663745"/>
            <a:ext cx="1715550" cy="17165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916" y="4781031"/>
            <a:ext cx="5547841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88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55320"/>
            <a:ext cx="8825659" cy="1981200"/>
          </a:xfrm>
        </p:spPr>
        <p:txBody>
          <a:bodyPr/>
          <a:lstStyle/>
          <a:p>
            <a:r>
              <a:rPr lang="en-US" dirty="0"/>
              <a:t>Outline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1828800"/>
            <a:ext cx="11250406" cy="4191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Summary </a:t>
            </a:r>
            <a:r>
              <a:rPr lang="en-US" sz="2800" dirty="0"/>
              <a:t>and </a:t>
            </a:r>
            <a:r>
              <a:rPr lang="en-US" sz="2800" dirty="0" smtClean="0"/>
              <a:t>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Background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Methods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Observations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Results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Strengths and </a:t>
            </a:r>
            <a:r>
              <a:rPr lang="en-US" sz="2800" dirty="0" smtClean="0"/>
              <a:t>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Conclusions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8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18" y="5736481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79813"/>
            <a:ext cx="8825659" cy="1981200"/>
          </a:xfrm>
        </p:spPr>
        <p:txBody>
          <a:bodyPr/>
          <a:lstStyle/>
          <a:p>
            <a:r>
              <a:rPr lang="en-US" b="1" dirty="0" smtClean="0"/>
              <a:t>Summary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2" y="1802218"/>
            <a:ext cx="8825659" cy="408432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Seasonality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Higher radon levels in colder months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Precipitation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Less rainfall </a:t>
            </a:r>
            <a:r>
              <a:rPr lang="en-US" sz="2400" dirty="0" smtClean="0"/>
              <a:t>associated </a:t>
            </a:r>
            <a:r>
              <a:rPr lang="en-US" sz="2400" dirty="0"/>
              <a:t>with higher 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Higher wind </a:t>
            </a:r>
            <a:r>
              <a:rPr lang="en-US" sz="2400" dirty="0" smtClean="0"/>
              <a:t>speeds associated </a:t>
            </a:r>
            <a:r>
              <a:rPr lang="en-US" sz="2400" dirty="0"/>
              <a:t>with lower values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Seasonality studies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Majority outside of the U.S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Inconsistent findings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7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00" y="5746873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17" y="420821"/>
            <a:ext cx="9404723" cy="1400530"/>
          </a:xfrm>
        </p:spPr>
        <p:txBody>
          <a:bodyPr/>
          <a:lstStyle/>
          <a:p>
            <a:r>
              <a:rPr lang="en-US" b="1" dirty="0"/>
              <a:t>Objectives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353317" y="1617761"/>
            <a:ext cx="3777673" cy="1967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Objective 1:</a:t>
            </a:r>
          </a:p>
          <a:p>
            <a:pPr algn="ctr"/>
            <a:r>
              <a:rPr lang="en-US" sz="2000" dirty="0"/>
              <a:t>To determine if season, wind and precipitation were predictive of observed home radon </a:t>
            </a:r>
            <a:r>
              <a:rPr lang="en-US" sz="2000" dirty="0" smtClean="0"/>
              <a:t>values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5348472" y="1630006"/>
            <a:ext cx="3828473" cy="1967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Objective </a:t>
            </a:r>
            <a:r>
              <a:rPr lang="en-US" sz="2000" dirty="0" smtClean="0"/>
              <a:t>2:</a:t>
            </a:r>
          </a:p>
          <a:p>
            <a:pPr algn="ctr"/>
            <a:r>
              <a:rPr lang="en-US" sz="2000" dirty="0" smtClean="0"/>
              <a:t>Determine best time for radon testing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175944" y="3798422"/>
                <a:ext cx="8345055" cy="283556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04813" indent="-404813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: Observed home radon values will be </a:t>
                </a:r>
                <a:r>
                  <a:rPr lang="en-US" sz="2000" u="sng" dirty="0"/>
                  <a:t>higher in cooler </a:t>
                </a:r>
                <a:r>
                  <a:rPr lang="en-US" sz="2000" u="sng" dirty="0" smtClean="0"/>
                  <a:t> seasons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than in warmer seasons. </a:t>
                </a:r>
              </a:p>
              <a:p>
                <a:pPr marL="404813" indent="-404813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u="sng" dirty="0"/>
                  <a:t>Increasing wind speeds will be negatively associated </a:t>
                </a:r>
                <a:r>
                  <a:rPr lang="en-US" sz="2000" dirty="0"/>
                  <a:t>with </a:t>
                </a:r>
                <a:r>
                  <a:rPr lang="en-US" sz="2000" dirty="0" smtClean="0"/>
                  <a:t>  observed </a:t>
                </a:r>
                <a:r>
                  <a:rPr lang="en-US" sz="2000" dirty="0"/>
                  <a:t>home radon values.   </a:t>
                </a:r>
              </a:p>
              <a:p>
                <a:pPr marL="404813" indent="-404813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: </a:t>
                </a:r>
                <a:r>
                  <a:rPr lang="en-US" sz="2000" u="sng" dirty="0"/>
                  <a:t>Lower precipitation values will be positively associated </a:t>
                </a:r>
                <a:r>
                  <a:rPr lang="en-US" sz="2000" dirty="0"/>
                  <a:t>with observed home radon values.   </a:t>
                </a:r>
              </a:p>
              <a:p>
                <a:r>
                  <a:rPr lang="en-US" dirty="0"/>
                  <a:t>           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944" y="3798422"/>
                <a:ext cx="8345055" cy="283556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5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7240"/>
            <a:ext cx="8825659" cy="1981200"/>
          </a:xfrm>
        </p:spPr>
        <p:txBody>
          <a:bodyPr/>
          <a:lstStyle/>
          <a:p>
            <a:r>
              <a:rPr lang="en-US" b="1" dirty="0" smtClean="0"/>
              <a:t>Background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4" y="1298389"/>
            <a:ext cx="8825659" cy="487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Kentucky experiences all 4 distinct seasons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studies </a:t>
            </a:r>
            <a:r>
              <a:rPr lang="en-US" sz="2800" dirty="0" smtClean="0"/>
              <a:t>suggest radon exposure associated </a:t>
            </a:r>
            <a:r>
              <a:rPr lang="en-US" sz="2800" dirty="0"/>
              <a:t>with skin cancer mortality and breast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Synergistic relationship with tobacco smoke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i="1" dirty="0"/>
              <a:t>“The most serious environmental health hazard threatening American households</a:t>
            </a:r>
            <a:r>
              <a:rPr lang="en-US" sz="2800" i="1" dirty="0" smtClean="0"/>
              <a:t>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8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18" y="5771125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449048"/>
            <a:ext cx="8825659" cy="1981200"/>
          </a:xfrm>
        </p:spPr>
        <p:txBody>
          <a:bodyPr/>
          <a:lstStyle/>
          <a:p>
            <a:r>
              <a:rPr lang="en-US" b="1" dirty="0" smtClean="0"/>
              <a:t>Methods-Design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2" y="1486651"/>
            <a:ext cx="9796583" cy="452628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Secondary analysis of existing data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BREATHE  </a:t>
            </a:r>
            <a:endParaRPr lang="en-US" sz="28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Home radon values from short term test </a:t>
            </a:r>
            <a:r>
              <a:rPr lang="en-US" sz="2800" dirty="0" smtClean="0"/>
              <a:t>kits,1990-2015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National Oceanic and Atmospheric Association Data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dirty="0"/>
              <a:t>Wind, Temperature and Precipitation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/>
              <a:t>119 Counties with Temperature and  Precipitation data </a:t>
            </a:r>
          </a:p>
          <a:p>
            <a:pPr marL="514350" indent="-457200">
              <a:buFont typeface="Arial" panose="020B0604020202020204" pitchFamily="34" charset="0"/>
              <a:buChar char="•"/>
            </a:pPr>
            <a:r>
              <a:rPr lang="en-US" sz="2800" dirty="0"/>
              <a:t>8 Counties with Wind data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8" y="6227034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09" y="5798827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43791"/>
            <a:ext cx="8825659" cy="1981200"/>
          </a:xfrm>
        </p:spPr>
        <p:txBody>
          <a:bodyPr/>
          <a:lstStyle/>
          <a:p>
            <a:r>
              <a:rPr lang="en-US" b="1" dirty="0"/>
              <a:t>Methods-Measurement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1222977"/>
            <a:ext cx="9338824" cy="43891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Medians </a:t>
            </a:r>
            <a:r>
              <a:rPr lang="en-US" sz="3600" dirty="0" smtClean="0"/>
              <a:t>used </a:t>
            </a:r>
            <a:r>
              <a:rPr lang="en-US" sz="3600" dirty="0"/>
              <a:t>as summary scores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Variability and potential for out-of-range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Medians not </a:t>
            </a:r>
            <a:r>
              <a:rPr lang="en-US" sz="3600" dirty="0"/>
              <a:t>influenced by extreme values on either end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7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09" y="5718478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xmlns="" id="{9CF081C0-2D6F-CC47-8046-A14D6C3C77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889512"/>
              </p:ext>
            </p:extLst>
          </p:nvPr>
        </p:nvGraphicFramePr>
        <p:xfrm>
          <a:off x="1371601" y="124690"/>
          <a:ext cx="9029699" cy="666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7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D53C64-33D9-EF49-B845-CAA7CCEE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AD53C64-33D9-EF49-B845-CAA7CCEE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AD53C64-33D9-EF49-B845-CAA7CCEE4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B3B1CE-45E4-984E-B275-BA0F1270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AB3B1CE-45E4-984E-B275-BA0F1270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AB3B1CE-45E4-984E-B275-BA0F1270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DE1EBF-024A-194E-A4B5-D53FD450F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CDE1EBF-024A-194E-A4B5-D53FD450F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CDE1EBF-024A-194E-A4B5-D53FD450F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75DA5E-7552-E244-AD23-E8F398B12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275DA5E-7552-E244-AD23-E8F398B12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1275DA5E-7552-E244-AD23-E8F398B12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069331-4460-FF44-87A4-A32840280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1069331-4460-FF44-87A4-A32840280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1069331-4460-FF44-87A4-A32840280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654424"/>
            <a:ext cx="8825659" cy="1981200"/>
          </a:xfrm>
        </p:spPr>
        <p:txBody>
          <a:bodyPr/>
          <a:lstStyle/>
          <a:p>
            <a:r>
              <a:rPr lang="en-US" b="1" dirty="0"/>
              <a:t>Methods-Statistical Analysis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54953" y="1832361"/>
            <a:ext cx="9871011" cy="3939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SAS Version 9.4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 alpha of .05 </a:t>
            </a:r>
            <a:r>
              <a:rPr lang="en-US" sz="2800" dirty="0" smtClean="0"/>
              <a:t>used </a:t>
            </a:r>
            <a:r>
              <a:rPr lang="en-US" sz="2800" dirty="0"/>
              <a:t>in inferential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Median radon values </a:t>
            </a:r>
            <a:r>
              <a:rPr lang="en-US" sz="2800" dirty="0" smtClean="0"/>
              <a:t>log </a:t>
            </a:r>
            <a:r>
              <a:rPr lang="en-US" sz="2800" dirty="0"/>
              <a:t>transformed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Longitudinal Mixed Model for repeated </a:t>
            </a:r>
            <a:r>
              <a:rPr lang="en-US" sz="2800" dirty="0" smtClean="0"/>
              <a:t>measures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Post-hoc pairwise </a:t>
            </a:r>
            <a:r>
              <a:rPr lang="en-US" sz="2800" dirty="0" smtClean="0"/>
              <a:t>comparisons </a:t>
            </a:r>
            <a:r>
              <a:rPr lang="en-US" sz="2800" dirty="0"/>
              <a:t>of geometric means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6" y="6175189"/>
            <a:ext cx="9851990" cy="682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5926F9-3320-4CA6-B696-A066E636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10" y="5772349"/>
            <a:ext cx="1715550" cy="17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0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862</TotalTime>
  <Words>817</Words>
  <Application>Microsoft Office PowerPoint</Application>
  <PresentationFormat>Widescreen</PresentationFormat>
  <Paragraphs>174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Wingdings 3</vt:lpstr>
      <vt:lpstr>Ion</vt:lpstr>
      <vt:lpstr>Seasonality, Weather Conditions and Indoor Short-Term Radon Measurements </vt:lpstr>
      <vt:lpstr>Outline  </vt:lpstr>
      <vt:lpstr>Summary </vt:lpstr>
      <vt:lpstr>Objectives  </vt:lpstr>
      <vt:lpstr>Background  </vt:lpstr>
      <vt:lpstr>Methods-Design </vt:lpstr>
      <vt:lpstr>Methods-Measurement  </vt:lpstr>
      <vt:lpstr>PowerPoint Presentation</vt:lpstr>
      <vt:lpstr>Methods-Statistical Analysis  </vt:lpstr>
      <vt:lpstr>Two Models  </vt:lpstr>
      <vt:lpstr>Observations  </vt:lpstr>
      <vt:lpstr>Observations </vt:lpstr>
      <vt:lpstr>Results</vt:lpstr>
      <vt:lpstr>Results  </vt:lpstr>
      <vt:lpstr>Strengths and Limitations  </vt:lpstr>
      <vt:lpstr>Conclusions</vt:lpstr>
      <vt:lpstr>Sources   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Chazaud</dc:creator>
  <cp:lastModifiedBy>Conley, Nicholas B.</cp:lastModifiedBy>
  <cp:revision>40</cp:revision>
  <dcterms:created xsi:type="dcterms:W3CDTF">2019-07-19T16:37:33Z</dcterms:created>
  <dcterms:modified xsi:type="dcterms:W3CDTF">2019-08-27T12:38:21Z</dcterms:modified>
</cp:coreProperties>
</file>