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8"/>
  </p:notesMasterIdLst>
  <p:sldIdLst>
    <p:sldId id="372" r:id="rId2"/>
    <p:sldId id="260" r:id="rId3"/>
    <p:sldId id="373" r:id="rId4"/>
    <p:sldId id="374" r:id="rId5"/>
    <p:sldId id="300" r:id="rId6"/>
    <p:sldId id="375" r:id="rId7"/>
    <p:sldId id="377" r:id="rId8"/>
    <p:sldId id="376" r:id="rId9"/>
    <p:sldId id="378" r:id="rId10"/>
    <p:sldId id="379" r:id="rId11"/>
    <p:sldId id="380" r:id="rId12"/>
    <p:sldId id="297" r:id="rId13"/>
    <p:sldId id="457" r:id="rId14"/>
    <p:sldId id="458" r:id="rId15"/>
    <p:sldId id="262" r:id="rId16"/>
    <p:sldId id="263" r:id="rId17"/>
    <p:sldId id="310" r:id="rId18"/>
    <p:sldId id="334" r:id="rId19"/>
    <p:sldId id="333" r:id="rId20"/>
    <p:sldId id="301" r:id="rId21"/>
    <p:sldId id="303" r:id="rId22"/>
    <p:sldId id="459" r:id="rId23"/>
    <p:sldId id="381" r:id="rId24"/>
    <p:sldId id="467" r:id="rId25"/>
    <p:sldId id="434" r:id="rId26"/>
    <p:sldId id="412" r:id="rId27"/>
    <p:sldId id="269" r:id="rId28"/>
    <p:sldId id="468" r:id="rId29"/>
    <p:sldId id="460" r:id="rId30"/>
    <p:sldId id="461" r:id="rId31"/>
    <p:sldId id="469" r:id="rId32"/>
    <p:sldId id="426" r:id="rId33"/>
    <p:sldId id="430" r:id="rId34"/>
    <p:sldId id="271" r:id="rId35"/>
    <p:sldId id="343" r:id="rId36"/>
    <p:sldId id="454" r:id="rId37"/>
    <p:sldId id="433" r:id="rId38"/>
    <p:sldId id="470" r:id="rId39"/>
    <p:sldId id="471" r:id="rId40"/>
    <p:sldId id="413" r:id="rId41"/>
    <p:sldId id="436" r:id="rId42"/>
    <p:sldId id="437" r:id="rId43"/>
    <p:sldId id="419" r:id="rId44"/>
    <p:sldId id="421" r:id="rId45"/>
    <p:sldId id="472" r:id="rId46"/>
    <p:sldId id="44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58AC18-C345-4E91-9F73-E916964350C1}">
          <p14:sldIdLst>
            <p14:sldId id="372"/>
            <p14:sldId id="260"/>
            <p14:sldId id="373"/>
            <p14:sldId id="374"/>
            <p14:sldId id="300"/>
            <p14:sldId id="375"/>
            <p14:sldId id="377"/>
            <p14:sldId id="376"/>
            <p14:sldId id="378"/>
            <p14:sldId id="379"/>
            <p14:sldId id="380"/>
            <p14:sldId id="297"/>
            <p14:sldId id="457"/>
            <p14:sldId id="458"/>
            <p14:sldId id="262"/>
            <p14:sldId id="263"/>
            <p14:sldId id="310"/>
            <p14:sldId id="334"/>
            <p14:sldId id="333"/>
            <p14:sldId id="301"/>
            <p14:sldId id="303"/>
            <p14:sldId id="459"/>
            <p14:sldId id="381"/>
            <p14:sldId id="467"/>
            <p14:sldId id="434"/>
            <p14:sldId id="412"/>
            <p14:sldId id="269"/>
            <p14:sldId id="468"/>
            <p14:sldId id="460"/>
            <p14:sldId id="461"/>
            <p14:sldId id="469"/>
            <p14:sldId id="426"/>
            <p14:sldId id="430"/>
            <p14:sldId id="271"/>
            <p14:sldId id="343"/>
            <p14:sldId id="454"/>
            <p14:sldId id="433"/>
            <p14:sldId id="470"/>
            <p14:sldId id="471"/>
            <p14:sldId id="413"/>
            <p14:sldId id="436"/>
            <p14:sldId id="437"/>
            <p14:sldId id="419"/>
            <p14:sldId id="421"/>
          </p14:sldIdLst>
        </p14:section>
        <p14:section name="Untitled Section" id="{7019355F-66DD-474C-966C-A6D5CC7633BB}">
          <p14:sldIdLst>
            <p14:sldId id="472"/>
            <p14:sldId id="4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15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771C1-2E6E-4D62-9C51-903E05F60A9A}" type="datetimeFigureOut">
              <a:rPr lang="en-US" smtClean="0"/>
              <a:t>9/3/2019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A208B-B7B3-4A10-BE46-5D47F37D1110}" type="slidenum">
              <a:rPr lang="en-US" smtClean="0"/>
              <a:t>‹#›</a:t>
            </a:fld>
            <a:endParaRPr lang="en-US"/>
          </a:p>
        </p:txBody>
      </p:sp>
    </p:spTree>
    <p:extLst>
      <p:ext uri="{BB962C8B-B14F-4D97-AF65-F5344CB8AC3E}">
        <p14:creationId xmlns:p14="http://schemas.microsoft.com/office/powerpoint/2010/main" val="333995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9900"/>
            <a:ext cx="5618163" cy="3160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i="1" dirty="0"/>
              <a:t>Personal</a:t>
            </a:r>
            <a:r>
              <a:rPr lang="en-US" b="1" i="1" baseline="0" dirty="0"/>
              <a:t> Protective Equipment </a:t>
            </a:r>
            <a:r>
              <a:rPr lang="en-US" baseline="0" dirty="0"/>
              <a:t>(2004), OSHA 3151-12R, https://www.osha.gov/Publications/osha3151.pdf </a:t>
            </a:r>
            <a:endParaRPr lang="en-US" dirty="0"/>
          </a:p>
          <a:p>
            <a:endParaRPr lang="en-US" dirty="0"/>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“To ensure the greatest possible protection for employees in the workplace, the cooperative efforts of both employers and employees will help in establishing and maintaining a safe and healthful work environment. </a:t>
            </a:r>
          </a:p>
          <a:p>
            <a:endPar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In general, employers are responsible for:</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Performing a “hazard assessment” of the workplace to identify and control physical and health hazards.</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Identifying and providing appropriate PPE for employees.</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Training employees in the use and care of the PPE.</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Maintaining PPE, including replacing worn or damaged PPE.</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Periodically reviewing, updating and evaluating the effectiveness of the PPE program.”</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17</a:t>
            </a:fld>
            <a:endParaRPr lang="en-US"/>
          </a:p>
        </p:txBody>
      </p:sp>
    </p:spTree>
    <p:extLst>
      <p:ext uri="{BB962C8B-B14F-4D97-AF65-F5344CB8AC3E}">
        <p14:creationId xmlns:p14="http://schemas.microsoft.com/office/powerpoint/2010/main" val="252570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9900"/>
            <a:ext cx="5618163" cy="3160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i="1" dirty="0"/>
              <a:t>Employers</a:t>
            </a:r>
            <a:r>
              <a:rPr lang="en-US" b="1" i="1" baseline="0" dirty="0"/>
              <a:t> Must Provide and Pay for PPE, </a:t>
            </a:r>
            <a:r>
              <a:rPr lang="en-US" baseline="0" dirty="0"/>
              <a:t>OSHA Outreach Training Handout, https://www.osha.gov/dte/outreach/intro_osha/7_employee_ppe.pdf </a:t>
            </a:r>
            <a:endParaRPr lang="en-US" dirty="0"/>
          </a:p>
          <a:p>
            <a:endParaRPr lang="en-US" dirty="0"/>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“On May 15, 2008, a new OSHA rule about employer payment for PPE went into effect. With few exceptions, OSHA now requires employers to pay for personal protective equipment used to comply with OSHA standards. The final rule does not create new requirements regarding what PPE employers must provide.</a:t>
            </a:r>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The standard makes clear that employers cannot require workers to provide their own PPE and the worker’s use of PPE they already own must be completely voluntary. Even when a worker provides his or her own PPE, the employer must ensure that the equipment is adequate to protect the worker from hazards at the workplace.</a:t>
            </a:r>
          </a:p>
          <a:p>
            <a:endParaRPr lang="en-US" sz="1200" b="1"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200" b="1"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Examples of PPE that Employers Must Pay for Include:</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Metatarsal foot protection</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Rubber boots with steel toes</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Non-prescription eye protection</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Prescription eyewear inserts/lenses for full face respirators</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Goggles and face shields</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Fire fighting PPE (helmet, gloves, boots, proximity suits, full gear)</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Hard hats</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Hearing protection</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Welding PPE”</a:t>
            </a:r>
          </a:p>
        </p:txBody>
      </p:sp>
      <p:sp>
        <p:nvSpPr>
          <p:cNvPr id="4" name="Slide Number Placeholder 3"/>
          <p:cNvSpPr>
            <a:spLocks noGrp="1"/>
          </p:cNvSpPr>
          <p:nvPr>
            <p:ph type="sldNum" sz="quarter" idx="10"/>
          </p:nvPr>
        </p:nvSpPr>
        <p:spPr/>
        <p:txBody>
          <a:bodyPr/>
          <a:lstStyle/>
          <a:p>
            <a:fld id="{F5D18354-FAF5-4E98-B57F-F6182A7992A0}" type="slidenum">
              <a:rPr lang="en-US" smtClean="0"/>
              <a:t>18</a:t>
            </a:fld>
            <a:endParaRPr lang="en-US"/>
          </a:p>
        </p:txBody>
      </p:sp>
    </p:spTree>
    <p:extLst>
      <p:ext uri="{BB962C8B-B14F-4D97-AF65-F5344CB8AC3E}">
        <p14:creationId xmlns:p14="http://schemas.microsoft.com/office/powerpoint/2010/main" val="414042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9900"/>
            <a:ext cx="5618163" cy="3160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i="1" dirty="0"/>
              <a:t>Personal</a:t>
            </a:r>
            <a:r>
              <a:rPr lang="en-US" b="1" i="1" baseline="0" dirty="0"/>
              <a:t> Protective Equipment </a:t>
            </a:r>
            <a:r>
              <a:rPr lang="en-US" baseline="0" dirty="0"/>
              <a:t>(2004), OSHA 3151-12R, https://www.osha.gov/Publications/osha3151.pdf </a:t>
            </a:r>
            <a:endParaRPr lang="en-US" dirty="0"/>
          </a:p>
          <a:p>
            <a:endParaRPr lang="en-US" dirty="0"/>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“In general, employees should:</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Properly wear PPE,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Attend training sessions on PPE,</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Care for, clean and maintain PPE, and</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Inform a supervisor of the need to repair or replace PPE.”</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19</a:t>
            </a:fld>
            <a:endParaRPr lang="en-US"/>
          </a:p>
        </p:txBody>
      </p:sp>
    </p:spTree>
    <p:extLst>
      <p:ext uri="{BB962C8B-B14F-4D97-AF65-F5344CB8AC3E}">
        <p14:creationId xmlns:p14="http://schemas.microsoft.com/office/powerpoint/2010/main" val="115629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484188"/>
            <a:ext cx="5251450" cy="2954337"/>
          </a:xfrm>
        </p:spPr>
      </p:sp>
      <p:sp>
        <p:nvSpPr>
          <p:cNvPr id="3" name="Notes Placeholder 2"/>
          <p:cNvSpPr>
            <a:spLocks noGrp="1"/>
          </p:cNvSpPr>
          <p:nvPr>
            <p:ph type="body" idx="1"/>
          </p:nvPr>
        </p:nvSpPr>
        <p:spPr/>
        <p:txBody>
          <a:bodyPr/>
          <a:lstStyle/>
          <a:p>
            <a:r>
              <a:rPr lang="en-US" dirty="0"/>
              <a:t>“Wearing a safety helmet or hard hat is one of the easiest ways to protect an employee's head from injury. Hard hats can protect employees from impact and penetration hazards as well as from electrical shock and burn hazards.</a:t>
            </a:r>
            <a:br>
              <a:rPr lang="en-US" dirty="0"/>
            </a:br>
            <a:br>
              <a:rPr lang="en-US" dirty="0"/>
            </a:br>
            <a:r>
              <a:rPr lang="en-US" dirty="0"/>
              <a:t>Employers must ensure that their employees wear head protection if any of the following apply: </a:t>
            </a:r>
          </a:p>
          <a:p>
            <a:pPr marL="166684" indent="-166684">
              <a:buFont typeface="Arial" panose="020B0604020202020204" pitchFamily="34" charset="0"/>
              <a:buChar char="•"/>
            </a:pPr>
            <a:r>
              <a:rPr lang="en-US" dirty="0"/>
              <a:t>Objects might fall from above and strike them on the head; </a:t>
            </a:r>
          </a:p>
          <a:p>
            <a:pPr marL="166684" indent="-166684">
              <a:buFont typeface="Arial" panose="020B0604020202020204" pitchFamily="34" charset="0"/>
              <a:buChar char="•"/>
            </a:pPr>
            <a:r>
              <a:rPr lang="en-US" dirty="0"/>
              <a:t>They might bump their heads against fixed objects, such as exposed pipes or beams; or </a:t>
            </a:r>
          </a:p>
          <a:p>
            <a:pPr marL="166684" indent="-166684">
              <a:buFont typeface="Arial" panose="020B0604020202020204" pitchFamily="34" charset="0"/>
              <a:buChar char="•"/>
            </a:pPr>
            <a:r>
              <a:rPr lang="en-US" dirty="0"/>
              <a:t>There is a possibility of accidental head contact with electrical hazards.”  </a:t>
            </a:r>
            <a:br>
              <a:rPr lang="en-US" dirty="0"/>
            </a:br>
            <a:r>
              <a:rPr lang="en-US" dirty="0"/>
              <a:t>(OSHA Publication</a:t>
            </a:r>
            <a:r>
              <a:rPr lang="en-US" baseline="0" dirty="0"/>
              <a:t> 3151-12R, </a:t>
            </a:r>
            <a:r>
              <a:rPr lang="en-US" dirty="0"/>
              <a:t>2003)</a:t>
            </a:r>
          </a:p>
          <a:p>
            <a:endParaRPr lang="en-US" dirty="0"/>
          </a:p>
        </p:txBody>
      </p:sp>
      <p:sp>
        <p:nvSpPr>
          <p:cNvPr id="4" name="Slide Number Placeholder 3"/>
          <p:cNvSpPr>
            <a:spLocks noGrp="1"/>
          </p:cNvSpPr>
          <p:nvPr>
            <p:ph type="sldNum" sz="quarter" idx="10"/>
          </p:nvPr>
        </p:nvSpPr>
        <p:spPr/>
        <p:txBody>
          <a:bodyPr/>
          <a:lstStyle/>
          <a:p>
            <a:fld id="{0F6C6ECD-E119-4B29-A31F-F4F2A203725D}" type="slidenum">
              <a:rPr lang="en-US" smtClean="0"/>
              <a:t>20</a:t>
            </a:fld>
            <a:endParaRPr lang="en-US"/>
          </a:p>
        </p:txBody>
      </p:sp>
    </p:spTree>
    <p:extLst>
      <p:ext uri="{BB962C8B-B14F-4D97-AF65-F5344CB8AC3E}">
        <p14:creationId xmlns:p14="http://schemas.microsoft.com/office/powerpoint/2010/main" val="40531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484188"/>
            <a:ext cx="5251450"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C6ECD-E119-4B29-A31F-F4F2A203725D}" type="slidenum">
              <a:rPr lang="en-US" smtClean="0"/>
              <a:t>21</a:t>
            </a:fld>
            <a:endParaRPr lang="en-US"/>
          </a:p>
        </p:txBody>
      </p:sp>
    </p:spTree>
    <p:extLst>
      <p:ext uri="{BB962C8B-B14F-4D97-AF65-F5344CB8AC3E}">
        <p14:creationId xmlns:p14="http://schemas.microsoft.com/office/powerpoint/2010/main" val="215098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9900"/>
            <a:ext cx="5618163" cy="3160713"/>
          </a:xfrm>
        </p:spPr>
      </p:sp>
      <p:sp>
        <p:nvSpPr>
          <p:cNvPr id="3" name="Notes Placeholder 2"/>
          <p:cNvSpPr>
            <a:spLocks noGrp="1"/>
          </p:cNvSpPr>
          <p:nvPr>
            <p:ph type="body" idx="1"/>
          </p:nvPr>
        </p:nvSpPr>
        <p:spPr/>
        <p:txBody>
          <a:bodyPr/>
          <a:lstStyle/>
          <a:p>
            <a:r>
              <a:rPr lang="en-US" b="1" dirty="0"/>
              <a:t>https://www.osha.gov/dts/osta/otm/noise/index.html </a:t>
            </a:r>
          </a:p>
          <a:p>
            <a:br>
              <a:rPr lang="en-US" dirty="0"/>
            </a:br>
            <a:r>
              <a:rPr lang="en-US" dirty="0"/>
              <a:t>“Noise, or unwanted sound, is one of the most common health problems in American workplaces. The National Institute for Occupational Safety and Health (NIOSH) estimates that 30 million workers in the U.S. are exposed to hazardous noise. Exposure to high levels of noise may cause hearing loss, create physical and psychological stress, reduce productivity, interfere with communication, and contribute to accidents and injuries by making it difficult to hear warning signals.</a:t>
            </a:r>
          </a:p>
          <a:p>
            <a:endParaRPr lang="en-US" dirty="0"/>
          </a:p>
          <a:p>
            <a:r>
              <a:rPr lang="en-US" dirty="0"/>
              <a:t>OSHA requires employers to determine if workers are exposed to excessive noise in the workplace. If so, the employers must implement feasible engineering or administrative controls to eliminate or reduce hazardous levels of noise. Where controls are not sufficient, employers must implement an effective hearing conservation program.” </a:t>
            </a:r>
            <a:br>
              <a:rPr lang="en-US" dirty="0"/>
            </a:br>
            <a:r>
              <a:rPr lang="en-US" dirty="0"/>
              <a:t>(OSHA Noise</a:t>
            </a:r>
            <a:r>
              <a:rPr lang="en-US" baseline="0" dirty="0"/>
              <a:t> and Hearing Conservation </a:t>
            </a:r>
            <a:r>
              <a:rPr lang="en-US" baseline="0" dirty="0" err="1"/>
              <a:t>eTool</a:t>
            </a:r>
            <a:r>
              <a:rPr lang="en-US" baseline="0" dirty="0"/>
              <a:t>, 2005)</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35</a:t>
            </a:fld>
            <a:endParaRPr lang="en-US"/>
          </a:p>
        </p:txBody>
      </p:sp>
    </p:spTree>
    <p:extLst>
      <p:ext uri="{BB962C8B-B14F-4D97-AF65-F5344CB8AC3E}">
        <p14:creationId xmlns:p14="http://schemas.microsoft.com/office/powerpoint/2010/main" val="405884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4108-3D9C-4848-9CD3-25487117CD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698AA0-012E-4F84-A810-B31BDC2E2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1F810-3C53-4FFC-B309-9DE1F760E5AE}"/>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5" name="Footer Placeholder 4">
            <a:extLst>
              <a:ext uri="{FF2B5EF4-FFF2-40B4-BE49-F238E27FC236}">
                <a16:creationId xmlns:a16="http://schemas.microsoft.com/office/drawing/2014/main" id="{F55E707E-A22F-4692-8F23-B4A4C8285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44EC3-A4FB-4717-8ACC-A89281837CF9}"/>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07981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93A1-A124-4507-9C4E-17470EB216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5EAD9E-DC91-4ABD-BC21-962B65810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6ECEA-80A8-4CF6-9A55-EACC2921838D}"/>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5" name="Footer Placeholder 4">
            <a:extLst>
              <a:ext uri="{FF2B5EF4-FFF2-40B4-BE49-F238E27FC236}">
                <a16:creationId xmlns:a16="http://schemas.microsoft.com/office/drawing/2014/main" id="{B3446DE2-5E16-4762-AA98-3C70B64EA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68994-0E35-4F52-BE92-8CEAAEE6F5B1}"/>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58909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C2CCF0-DAC3-4F23-BC37-7DBBE5E521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465F6-330B-4C52-94A8-BA40C63B5F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CB380-67D5-4A74-A713-8DE45D5A4610}"/>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5" name="Footer Placeholder 4">
            <a:extLst>
              <a:ext uri="{FF2B5EF4-FFF2-40B4-BE49-F238E27FC236}">
                <a16:creationId xmlns:a16="http://schemas.microsoft.com/office/drawing/2014/main" id="{4E70E417-E7C5-4CCE-9429-A71A8FA63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48237-C8D4-48CA-A638-22DC23815447}"/>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86148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3"/>
            <a:ext cx="10972800" cy="4191001"/>
          </a:xfrm>
        </p:spPr>
        <p:txBody>
          <a:bodyPr/>
          <a:lstStyle>
            <a:lvl1pPr>
              <a:defRPr sz="1800">
                <a:latin typeface="Arial" panose="020B0604020202020204" pitchFamily="34" charset="0"/>
                <a:cs typeface="Arial" panose="020B0604020202020204" pitchFamily="34" charset="0"/>
              </a:defRPr>
            </a:lvl1pPr>
            <a:lvl2pPr>
              <a:defRPr sz="165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hasCustomPrompt="1"/>
          </p:nvPr>
        </p:nvSpPr>
        <p:spPr>
          <a:xfrm>
            <a:off x="711200" y="228601"/>
            <a:ext cx="10769600" cy="1066800"/>
          </a:xfrm>
          <a:prstGeom prst="rect">
            <a:avLst/>
          </a:prstGeom>
          <a:solidFill>
            <a:schemeClr val="bg1">
              <a:lumMod val="85000"/>
            </a:schemeClr>
          </a:solidFill>
        </p:spPr>
        <p:txBody>
          <a:bodyPr/>
          <a:lstStyle>
            <a:lvl1pPr>
              <a:defRPr>
                <a:solidFill>
                  <a:srgbClr val="4E8080"/>
                </a:solidFill>
                <a:latin typeface="Times" panose="02020603050405020304" pitchFamily="18" charset="0"/>
                <a:cs typeface="Times" panose="02020603050405020304" pitchFamily="18" charset="0"/>
              </a:defRPr>
            </a:lvl1pPr>
          </a:lstStyle>
          <a:p>
            <a:r>
              <a:rPr lang="en-US" dirty="0"/>
              <a:t>Title</a:t>
            </a:r>
          </a:p>
        </p:txBody>
      </p:sp>
    </p:spTree>
    <p:extLst>
      <p:ext uri="{BB962C8B-B14F-4D97-AF65-F5344CB8AC3E}">
        <p14:creationId xmlns:p14="http://schemas.microsoft.com/office/powerpoint/2010/main" val="136745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and Photo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609600" y="1970769"/>
            <a:ext cx="5209117" cy="4155395"/>
          </a:xfrm>
        </p:spPr>
        <p:txBody>
          <a:bodyPr/>
          <a:lstStyle/>
          <a:p>
            <a:pPr lvl="0"/>
            <a:r>
              <a:rPr lang="en-US"/>
              <a:t>Click to edit Master text styles</a:t>
            </a:r>
          </a:p>
          <a:p>
            <a:pPr lvl="1"/>
            <a:r>
              <a:rPr lang="en-US"/>
              <a:t>Second level</a:t>
            </a:r>
          </a:p>
          <a:p>
            <a:pPr lvl="2"/>
            <a:r>
              <a:rPr lang="en-US"/>
              <a:t>Third level</a:t>
            </a:r>
          </a:p>
        </p:txBody>
      </p:sp>
      <p:sp>
        <p:nvSpPr>
          <p:cNvPr id="12" name="Picture Placeholder 11"/>
          <p:cNvSpPr>
            <a:spLocks noGrp="1"/>
          </p:cNvSpPr>
          <p:nvPr>
            <p:ph type="pic" sz="quarter" idx="14"/>
          </p:nvPr>
        </p:nvSpPr>
        <p:spPr>
          <a:xfrm>
            <a:off x="6189133" y="1970769"/>
            <a:ext cx="5393267" cy="4155395"/>
          </a:xfrm>
        </p:spPr>
        <p:txBody>
          <a:bodyPr rtlCol="0">
            <a:noAutofit/>
          </a:bodyPr>
          <a:lstStyle/>
          <a:p>
            <a:pPr lvl="0"/>
            <a:r>
              <a:rPr lang="en-US" noProof="0"/>
              <a:t>Drag picture to placeholder or click icon to add</a:t>
            </a:r>
            <a:endParaRPr lang="en-US" noProof="0" dirty="0"/>
          </a:p>
        </p:txBody>
      </p:sp>
      <p:sp>
        <p:nvSpPr>
          <p:cNvPr id="17" name="Content Placeholder 8"/>
          <p:cNvSpPr>
            <a:spLocks noGrp="1"/>
          </p:cNvSpPr>
          <p:nvPr>
            <p:ph sz="quarter" idx="16"/>
          </p:nvPr>
        </p:nvSpPr>
        <p:spPr>
          <a:xfrm>
            <a:off x="7035800" y="328613"/>
            <a:ext cx="4546600" cy="525462"/>
          </a:xfrm>
        </p:spPr>
        <p:txBody>
          <a:bodyPr>
            <a:normAutofit/>
          </a:bodyPr>
          <a:lstStyle>
            <a:lvl1pPr algn="r">
              <a:spcBef>
                <a:spcPts val="0"/>
              </a:spcBef>
              <a:defRPr sz="1800" b="1" i="0" cap="all" baseline="0">
                <a:solidFill>
                  <a:schemeClr val="bg1"/>
                </a:solidFill>
              </a:defRPr>
            </a:lvl1pPr>
          </a:lstStyle>
          <a:p>
            <a:pPr lvl="0"/>
            <a:r>
              <a:rPr lang="en-US"/>
              <a:t>Click to edit Master text styles</a:t>
            </a:r>
          </a:p>
        </p:txBody>
      </p:sp>
      <p:sp>
        <p:nvSpPr>
          <p:cNvPr id="6" name="Footer Placeholder 3"/>
          <p:cNvSpPr>
            <a:spLocks noGrp="1"/>
          </p:cNvSpPr>
          <p:nvPr>
            <p:ph type="ftr" sz="quarter" idx="17"/>
          </p:nvPr>
        </p:nvSpPr>
        <p:spPr/>
        <p:txBody>
          <a:bodyPr/>
          <a:lstStyle>
            <a:lvl1pPr>
              <a:defRPr smtClean="0"/>
            </a:lvl1pPr>
          </a:lstStyle>
          <a:p>
            <a:pPr>
              <a:defRPr/>
            </a:pPr>
            <a:r>
              <a:rPr lang="en-US"/>
              <a:t>© 2014 Spruce Environmental Technologies Inc.</a:t>
            </a:r>
          </a:p>
          <a:p>
            <a:pPr>
              <a:defRPr/>
            </a:pPr>
            <a:endParaRPr lang="en-US"/>
          </a:p>
        </p:txBody>
      </p:sp>
    </p:spTree>
    <p:extLst>
      <p:ext uri="{BB962C8B-B14F-4D97-AF65-F5344CB8AC3E}">
        <p14:creationId xmlns:p14="http://schemas.microsoft.com/office/powerpoint/2010/main" val="227483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0C52-5E1A-44C9-95E2-0865607E5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D8C95-3E32-45C5-A4DF-1A938316CE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6213-FB71-4D7C-BE8A-56FDA127517C}"/>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5" name="Footer Placeholder 4">
            <a:extLst>
              <a:ext uri="{FF2B5EF4-FFF2-40B4-BE49-F238E27FC236}">
                <a16:creationId xmlns:a16="http://schemas.microsoft.com/office/drawing/2014/main" id="{831540E8-2DAA-4B95-9092-7D4C50E47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46439-71BA-47D8-9FFB-7B798D25D74B}"/>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8877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CAEAB-6842-406D-9E3F-7A57161723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72253A-8EB1-418C-9444-65A66AA70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245A3-C93F-4A2A-818F-18613829EA4A}"/>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5" name="Footer Placeholder 4">
            <a:extLst>
              <a:ext uri="{FF2B5EF4-FFF2-40B4-BE49-F238E27FC236}">
                <a16:creationId xmlns:a16="http://schemas.microsoft.com/office/drawing/2014/main" id="{ADB76578-B3A9-4F38-8EBF-52D6765EE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D8825-6653-4B84-AC54-46406D41CF0C}"/>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4102972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3491-2AAA-4723-B896-2B8AAD4F4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4A0DF2-90AB-407D-AAD5-157E20813F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7B0B36-28A2-4452-9FA5-26015895E3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A449FB-F087-4DFD-96A9-8EC922B484B7}"/>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6" name="Footer Placeholder 5">
            <a:extLst>
              <a:ext uri="{FF2B5EF4-FFF2-40B4-BE49-F238E27FC236}">
                <a16:creationId xmlns:a16="http://schemas.microsoft.com/office/drawing/2014/main" id="{EF5F4331-A06F-44C5-BEAF-980960E75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46699-52BA-47EC-B6E1-764ECAD04CE2}"/>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55565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DF07-1F48-4154-B6C3-EEE1CC8DA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AEE66D-A01D-4CC8-A5E0-FDA0D4EECE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8D379-1349-41F4-BFA4-5EFE0B2C4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1B628-4920-4669-98E5-10DD128129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C25A1-A746-45E6-B1AC-193BA561E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F1370-37BB-44D6-AFD5-6E3E813E8EA2}"/>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8" name="Footer Placeholder 7">
            <a:extLst>
              <a:ext uri="{FF2B5EF4-FFF2-40B4-BE49-F238E27FC236}">
                <a16:creationId xmlns:a16="http://schemas.microsoft.com/office/drawing/2014/main" id="{BAE0E78B-CB66-449B-87D0-C48BDF34FC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6A81D1-2A0C-4936-A18F-62E4D30B3911}"/>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9922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A108-6289-4ADA-B3CA-C79C6E3905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B76CA1-460D-4A9E-B9B2-779E79C5D757}"/>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4" name="Footer Placeholder 3">
            <a:extLst>
              <a:ext uri="{FF2B5EF4-FFF2-40B4-BE49-F238E27FC236}">
                <a16:creationId xmlns:a16="http://schemas.microsoft.com/office/drawing/2014/main" id="{99D94DAB-721E-44EE-9063-3B5F8E5362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3B7E1C-5521-423D-B343-995408CDA7A6}"/>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84045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C7FC0-EF02-4307-BD4B-65B8E87B7E20}"/>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3" name="Footer Placeholder 2">
            <a:extLst>
              <a:ext uri="{FF2B5EF4-FFF2-40B4-BE49-F238E27FC236}">
                <a16:creationId xmlns:a16="http://schemas.microsoft.com/office/drawing/2014/main" id="{637A41B4-920A-4C93-812C-DC3966EDFC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C9C075-49C5-4C3C-B0FF-6866C4B4E09C}"/>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403390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857B-8F4A-469C-B875-FDC6B0718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2A5284-1D60-4CAA-BBED-0BED7C719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F5DB3-9D91-4497-A34A-05F126736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24751-0187-431B-94A9-1FB2E2674AEC}"/>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6" name="Footer Placeholder 5">
            <a:extLst>
              <a:ext uri="{FF2B5EF4-FFF2-40B4-BE49-F238E27FC236}">
                <a16:creationId xmlns:a16="http://schemas.microsoft.com/office/drawing/2014/main" id="{59B39452-2DB8-4AD7-8FAA-85FA253097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2B5D7-81E7-4E65-BC0B-93433131536B}"/>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25511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F658-6C4C-4E5F-AF55-950A7C2EC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45F942-01EA-4E78-9B41-BBCE94BF0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27D101-8ED1-4CD9-A8DA-06CA53124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69F777-D785-4205-ACEF-3E2F0CA584B1}"/>
              </a:ext>
            </a:extLst>
          </p:cNvPr>
          <p:cNvSpPr>
            <a:spLocks noGrp="1"/>
          </p:cNvSpPr>
          <p:nvPr>
            <p:ph type="dt" sz="half" idx="10"/>
          </p:nvPr>
        </p:nvSpPr>
        <p:spPr/>
        <p:txBody>
          <a:bodyPr/>
          <a:lstStyle/>
          <a:p>
            <a:fld id="{0D974CF7-917C-448A-8459-BA7F84C410AE}" type="datetimeFigureOut">
              <a:rPr lang="en-US" smtClean="0"/>
              <a:t>9/3/2019</a:t>
            </a:fld>
            <a:endParaRPr lang="en-US"/>
          </a:p>
        </p:txBody>
      </p:sp>
      <p:sp>
        <p:nvSpPr>
          <p:cNvPr id="6" name="Footer Placeholder 5">
            <a:extLst>
              <a:ext uri="{FF2B5EF4-FFF2-40B4-BE49-F238E27FC236}">
                <a16:creationId xmlns:a16="http://schemas.microsoft.com/office/drawing/2014/main" id="{080690C0-40BE-4932-8E6B-2DFBF5E3B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7A570-1190-499F-AD95-FFC0CAC8D0E9}"/>
              </a:ext>
            </a:extLst>
          </p:cNvPr>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68239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12963-8796-4E22-A6F9-F7BA3CD3F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38B1A2-6FE9-403C-9A9F-90EC7B89F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BC5C1-E28D-4454-BDE4-F63D0622A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74CF7-917C-448A-8459-BA7F84C410AE}" type="datetimeFigureOut">
              <a:rPr lang="en-US" smtClean="0"/>
              <a:t>9/3/2019</a:t>
            </a:fld>
            <a:endParaRPr lang="en-US"/>
          </a:p>
        </p:txBody>
      </p:sp>
      <p:sp>
        <p:nvSpPr>
          <p:cNvPr id="5" name="Footer Placeholder 4">
            <a:extLst>
              <a:ext uri="{FF2B5EF4-FFF2-40B4-BE49-F238E27FC236}">
                <a16:creationId xmlns:a16="http://schemas.microsoft.com/office/drawing/2014/main" id="{4C91480C-865F-4F59-9F10-E32A235F6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4FF921-AD0A-44F2-B7F4-6994916F9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37ACA-D2F4-4325-A8D1-69C7E3F45459}" type="slidenum">
              <a:rPr lang="en-US" smtClean="0"/>
              <a:t>‹#›</a:t>
            </a:fld>
            <a:endParaRPr lang="en-US"/>
          </a:p>
        </p:txBody>
      </p:sp>
    </p:spTree>
    <p:extLst>
      <p:ext uri="{BB962C8B-B14F-4D97-AF65-F5344CB8AC3E}">
        <p14:creationId xmlns:p14="http://schemas.microsoft.com/office/powerpoint/2010/main" val="10240155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hyperlink" Target="https://www.homesciencetools.com/product/gloves-latex-size-large-50-pairs/" TargetMode="External"/><Relationship Id="rId10" Type="http://schemas.openxmlformats.org/officeDocument/2006/relationships/image" Target="../media/image8.jpg"/><Relationship Id="rId4" Type="http://schemas.openxmlformats.org/officeDocument/2006/relationships/image" Target="../media/image3.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hyperlink" Target="https://web.uvic.ca/~ssrl01/CAREXtemp/Miss%20Radon.pdf" TargetMode="External"/><Relationship Id="rId5" Type="http://schemas.openxmlformats.org/officeDocument/2006/relationships/image" Target="../media/image33.jpeg"/><Relationship Id="rId4" Type="http://schemas.openxmlformats.org/officeDocument/2006/relationships/hyperlink" Target="https://www.google.com/url?sa=i&amp;rct=j&amp;q=&amp;esrc=s&amp;source=images&amp;cd=&amp;cad=rja&amp;uact=8&amp;ved=0ahUKEwjYxMv98MDSAhUCSSYKHRAxD4AQjRwIBw&amp;url=http://www.simcoemuskokahealth.org/Topics/Environment/airwebreathe/Radonresources.aspx&amp;psig=AFQjCNHjiHDfweB0pweMdwNSIsHlTQGLRg&amp;ust=148885544222154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hyperlink" Target="https://nepis.epa.gov/Exe/ZyPDF.cgi/20006B8T.PDF?Dockey=20006B8T.PDF" TargetMode="External"/><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s://blogs.cdc.gov/niosh-science-blog/2017/11/02/noshave/"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27.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otfacilitiessuppliesteam.co.uk/blog/work-safe-with-ppe-infographic/"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osha.gov/laws-regs/standardinterpretations/1994-08-11-3" TargetMode="External"/><Relationship Id="rId2" Type="http://schemas.openxmlformats.org/officeDocument/2006/relationships/hyperlink" Target="https://www.osha.gov/pls/oshaweb/owadisp.show_document?p_table=INTERPRETATIONS&amp;p_id=21569"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s://www.osha.gov/pls/oshaweb/owadisp.show_document?p_table=STANDARDS&amp;p_id=9828" TargetMode="External"/><Relationship Id="rId3" Type="http://schemas.openxmlformats.org/officeDocument/2006/relationships/hyperlink" Target="https://www.osha.gov/pls/oshaweb/owadisp.show_document?p_table=STANDARDS&amp;p_id=10099" TargetMode="External"/><Relationship Id="rId7" Type="http://schemas.openxmlformats.org/officeDocument/2006/relationships/hyperlink" Target="https://www.osha.gov/pls/oshaweb/owadisp.show_document?p_table=STANDARDS&amp;p_id=10839" TargetMode="External"/><Relationship Id="rId2" Type="http://schemas.openxmlformats.org/officeDocument/2006/relationships/hyperlink" Target="https://www.osha.gov/pls/oshaweb/owadisp.show_document?p_id=10757&amp;p_table=STANDARDS" TargetMode="External"/><Relationship Id="rId1" Type="http://schemas.openxmlformats.org/officeDocument/2006/relationships/slideLayout" Target="../slideLayouts/slideLayout13.xml"/><Relationship Id="rId6" Type="http://schemas.openxmlformats.org/officeDocument/2006/relationships/hyperlink" Target="https://www.osha.gov/pls/oshaweb/owadisp.show_document?p_table=STANDARDS&amp;p_id=9804" TargetMode="External"/><Relationship Id="rId11" Type="http://schemas.openxmlformats.org/officeDocument/2006/relationships/hyperlink" Target="https://www.osha.gov/laws-regs/regulations/standardnumber/1926/1926.102" TargetMode="External"/><Relationship Id="rId5" Type="http://schemas.openxmlformats.org/officeDocument/2006/relationships/hyperlink" Target="https://www.osha.gov/pls/oshaweb/owadisp.show_document?p_table=STANDARDS&amp;p_id=12716" TargetMode="External"/><Relationship Id="rId10" Type="http://schemas.openxmlformats.org/officeDocument/2006/relationships/hyperlink" Target="https://www.osha.gov/pls/oshaweb/owadisp.show_document?p_table=STANDARDS&amp;p_id=9836" TargetMode="External"/><Relationship Id="rId4" Type="http://schemas.openxmlformats.org/officeDocument/2006/relationships/hyperlink" Target="https://www.osha.gov/pls/oshaweb/owadisp.show_document?p_table=STANDARDS&amp;p_id=10752" TargetMode="External"/><Relationship Id="rId9" Type="http://schemas.openxmlformats.org/officeDocument/2006/relationships/hyperlink" Target="https://www.osha.gov/pls/oshaweb/owadisp.show_document?p_table=standards&amp;p_id=10759"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F1CE1C-D47D-4F94-A911-4BED169DD6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5740" y="1933929"/>
            <a:ext cx="2433138" cy="1620184"/>
          </a:xfrm>
        </p:spPr>
      </p:pic>
      <p:pic>
        <p:nvPicPr>
          <p:cNvPr id="7" name="Picture 6">
            <a:extLst>
              <a:ext uri="{FF2B5EF4-FFF2-40B4-BE49-F238E27FC236}">
                <a16:creationId xmlns:a16="http://schemas.microsoft.com/office/drawing/2014/main" id="{B54BFF3C-44B5-46AC-9D86-4D6612CFC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912" y="1933930"/>
            <a:ext cx="1685057" cy="1685057"/>
          </a:xfrm>
          <a:prstGeom prst="rect">
            <a:avLst/>
          </a:prstGeom>
        </p:spPr>
      </p:pic>
      <p:pic>
        <p:nvPicPr>
          <p:cNvPr id="11" name="Picture 10" descr="A picture containing handwear, clothing&#10;&#10;Description automatically generated">
            <a:extLst>
              <a:ext uri="{FF2B5EF4-FFF2-40B4-BE49-F238E27FC236}">
                <a16:creationId xmlns:a16="http://schemas.microsoft.com/office/drawing/2014/main" id="{7E4CDFFE-8AD6-401E-8305-3FF17AA8F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001" y="1933930"/>
            <a:ext cx="2097929" cy="1685057"/>
          </a:xfrm>
          <a:prstGeom prst="rect">
            <a:avLst/>
          </a:prstGeom>
        </p:spPr>
      </p:pic>
      <p:pic>
        <p:nvPicPr>
          <p:cNvPr id="2050" name="Picture 2" descr="Image result for latex gloves">
            <a:hlinkClick r:id="rId5"/>
            <a:extLst>
              <a:ext uri="{FF2B5EF4-FFF2-40B4-BE49-F238E27FC236}">
                <a16:creationId xmlns:a16="http://schemas.microsoft.com/office/drawing/2014/main" id="{144E0EFF-EE63-4269-8C27-022BDBDAD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1509" y="1933929"/>
            <a:ext cx="1459961" cy="18910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62AC952-FEB8-4A0D-9314-CA9E32488A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876" y="3659241"/>
            <a:ext cx="2135714" cy="2071429"/>
          </a:xfrm>
          <a:prstGeom prst="rect">
            <a:avLst/>
          </a:prstGeom>
        </p:spPr>
      </p:pic>
      <p:pic>
        <p:nvPicPr>
          <p:cNvPr id="15" name="Picture 14" descr="A picture containing vacuum, appliance&#10;&#10;Description automatically generated">
            <a:extLst>
              <a:ext uri="{FF2B5EF4-FFF2-40B4-BE49-F238E27FC236}">
                <a16:creationId xmlns:a16="http://schemas.microsoft.com/office/drawing/2014/main" id="{E5A7F436-F41D-466D-9B5D-3C2EC5DA9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2397" y="3757872"/>
            <a:ext cx="2071429" cy="2071429"/>
          </a:xfrm>
          <a:prstGeom prst="rect">
            <a:avLst/>
          </a:prstGeom>
        </p:spPr>
      </p:pic>
      <p:pic>
        <p:nvPicPr>
          <p:cNvPr id="17" name="Picture 16" descr="A close up of a logo&#10;&#10;Description automatically generated">
            <a:extLst>
              <a:ext uri="{FF2B5EF4-FFF2-40B4-BE49-F238E27FC236}">
                <a16:creationId xmlns:a16="http://schemas.microsoft.com/office/drawing/2014/main" id="{5DE14411-CCC7-4474-8A94-803B98EB2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3826" y="3930146"/>
            <a:ext cx="2666787" cy="1555626"/>
          </a:xfrm>
          <a:prstGeom prst="rect">
            <a:avLst/>
          </a:prstGeom>
        </p:spPr>
      </p:pic>
      <p:pic>
        <p:nvPicPr>
          <p:cNvPr id="19" name="Picture 18" descr="A close up of an animal&#10;&#10;Description automatically generated">
            <a:extLst>
              <a:ext uri="{FF2B5EF4-FFF2-40B4-BE49-F238E27FC236}">
                <a16:creationId xmlns:a16="http://schemas.microsoft.com/office/drawing/2014/main" id="{5F84F065-9704-4F66-9204-79FA909444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7791" y="3923095"/>
            <a:ext cx="1900634" cy="1740980"/>
          </a:xfrm>
          <a:prstGeom prst="rect">
            <a:avLst/>
          </a:prstGeom>
        </p:spPr>
      </p:pic>
      <p:sp>
        <p:nvSpPr>
          <p:cNvPr id="2" name="TextBox 1">
            <a:extLst>
              <a:ext uri="{FF2B5EF4-FFF2-40B4-BE49-F238E27FC236}">
                <a16:creationId xmlns:a16="http://schemas.microsoft.com/office/drawing/2014/main" id="{47CD49C8-88F5-4747-B044-7F06D5434734}"/>
              </a:ext>
            </a:extLst>
          </p:cNvPr>
          <p:cNvSpPr txBox="1"/>
          <p:nvPr/>
        </p:nvSpPr>
        <p:spPr>
          <a:xfrm>
            <a:off x="1842303" y="62215"/>
            <a:ext cx="8507393" cy="1375176"/>
          </a:xfrm>
          <a:prstGeom prst="rect">
            <a:avLst/>
          </a:prstGeom>
        </p:spPr>
        <p:txBody>
          <a:bodyPr wrap="square" rtlCol="0">
            <a:normAutofit/>
          </a:bodyPr>
          <a:lstStyle/>
          <a:p>
            <a:pPr algn="ctr"/>
            <a:r>
              <a:rPr lang="en-US" sz="4000" b="1" dirty="0"/>
              <a:t>PPE FOR RADON MITIGATORS AND OTHER SAFETY PRATICALITIES</a:t>
            </a:r>
          </a:p>
        </p:txBody>
      </p:sp>
      <p:sp>
        <p:nvSpPr>
          <p:cNvPr id="12" name="Rectangle 11">
            <a:extLst>
              <a:ext uri="{FF2B5EF4-FFF2-40B4-BE49-F238E27FC236}">
                <a16:creationId xmlns:a16="http://schemas.microsoft.com/office/drawing/2014/main" id="{C44ECC5C-756D-4C3B-A747-11E753F2995F}"/>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4" name="Group 12">
            <a:extLst>
              <a:ext uri="{FF2B5EF4-FFF2-40B4-BE49-F238E27FC236}">
                <a16:creationId xmlns:a16="http://schemas.microsoft.com/office/drawing/2014/main" id="{0BFB4716-13A1-4FE1-9383-F8F4E0B9076E}"/>
              </a:ext>
            </a:extLst>
          </p:cNvPr>
          <p:cNvGrpSpPr>
            <a:grpSpLocks noChangeAspect="1"/>
          </p:cNvGrpSpPr>
          <p:nvPr/>
        </p:nvGrpSpPr>
        <p:grpSpPr bwMode="auto">
          <a:xfrm>
            <a:off x="6791746" y="6214287"/>
            <a:ext cx="1888172" cy="1888172"/>
            <a:chOff x="4775" y="1786"/>
            <a:chExt cx="1725" cy="1725"/>
          </a:xfrm>
        </p:grpSpPr>
        <p:sp>
          <p:nvSpPr>
            <p:cNvPr id="16" name="AutoShape 11">
              <a:extLst>
                <a:ext uri="{FF2B5EF4-FFF2-40B4-BE49-F238E27FC236}">
                  <a16:creationId xmlns:a16="http://schemas.microsoft.com/office/drawing/2014/main" id="{649F836D-6570-4585-B742-53CBDD47B5D8}"/>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8592F690-E6AF-4E29-A22C-2C1843B64213}"/>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4">
              <a:extLst>
                <a:ext uri="{FF2B5EF4-FFF2-40B4-BE49-F238E27FC236}">
                  <a16:creationId xmlns:a16="http://schemas.microsoft.com/office/drawing/2014/main" id="{C7DA8C06-A6BD-4CEE-9FAF-17DA3211F115}"/>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5">
              <a:extLst>
                <a:ext uri="{FF2B5EF4-FFF2-40B4-BE49-F238E27FC236}">
                  <a16:creationId xmlns:a16="http://schemas.microsoft.com/office/drawing/2014/main" id="{89AF6C87-0869-4C62-850B-8E714CC18FE1}"/>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2" name="Rectangle 16">
              <a:extLst>
                <a:ext uri="{FF2B5EF4-FFF2-40B4-BE49-F238E27FC236}">
                  <a16:creationId xmlns:a16="http://schemas.microsoft.com/office/drawing/2014/main" id="{C8B5C26F-2147-4F70-B276-DD186A6A760F}"/>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3" name="Freeform 17">
              <a:extLst>
                <a:ext uri="{FF2B5EF4-FFF2-40B4-BE49-F238E27FC236}">
                  <a16:creationId xmlns:a16="http://schemas.microsoft.com/office/drawing/2014/main" id="{43B98553-E2BD-46F7-99C4-FD3DE7F926D8}"/>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Rectangle 2">
            <a:extLst>
              <a:ext uri="{FF2B5EF4-FFF2-40B4-BE49-F238E27FC236}">
                <a16:creationId xmlns:a16="http://schemas.microsoft.com/office/drawing/2014/main" id="{CC68DF24-C5BA-46EF-B7A5-7C1219AB4411}"/>
              </a:ext>
            </a:extLst>
          </p:cNvPr>
          <p:cNvSpPr/>
          <p:nvPr/>
        </p:nvSpPr>
        <p:spPr>
          <a:xfrm>
            <a:off x="3583516" y="1310489"/>
            <a:ext cx="5024965" cy="369332"/>
          </a:xfrm>
          <a:prstGeom prst="rect">
            <a:avLst/>
          </a:prstGeom>
        </p:spPr>
        <p:txBody>
          <a:bodyPr wrap="none">
            <a:spAutoFit/>
          </a:bodyPr>
          <a:lstStyle/>
          <a:p>
            <a:r>
              <a:rPr lang="en-US" b="1" dirty="0">
                <a:latin typeface="News Gothic MT" charset="0"/>
              </a:rPr>
              <a:t>What every radon professional should know</a:t>
            </a:r>
          </a:p>
        </p:txBody>
      </p:sp>
      <p:sp>
        <p:nvSpPr>
          <p:cNvPr id="4" name="TextBox 3">
            <a:extLst>
              <a:ext uri="{FF2B5EF4-FFF2-40B4-BE49-F238E27FC236}">
                <a16:creationId xmlns:a16="http://schemas.microsoft.com/office/drawing/2014/main" id="{C1F9767E-B7EF-4784-99C5-D7E19996B72A}"/>
              </a:ext>
            </a:extLst>
          </p:cNvPr>
          <p:cNvSpPr txBox="1"/>
          <p:nvPr/>
        </p:nvSpPr>
        <p:spPr>
          <a:xfrm>
            <a:off x="671639" y="5664075"/>
            <a:ext cx="11077996" cy="369332"/>
          </a:xfrm>
          <a:prstGeom prst="rect">
            <a:avLst/>
          </a:prstGeom>
          <a:noFill/>
        </p:spPr>
        <p:txBody>
          <a:bodyPr wrap="square" rtlCol="0">
            <a:spAutoFit/>
          </a:bodyPr>
          <a:lstStyle/>
          <a:p>
            <a:r>
              <a:rPr lang="en-US" dirty="0"/>
              <a:t>Presented by Nathaniel L. Burden, Jr. – PA Chapter AARST President/SPRUCE Instructor/Consultant</a:t>
            </a:r>
          </a:p>
        </p:txBody>
      </p:sp>
    </p:spTree>
    <p:extLst>
      <p:ext uri="{BB962C8B-B14F-4D97-AF65-F5344CB8AC3E}">
        <p14:creationId xmlns:p14="http://schemas.microsoft.com/office/powerpoint/2010/main" val="338393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0857-2B7D-4D5C-92F1-8ED1A4A62A1C}"/>
              </a:ext>
            </a:extLst>
          </p:cNvPr>
          <p:cNvSpPr>
            <a:spLocks noGrp="1"/>
          </p:cNvSpPr>
          <p:nvPr>
            <p:ph type="title"/>
          </p:nvPr>
        </p:nvSpPr>
        <p:spPr>
          <a:xfrm>
            <a:off x="1556004" y="0"/>
            <a:ext cx="9144000" cy="1434528"/>
          </a:xfrm>
        </p:spPr>
        <p:txBody>
          <a:bodyPr/>
          <a:lstStyle/>
          <a:p>
            <a:r>
              <a:rPr lang="en-US" b="1" dirty="0"/>
              <a:t>Health &amp; Safety Program: Just a simple guidance overview</a:t>
            </a:r>
          </a:p>
        </p:txBody>
      </p:sp>
      <p:sp>
        <p:nvSpPr>
          <p:cNvPr id="3" name="Content Placeholder 2">
            <a:extLst>
              <a:ext uri="{FF2B5EF4-FFF2-40B4-BE49-F238E27FC236}">
                <a16:creationId xmlns:a16="http://schemas.microsoft.com/office/drawing/2014/main" id="{DA48860F-2268-4209-9F69-E0A750943716}"/>
              </a:ext>
            </a:extLst>
          </p:cNvPr>
          <p:cNvSpPr>
            <a:spLocks noGrp="1"/>
          </p:cNvSpPr>
          <p:nvPr>
            <p:ph idx="1"/>
          </p:nvPr>
        </p:nvSpPr>
        <p:spPr>
          <a:xfrm>
            <a:off x="1588008" y="1620839"/>
            <a:ext cx="9079992" cy="4155395"/>
          </a:xfrm>
        </p:spPr>
        <p:txBody>
          <a:bodyPr>
            <a:normAutofit lnSpcReduction="10000"/>
          </a:bodyPr>
          <a:lstStyle/>
          <a:p>
            <a:pPr marL="0"/>
            <a:r>
              <a:rPr lang="en-US" sz="2400" b="1" dirty="0"/>
              <a:t>Hazards/IAQ issues assessment/elimination/reduction controls (work site ventilation/dilution)</a:t>
            </a:r>
          </a:p>
          <a:p>
            <a:pPr marL="0"/>
            <a:r>
              <a:rPr lang="en-US" sz="2400" b="1" dirty="0">
                <a:solidFill>
                  <a:srgbClr val="FF0000"/>
                </a:solidFill>
              </a:rPr>
              <a:t>ALARA (As Low As Reasonable Achievable) for mitigators</a:t>
            </a:r>
          </a:p>
          <a:p>
            <a:pPr marL="0"/>
            <a:r>
              <a:rPr lang="en-US" sz="2400" b="1" dirty="0"/>
              <a:t>Estimated dose-exposure tracking </a:t>
            </a:r>
            <a:r>
              <a:rPr lang="en-US" sz="2400" dirty="0"/>
              <a:t>from radon gas/radon decay products exposure at the worksite with units of </a:t>
            </a:r>
            <a:r>
              <a:rPr lang="en-US" sz="2400" b="1" dirty="0"/>
              <a:t>Working Level Months </a:t>
            </a:r>
            <a:r>
              <a:rPr lang="en-US" sz="2400" dirty="0"/>
              <a:t>conversion at a 50% ER for all work personnel.</a:t>
            </a:r>
          </a:p>
          <a:p>
            <a:pPr marL="0"/>
            <a:r>
              <a:rPr lang="en-US" sz="2400" b="1" dirty="0"/>
              <a:t>Dust control/reduction/elimination </a:t>
            </a:r>
            <a:r>
              <a:rPr lang="en-US" sz="2400" dirty="0"/>
              <a:t>for concrete floors to control/manage silica dust in adherence to OSHA Silica Regulations for work space and personnel</a:t>
            </a:r>
          </a:p>
          <a:p>
            <a:pPr marL="0"/>
            <a:r>
              <a:rPr lang="en-US" sz="2400" b="1" dirty="0"/>
              <a:t>OSHA safe practices-</a:t>
            </a:r>
            <a:r>
              <a:rPr lang="en-US" sz="2400" dirty="0"/>
              <a:t>--Specific Training </a:t>
            </a:r>
            <a:r>
              <a:rPr lang="en-US" sz="2400" dirty="0">
                <a:solidFill>
                  <a:srgbClr val="FF0000"/>
                </a:solidFill>
              </a:rPr>
              <a:t>(confined spaces, respirator program, electrical, ladder, etc.)</a:t>
            </a:r>
          </a:p>
        </p:txBody>
      </p:sp>
      <p:sp>
        <p:nvSpPr>
          <p:cNvPr id="5" name="Content Placeholder 4">
            <a:extLst>
              <a:ext uri="{FF2B5EF4-FFF2-40B4-BE49-F238E27FC236}">
                <a16:creationId xmlns:a16="http://schemas.microsoft.com/office/drawing/2014/main" id="{8E200BAB-0633-4026-AE3F-9DCC30D53695}"/>
              </a:ext>
            </a:extLst>
          </p:cNvPr>
          <p:cNvSpPr>
            <a:spLocks noGrp="1"/>
          </p:cNvSpPr>
          <p:nvPr>
            <p:ph sz="quarter" idx="16"/>
          </p:nvPr>
        </p:nvSpPr>
        <p:spPr/>
        <p:txBody>
          <a:bodyPr/>
          <a:lstStyle/>
          <a:p>
            <a:endParaRPr lang="en-US"/>
          </a:p>
        </p:txBody>
      </p:sp>
      <p:sp>
        <p:nvSpPr>
          <p:cNvPr id="6" name="Rectangle 5">
            <a:extLst>
              <a:ext uri="{FF2B5EF4-FFF2-40B4-BE49-F238E27FC236}">
                <a16:creationId xmlns:a16="http://schemas.microsoft.com/office/drawing/2014/main" id="{9D0114B0-08DB-489A-8B11-60525AE0CC69}"/>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2924E009-F708-4448-BE5E-8F55C80734CD}"/>
              </a:ext>
            </a:extLst>
          </p:cNvPr>
          <p:cNvGrpSpPr>
            <a:grpSpLocks noChangeAspect="1"/>
          </p:cNvGrpSpPr>
          <p:nvPr/>
        </p:nvGrpSpPr>
        <p:grpSpPr bwMode="auto">
          <a:xfrm>
            <a:off x="6791746" y="6214287"/>
            <a:ext cx="1888172" cy="1888172"/>
            <a:chOff x="4775" y="1786"/>
            <a:chExt cx="1725" cy="1725"/>
          </a:xfrm>
        </p:grpSpPr>
        <p:sp>
          <p:nvSpPr>
            <p:cNvPr id="8" name="AutoShape 11">
              <a:extLst>
                <a:ext uri="{FF2B5EF4-FFF2-40B4-BE49-F238E27FC236}">
                  <a16:creationId xmlns:a16="http://schemas.microsoft.com/office/drawing/2014/main" id="{3661A05D-29CB-4B9A-91B8-4CCFF14D46C0}"/>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466B91C6-BC94-40A4-82A8-2BBDC494047C}"/>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DD315AF4-4F54-49B4-B958-16C8A767B234}"/>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CA3B5AB6-3D4D-4924-9912-CC326979DE27}"/>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7DB6962E-9EA5-43FF-8078-00CD32A63AF6}"/>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24854961-0092-4237-A0A3-32A84935545A}"/>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83536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6D57-62F6-47FF-9FFC-66019B5F5719}"/>
              </a:ext>
            </a:extLst>
          </p:cNvPr>
          <p:cNvSpPr>
            <a:spLocks noGrp="1"/>
          </p:cNvSpPr>
          <p:nvPr>
            <p:ph type="title"/>
          </p:nvPr>
        </p:nvSpPr>
        <p:spPr>
          <a:xfrm>
            <a:off x="1624584" y="165585"/>
            <a:ext cx="9144000" cy="1376980"/>
          </a:xfrm>
        </p:spPr>
        <p:txBody>
          <a:bodyPr/>
          <a:lstStyle/>
          <a:p>
            <a:r>
              <a:rPr lang="en-US" b="1" dirty="0"/>
              <a:t>Health &amp; Safety Program: Just a simple guidance overview</a:t>
            </a:r>
          </a:p>
        </p:txBody>
      </p:sp>
      <p:sp>
        <p:nvSpPr>
          <p:cNvPr id="3" name="Content Placeholder 2">
            <a:extLst>
              <a:ext uri="{FF2B5EF4-FFF2-40B4-BE49-F238E27FC236}">
                <a16:creationId xmlns:a16="http://schemas.microsoft.com/office/drawing/2014/main" id="{3040E110-A0CE-4F2C-ABC5-753CA751F72D}"/>
              </a:ext>
            </a:extLst>
          </p:cNvPr>
          <p:cNvSpPr>
            <a:spLocks noGrp="1"/>
          </p:cNvSpPr>
          <p:nvPr>
            <p:ph idx="1"/>
          </p:nvPr>
        </p:nvSpPr>
        <p:spPr>
          <a:xfrm>
            <a:off x="1624584" y="1705593"/>
            <a:ext cx="9043416" cy="4155395"/>
          </a:xfrm>
        </p:spPr>
        <p:txBody>
          <a:bodyPr/>
          <a:lstStyle/>
          <a:p>
            <a:pPr marL="0"/>
            <a:r>
              <a:rPr lang="en-US" sz="2400" b="1" dirty="0"/>
              <a:t>Operational Equipment/Tools</a:t>
            </a:r>
            <a:r>
              <a:rPr lang="en-US" sz="2400" dirty="0"/>
              <a:t>: rotor hammers, drills, saws, lighting, electrical power, shop vacs, core drills, ladders, lifts</a:t>
            </a:r>
          </a:p>
          <a:p>
            <a:pPr marL="0"/>
            <a:r>
              <a:rPr lang="en-US" sz="2400" b="1" dirty="0"/>
              <a:t>Other Tools</a:t>
            </a:r>
            <a:r>
              <a:rPr lang="en-US" sz="2400" dirty="0"/>
              <a:t>: Digital manometer, alpha track dosimeters, photo-documentation, non-thermal smoke sticks, radon sniffer, CRM calibrated, Infrared camera, ladders, electrical meters (voltage/current), GFIs</a:t>
            </a:r>
          </a:p>
          <a:p>
            <a:pPr marL="0"/>
            <a:r>
              <a:rPr lang="en-US" sz="2400" b="1" dirty="0"/>
              <a:t>Storage/Secure Management of mitigation materials</a:t>
            </a:r>
            <a:r>
              <a:rPr lang="en-US" sz="2400" dirty="0"/>
              <a:t>:</a:t>
            </a:r>
          </a:p>
        </p:txBody>
      </p:sp>
      <p:sp>
        <p:nvSpPr>
          <p:cNvPr id="5" name="Content Placeholder 4">
            <a:extLst>
              <a:ext uri="{FF2B5EF4-FFF2-40B4-BE49-F238E27FC236}">
                <a16:creationId xmlns:a16="http://schemas.microsoft.com/office/drawing/2014/main" id="{AACF72C5-CFF6-4B82-A3EA-0BFEA22E8206}"/>
              </a:ext>
            </a:extLst>
          </p:cNvPr>
          <p:cNvSpPr>
            <a:spLocks noGrp="1"/>
          </p:cNvSpPr>
          <p:nvPr>
            <p:ph sz="quarter" idx="16"/>
          </p:nvPr>
        </p:nvSpPr>
        <p:spPr/>
        <p:txBody>
          <a:bodyPr/>
          <a:lstStyle/>
          <a:p>
            <a:endParaRPr lang="en-US"/>
          </a:p>
        </p:txBody>
      </p:sp>
      <p:sp>
        <p:nvSpPr>
          <p:cNvPr id="7" name="Rectangle 6">
            <a:extLst>
              <a:ext uri="{FF2B5EF4-FFF2-40B4-BE49-F238E27FC236}">
                <a16:creationId xmlns:a16="http://schemas.microsoft.com/office/drawing/2014/main" id="{2D8C2FE8-835D-46FB-B386-1F5F9949432E}"/>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F4A4C0B3-5929-4547-8C57-3DB5A38B8935}"/>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D9D440B9-310A-4570-B512-9297373ADE37}"/>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DD073909-A29D-4DD2-8B81-8406DE5F8C85}"/>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35060E61-4C0D-47A5-A9D1-B50F96B88056}"/>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2C92B706-5D8D-4646-8113-7FCE8CC5074B}"/>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679617B7-F76C-4327-8A24-8583ED384720}"/>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EB08CCD6-37D4-406D-9790-EF77CDFBCF8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8056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299F-A200-4AF0-A62D-5A4EBF0CB752}"/>
              </a:ext>
            </a:extLst>
          </p:cNvPr>
          <p:cNvSpPr>
            <a:spLocks noGrp="1"/>
          </p:cNvSpPr>
          <p:nvPr>
            <p:ph type="title"/>
          </p:nvPr>
        </p:nvSpPr>
        <p:spPr>
          <a:xfrm>
            <a:off x="1606296" y="153947"/>
            <a:ext cx="9144000" cy="1353311"/>
          </a:xfrm>
        </p:spPr>
        <p:txBody>
          <a:bodyPr/>
          <a:lstStyle/>
          <a:p>
            <a:r>
              <a:rPr lang="en-US" b="1" dirty="0"/>
              <a:t>Health &amp; Safety Program: Just a simple guidance overview</a:t>
            </a:r>
          </a:p>
        </p:txBody>
      </p:sp>
      <p:sp>
        <p:nvSpPr>
          <p:cNvPr id="3" name="Content Placeholder 2">
            <a:extLst>
              <a:ext uri="{FF2B5EF4-FFF2-40B4-BE49-F238E27FC236}">
                <a16:creationId xmlns:a16="http://schemas.microsoft.com/office/drawing/2014/main" id="{CD5ABBA1-EF3A-4EEC-9432-E9BF288EE865}"/>
              </a:ext>
            </a:extLst>
          </p:cNvPr>
          <p:cNvSpPr>
            <a:spLocks noGrp="1"/>
          </p:cNvSpPr>
          <p:nvPr>
            <p:ph idx="1"/>
          </p:nvPr>
        </p:nvSpPr>
        <p:spPr>
          <a:xfrm>
            <a:off x="1524000" y="1690622"/>
            <a:ext cx="9226296" cy="4155395"/>
          </a:xfrm>
        </p:spPr>
        <p:txBody>
          <a:bodyPr/>
          <a:lstStyle/>
          <a:p>
            <a:pPr marL="0"/>
            <a:r>
              <a:rPr lang="en-US" sz="2400" b="1" dirty="0"/>
              <a:t>Pre-Determined Emergency Planning for Each Worksite: </a:t>
            </a:r>
            <a:r>
              <a:rPr lang="en-US" sz="2400" dirty="0"/>
              <a:t>Why would you do that? Primary contact phone numbers, quickest route to the hospital/urgent care centers</a:t>
            </a:r>
          </a:p>
          <a:p>
            <a:pPr marL="0"/>
            <a:r>
              <a:rPr lang="en-US" sz="2400" b="1" dirty="0"/>
              <a:t>Medical Physical Evaluation</a:t>
            </a:r>
            <a:r>
              <a:rPr lang="en-US" sz="2400" dirty="0"/>
              <a:t> for all mitigation workers,(may include chest x-ray)</a:t>
            </a:r>
          </a:p>
          <a:p>
            <a:pPr marL="0"/>
            <a:r>
              <a:rPr lang="en-US" sz="2400" b="1" dirty="0"/>
              <a:t>First Aid Kit and Fire Extinguisher with every jobsite.</a:t>
            </a:r>
          </a:p>
          <a:p>
            <a:pPr marL="0"/>
            <a:r>
              <a:rPr lang="en-US" sz="2400" b="1" dirty="0"/>
              <a:t>Consideration of having team leaders/personnel trained by Red Cross for AED/CPR and Basic First Aid</a:t>
            </a:r>
          </a:p>
        </p:txBody>
      </p:sp>
      <p:sp>
        <p:nvSpPr>
          <p:cNvPr id="5" name="Content Placeholder 4">
            <a:extLst>
              <a:ext uri="{FF2B5EF4-FFF2-40B4-BE49-F238E27FC236}">
                <a16:creationId xmlns:a16="http://schemas.microsoft.com/office/drawing/2014/main" id="{9E059F54-D674-445A-9E4A-4DD9AADE1A43}"/>
              </a:ext>
            </a:extLst>
          </p:cNvPr>
          <p:cNvSpPr>
            <a:spLocks noGrp="1"/>
          </p:cNvSpPr>
          <p:nvPr>
            <p:ph sz="quarter" idx="16"/>
          </p:nvPr>
        </p:nvSpPr>
        <p:spPr/>
        <p:txBody>
          <a:bodyPr/>
          <a:lstStyle/>
          <a:p>
            <a:endParaRPr lang="en-US"/>
          </a:p>
        </p:txBody>
      </p:sp>
      <p:sp>
        <p:nvSpPr>
          <p:cNvPr id="6" name="Rectangle 5">
            <a:extLst>
              <a:ext uri="{FF2B5EF4-FFF2-40B4-BE49-F238E27FC236}">
                <a16:creationId xmlns:a16="http://schemas.microsoft.com/office/drawing/2014/main" id="{850C8C9D-2AE9-41AD-8C1F-115787D4B43D}"/>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68AC3141-6C0B-43B7-846A-503502FB4EAD}"/>
              </a:ext>
            </a:extLst>
          </p:cNvPr>
          <p:cNvGrpSpPr>
            <a:grpSpLocks noChangeAspect="1"/>
          </p:cNvGrpSpPr>
          <p:nvPr/>
        </p:nvGrpSpPr>
        <p:grpSpPr bwMode="auto">
          <a:xfrm>
            <a:off x="6791746" y="6214287"/>
            <a:ext cx="1888172" cy="1888172"/>
            <a:chOff x="4775" y="1786"/>
            <a:chExt cx="1725" cy="1725"/>
          </a:xfrm>
        </p:grpSpPr>
        <p:sp>
          <p:nvSpPr>
            <p:cNvPr id="8" name="AutoShape 11">
              <a:extLst>
                <a:ext uri="{FF2B5EF4-FFF2-40B4-BE49-F238E27FC236}">
                  <a16:creationId xmlns:a16="http://schemas.microsoft.com/office/drawing/2014/main" id="{10F6276E-6E72-4E21-B6EF-FB452472C0D9}"/>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AB9D2F12-20AF-45A9-AD76-F19A07B9C624}"/>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3D5FC7B2-01E8-49D4-A91E-5A6E69681F32}"/>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3C516326-0858-44BF-8CDA-2C7F8B84C99A}"/>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D10541E6-2CB0-40EA-85B1-645EBF607824}"/>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C84EAB9C-6AF0-41B7-9469-64D7C5DB15A0}"/>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6838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9036-FA5D-4D70-8A7D-9A7454C9988F}"/>
              </a:ext>
            </a:extLst>
          </p:cNvPr>
          <p:cNvSpPr>
            <a:spLocks noGrp="1"/>
          </p:cNvSpPr>
          <p:nvPr>
            <p:ph type="title"/>
          </p:nvPr>
        </p:nvSpPr>
        <p:spPr>
          <a:xfrm>
            <a:off x="6182205" y="-5904"/>
            <a:ext cx="4408156" cy="726584"/>
          </a:xfrm>
        </p:spPr>
        <p:txBody>
          <a:bodyPr/>
          <a:lstStyle/>
          <a:p>
            <a:r>
              <a:rPr lang="en-US" sz="4000" dirty="0">
                <a:solidFill>
                  <a:srgbClr val="FF0000"/>
                </a:solidFill>
                <a:effectLst>
                  <a:outerShdw blurRad="38100" dist="38100" dir="2700000" algn="tl">
                    <a:srgbClr val="000000">
                      <a:alpha val="43137"/>
                    </a:srgbClr>
                  </a:outerShdw>
                </a:effectLst>
              </a:rPr>
              <a:t>THE OXYMORON</a:t>
            </a:r>
          </a:p>
        </p:txBody>
      </p:sp>
      <p:sp>
        <p:nvSpPr>
          <p:cNvPr id="3" name="Content Placeholder 2">
            <a:extLst>
              <a:ext uri="{FF2B5EF4-FFF2-40B4-BE49-F238E27FC236}">
                <a16:creationId xmlns:a16="http://schemas.microsoft.com/office/drawing/2014/main" id="{4D9B9CBB-1762-4C24-8BDD-A2A4988645E2}"/>
              </a:ext>
            </a:extLst>
          </p:cNvPr>
          <p:cNvSpPr>
            <a:spLocks noGrp="1"/>
          </p:cNvSpPr>
          <p:nvPr>
            <p:ph idx="1"/>
          </p:nvPr>
        </p:nvSpPr>
        <p:spPr>
          <a:xfrm>
            <a:off x="1652229" y="1774739"/>
            <a:ext cx="8938133" cy="4155395"/>
          </a:xfrm>
        </p:spPr>
        <p:txBody>
          <a:bodyPr/>
          <a:lstStyle/>
          <a:p>
            <a:pPr marL="0"/>
            <a:r>
              <a:rPr lang="en-US" sz="2400" b="1" u="sng" dirty="0"/>
              <a:t>Stop Smoking Promotion Program</a:t>
            </a:r>
            <a:r>
              <a:rPr lang="en-US" sz="2400" u="sng" dirty="0"/>
              <a:t> for any work personnel.</a:t>
            </a:r>
          </a:p>
          <a:p>
            <a:pPr lvl="0"/>
            <a:r>
              <a:rPr lang="en-US" b="1" u="sng" dirty="0">
                <a:solidFill>
                  <a:srgbClr val="FF0000"/>
                </a:solidFill>
              </a:rPr>
              <a:t>Radon mitigators should not be smoking!</a:t>
            </a:r>
          </a:p>
          <a:p>
            <a:pPr marL="0" indent="0"/>
            <a:r>
              <a:rPr lang="en-US" sz="2400" b="1" dirty="0">
                <a:solidFill>
                  <a:prstClr val="black"/>
                </a:solidFill>
              </a:rPr>
              <a:t>Considering the fact there is a synergistic effect on persons who are exposed to radon and who also smoke.</a:t>
            </a:r>
          </a:p>
          <a:p>
            <a:endParaRPr lang="en-US" dirty="0"/>
          </a:p>
        </p:txBody>
      </p:sp>
      <p:pic>
        <p:nvPicPr>
          <p:cNvPr id="7" name="Picture 6">
            <a:extLst>
              <a:ext uri="{FF2B5EF4-FFF2-40B4-BE49-F238E27FC236}">
                <a16:creationId xmlns:a16="http://schemas.microsoft.com/office/drawing/2014/main" id="{B84C242F-21A1-4286-BAC8-A42D51D66B59}"/>
              </a:ext>
            </a:extLst>
          </p:cNvPr>
          <p:cNvPicPr>
            <a:picLocks noChangeAspect="1"/>
          </p:cNvPicPr>
          <p:nvPr/>
        </p:nvPicPr>
        <p:blipFill>
          <a:blip r:embed="rId2"/>
          <a:stretch>
            <a:fillRect/>
          </a:stretch>
        </p:blipFill>
        <p:spPr>
          <a:xfrm>
            <a:off x="8336636" y="3619127"/>
            <a:ext cx="1709228" cy="2399389"/>
          </a:xfrm>
          <a:prstGeom prst="rect">
            <a:avLst/>
          </a:prstGeom>
        </p:spPr>
      </p:pic>
      <p:pic>
        <p:nvPicPr>
          <p:cNvPr id="11" name="Picture 10">
            <a:extLst>
              <a:ext uri="{FF2B5EF4-FFF2-40B4-BE49-F238E27FC236}">
                <a16:creationId xmlns:a16="http://schemas.microsoft.com/office/drawing/2014/main" id="{1563A70E-B94C-4EF1-8D14-35731B5285F4}"/>
              </a:ext>
            </a:extLst>
          </p:cNvPr>
          <p:cNvPicPr>
            <a:picLocks noChangeAspect="1"/>
          </p:cNvPicPr>
          <p:nvPr/>
        </p:nvPicPr>
        <p:blipFill>
          <a:blip r:embed="rId3"/>
          <a:stretch>
            <a:fillRect/>
          </a:stretch>
        </p:blipFill>
        <p:spPr>
          <a:xfrm>
            <a:off x="1652229" y="43550"/>
            <a:ext cx="4529976" cy="1696735"/>
          </a:xfrm>
          <a:prstGeom prst="rect">
            <a:avLst/>
          </a:prstGeom>
        </p:spPr>
      </p:pic>
      <p:pic>
        <p:nvPicPr>
          <p:cNvPr id="12" name="Picture 2" descr="Related image">
            <a:hlinkClick r:id="rId4"/>
            <a:extLst>
              <a:ext uri="{FF2B5EF4-FFF2-40B4-BE49-F238E27FC236}">
                <a16:creationId xmlns:a16="http://schemas.microsoft.com/office/drawing/2014/main" id="{8275E831-7D1B-4BB9-9425-C45CD9A1F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3073" y="3707509"/>
            <a:ext cx="5448627" cy="222262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9E82272-3BDE-4433-8C9A-0F406F4C61C0}"/>
              </a:ext>
            </a:extLst>
          </p:cNvPr>
          <p:cNvSpPr/>
          <p:nvPr/>
        </p:nvSpPr>
        <p:spPr>
          <a:xfrm>
            <a:off x="3627791" y="5974737"/>
            <a:ext cx="2712602" cy="215444"/>
          </a:xfrm>
          <a:prstGeom prst="rect">
            <a:avLst/>
          </a:prstGeom>
        </p:spPr>
        <p:txBody>
          <a:bodyPr wrap="none">
            <a:spAutoFit/>
          </a:bodyPr>
          <a:lstStyle/>
          <a:p>
            <a:pPr lvl="0"/>
            <a:r>
              <a:rPr lang="en-US" sz="800" dirty="0">
                <a:solidFill>
                  <a:prstClr val="black"/>
                </a:solidFill>
                <a:hlinkClick r:id="rId6">
                  <a:extLst>
                    <a:ext uri="{A12FA001-AC4F-418D-AE19-62706E023703}">
                      <ahyp:hlinkClr xmlns:ahyp="http://schemas.microsoft.com/office/drawing/2018/hyperlinkcolor" val="tx"/>
                    </a:ext>
                  </a:extLst>
                </a:hlinkClick>
              </a:rPr>
              <a:t>https://web.uvic.ca/~ssrl01/CAREXtemp/Miss%20Radon.pdf</a:t>
            </a:r>
            <a:endParaRPr lang="en-US" sz="800" dirty="0">
              <a:solidFill>
                <a:prstClr val="black"/>
              </a:solidFill>
            </a:endParaRPr>
          </a:p>
        </p:txBody>
      </p:sp>
      <p:sp>
        <p:nvSpPr>
          <p:cNvPr id="8" name="Rectangle 7">
            <a:extLst>
              <a:ext uri="{FF2B5EF4-FFF2-40B4-BE49-F238E27FC236}">
                <a16:creationId xmlns:a16="http://schemas.microsoft.com/office/drawing/2014/main" id="{43A5B0B9-F098-4D8E-A516-C514780182F0}"/>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9" name="Group 12">
            <a:extLst>
              <a:ext uri="{FF2B5EF4-FFF2-40B4-BE49-F238E27FC236}">
                <a16:creationId xmlns:a16="http://schemas.microsoft.com/office/drawing/2014/main" id="{5E44AB5C-5382-4B74-88E2-644CDBF4FE91}"/>
              </a:ext>
            </a:extLst>
          </p:cNvPr>
          <p:cNvGrpSpPr>
            <a:grpSpLocks noChangeAspect="1"/>
          </p:cNvGrpSpPr>
          <p:nvPr/>
        </p:nvGrpSpPr>
        <p:grpSpPr bwMode="auto">
          <a:xfrm>
            <a:off x="6791746" y="6214287"/>
            <a:ext cx="1888172" cy="1888172"/>
            <a:chOff x="4775" y="1786"/>
            <a:chExt cx="1725" cy="1725"/>
          </a:xfrm>
        </p:grpSpPr>
        <p:sp>
          <p:nvSpPr>
            <p:cNvPr id="10" name="AutoShape 11">
              <a:extLst>
                <a:ext uri="{FF2B5EF4-FFF2-40B4-BE49-F238E27FC236}">
                  <a16:creationId xmlns:a16="http://schemas.microsoft.com/office/drawing/2014/main" id="{A92F0552-2885-4E20-AB61-80C8D91FB36E}"/>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3">
              <a:extLst>
                <a:ext uri="{FF2B5EF4-FFF2-40B4-BE49-F238E27FC236}">
                  <a16:creationId xmlns:a16="http://schemas.microsoft.com/office/drawing/2014/main" id="{C093C4A8-EB56-4E24-B58B-20649D527A1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4">
              <a:extLst>
                <a:ext uri="{FF2B5EF4-FFF2-40B4-BE49-F238E27FC236}">
                  <a16:creationId xmlns:a16="http://schemas.microsoft.com/office/drawing/2014/main" id="{DBDC00B1-54ED-42C9-9127-633B6CCF3B47}"/>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3FFB7E38-9F35-4AC2-B3B5-4DFA30663D99}"/>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DD11A11-780F-4304-9323-47C07FC82E14}"/>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8" name="Freeform 17">
              <a:extLst>
                <a:ext uri="{FF2B5EF4-FFF2-40B4-BE49-F238E27FC236}">
                  <a16:creationId xmlns:a16="http://schemas.microsoft.com/office/drawing/2014/main" id="{28D79CA4-0BE2-46D9-A4A7-AB52AD6CFB97}"/>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6029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8A29-19E8-44E5-851E-47F117A77E07}"/>
              </a:ext>
            </a:extLst>
          </p:cNvPr>
          <p:cNvSpPr>
            <a:spLocks noGrp="1"/>
          </p:cNvSpPr>
          <p:nvPr>
            <p:ph type="title"/>
          </p:nvPr>
        </p:nvSpPr>
        <p:spPr>
          <a:xfrm>
            <a:off x="1588008" y="168275"/>
            <a:ext cx="9079992" cy="1371600"/>
          </a:xfrm>
        </p:spPr>
        <p:txBody>
          <a:bodyPr/>
          <a:lstStyle/>
          <a:p>
            <a:r>
              <a:rPr lang="en-US" b="1" dirty="0"/>
              <a:t>Health &amp; Safety Program: Just a simple guidance overview</a:t>
            </a:r>
          </a:p>
        </p:txBody>
      </p:sp>
      <p:sp>
        <p:nvSpPr>
          <p:cNvPr id="3" name="Content Placeholder 2">
            <a:extLst>
              <a:ext uri="{FF2B5EF4-FFF2-40B4-BE49-F238E27FC236}">
                <a16:creationId xmlns:a16="http://schemas.microsoft.com/office/drawing/2014/main" id="{16CD6436-8F9C-4584-8DDE-8F7A83EE3FBD}"/>
              </a:ext>
            </a:extLst>
          </p:cNvPr>
          <p:cNvSpPr>
            <a:spLocks noGrp="1"/>
          </p:cNvSpPr>
          <p:nvPr>
            <p:ph idx="1"/>
          </p:nvPr>
        </p:nvSpPr>
        <p:spPr>
          <a:xfrm>
            <a:off x="1588008" y="1828801"/>
            <a:ext cx="8979408" cy="4297363"/>
          </a:xfrm>
        </p:spPr>
        <p:txBody>
          <a:bodyPr/>
          <a:lstStyle/>
          <a:p>
            <a:pPr marL="0"/>
            <a:r>
              <a:rPr lang="en-US" sz="2400" b="1" dirty="0"/>
              <a:t>Radon Testing Program for </a:t>
            </a:r>
            <a:r>
              <a:rPr lang="en-US" sz="2400" b="1" u="sng" dirty="0"/>
              <a:t>all work personnel homes</a:t>
            </a:r>
            <a:r>
              <a:rPr lang="en-US" sz="2400" u="sng" dirty="0"/>
              <a:t> </a:t>
            </a:r>
            <a:r>
              <a:rPr lang="en-US" sz="2400" dirty="0"/>
              <a:t>. </a:t>
            </a:r>
          </a:p>
          <a:p>
            <a:pPr marL="0"/>
            <a:r>
              <a:rPr lang="en-US" sz="2400" b="1" dirty="0"/>
              <a:t>Backdraft concerns</a:t>
            </a:r>
            <a:r>
              <a:rPr lang="en-US" sz="2400" dirty="0"/>
              <a:t> initial conditions before work begins and after mitigation system is activated.</a:t>
            </a:r>
          </a:p>
          <a:p>
            <a:pPr marL="0"/>
            <a:r>
              <a:rPr lang="en-US" sz="2400" b="1" dirty="0"/>
              <a:t>Protection of all occupants and pedestrians </a:t>
            </a:r>
            <a:r>
              <a:rPr lang="en-US" sz="2400" dirty="0"/>
              <a:t>from the workspace activities. Even more important for commercial, daycare, and school projects. (May include containment, dust control, VOC/odor controls)</a:t>
            </a:r>
          </a:p>
          <a:p>
            <a:pPr marL="0"/>
            <a:r>
              <a:rPr lang="en-US" sz="2400" b="1" dirty="0">
                <a:solidFill>
                  <a:srgbClr val="FF0000"/>
                </a:solidFill>
              </a:rPr>
              <a:t>And now we can talk about PPE, which is only part of a workers’ health &amp; safety plan/program</a:t>
            </a:r>
          </a:p>
          <a:p>
            <a:endParaRPr lang="en-US" dirty="0"/>
          </a:p>
        </p:txBody>
      </p:sp>
      <p:sp>
        <p:nvSpPr>
          <p:cNvPr id="5" name="Content Placeholder 4">
            <a:extLst>
              <a:ext uri="{FF2B5EF4-FFF2-40B4-BE49-F238E27FC236}">
                <a16:creationId xmlns:a16="http://schemas.microsoft.com/office/drawing/2014/main" id="{3B88FEEF-3130-4AC8-AE0E-D563857E3514}"/>
              </a:ext>
            </a:extLst>
          </p:cNvPr>
          <p:cNvSpPr>
            <a:spLocks noGrp="1"/>
          </p:cNvSpPr>
          <p:nvPr>
            <p:ph sz="quarter" idx="16"/>
          </p:nvPr>
        </p:nvSpPr>
        <p:spPr/>
        <p:txBody>
          <a:bodyPr/>
          <a:lstStyle/>
          <a:p>
            <a:endParaRPr lang="en-US"/>
          </a:p>
        </p:txBody>
      </p:sp>
      <p:sp>
        <p:nvSpPr>
          <p:cNvPr id="7" name="Rectangle 6">
            <a:extLst>
              <a:ext uri="{FF2B5EF4-FFF2-40B4-BE49-F238E27FC236}">
                <a16:creationId xmlns:a16="http://schemas.microsoft.com/office/drawing/2014/main" id="{FFCDA314-0B6D-4D68-AF76-456D6C8C1596}"/>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827294E3-400E-4BD7-BE66-5A6BAA01B250}"/>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BAAF3BAD-2B6D-447F-860A-67419762814D}"/>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689956BD-1308-4C38-A15F-9A05A9E1925D}"/>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BBA0E2D2-3EB5-4AD2-8816-A3B313E74394}"/>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5404427E-458B-4009-9E5C-D48EE12F35BB}"/>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1675684C-8A47-42C9-B3B8-C2DFEBF22401}"/>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9DED516C-472C-4123-9C68-3A3A906CD629}"/>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8800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6879-EFF4-4CD2-B43D-E24AB7F150A3}"/>
              </a:ext>
            </a:extLst>
          </p:cNvPr>
          <p:cNvSpPr>
            <a:spLocks noGrp="1"/>
          </p:cNvSpPr>
          <p:nvPr>
            <p:ph type="title"/>
          </p:nvPr>
        </p:nvSpPr>
        <p:spPr>
          <a:xfrm>
            <a:off x="1168787" y="444820"/>
            <a:ext cx="9958598" cy="974725"/>
          </a:xfrm>
        </p:spPr>
        <p:txBody>
          <a:bodyPr>
            <a:normAutofit fontScale="90000"/>
          </a:bodyPr>
          <a:lstStyle/>
          <a:p>
            <a:pPr algn="ctr"/>
            <a:r>
              <a:rPr lang="en-US" b="1" dirty="0"/>
              <a:t>PPE For Radon Mitigators from an OSHA View</a:t>
            </a:r>
          </a:p>
        </p:txBody>
      </p:sp>
      <p:sp>
        <p:nvSpPr>
          <p:cNvPr id="3" name="Content Placeholder 2">
            <a:extLst>
              <a:ext uri="{FF2B5EF4-FFF2-40B4-BE49-F238E27FC236}">
                <a16:creationId xmlns:a16="http://schemas.microsoft.com/office/drawing/2014/main" id="{98BA83E7-1C3A-47DC-A89F-03AFC68C9957}"/>
              </a:ext>
            </a:extLst>
          </p:cNvPr>
          <p:cNvSpPr>
            <a:spLocks noGrp="1"/>
          </p:cNvSpPr>
          <p:nvPr>
            <p:ph idx="1"/>
          </p:nvPr>
        </p:nvSpPr>
        <p:spPr>
          <a:xfrm>
            <a:off x="1628172" y="1635485"/>
            <a:ext cx="9039828" cy="4155395"/>
          </a:xfrm>
        </p:spPr>
        <p:txBody>
          <a:bodyPr/>
          <a:lstStyle/>
          <a:p>
            <a:pPr marL="0" indent="0">
              <a:buNone/>
            </a:pPr>
            <a:r>
              <a:rPr lang="en-US" b="1" u="sng" dirty="0">
                <a:ea typeface="Tahoma" panose="020B0604030504040204" pitchFamily="34" charset="0"/>
              </a:rPr>
              <a:t>Employers </a:t>
            </a:r>
            <a:r>
              <a:rPr lang="en-US" b="1" u="sng" dirty="0">
                <a:solidFill>
                  <a:srgbClr val="FF0000"/>
                </a:solidFill>
                <a:ea typeface="Tahoma" panose="020B0604030504040204" pitchFamily="34" charset="0"/>
              </a:rPr>
              <a:t>must</a:t>
            </a:r>
            <a:r>
              <a:rPr lang="en-US" b="1" u="sng" dirty="0">
                <a:ea typeface="Tahoma" panose="020B0604030504040204" pitchFamily="34" charset="0"/>
              </a:rPr>
              <a:t> protect employees: </a:t>
            </a:r>
          </a:p>
          <a:p>
            <a:pPr marL="0" indent="0">
              <a:buNone/>
            </a:pPr>
            <a:endParaRPr lang="en-US" sz="1800" b="1" dirty="0"/>
          </a:p>
          <a:p>
            <a:pPr marL="0"/>
            <a:r>
              <a:rPr lang="en-US" sz="2200" b="1" dirty="0">
                <a:solidFill>
                  <a:srgbClr val="FF0000"/>
                </a:solidFill>
                <a:ea typeface="Tahoma" panose="020B0604030504040204" pitchFamily="34" charset="0"/>
              </a:rPr>
              <a:t>Assess</a:t>
            </a:r>
            <a:r>
              <a:rPr lang="en-US" sz="2200" dirty="0">
                <a:ea typeface="Tahoma" panose="020B0604030504040204" pitchFamily="34" charset="0"/>
              </a:rPr>
              <a:t> the workplace</a:t>
            </a:r>
          </a:p>
          <a:p>
            <a:pPr marL="0"/>
            <a:endParaRPr lang="en-US" sz="2200" dirty="0">
              <a:ea typeface="Tahoma" panose="020B0604030504040204" pitchFamily="34" charset="0"/>
            </a:endParaRPr>
          </a:p>
          <a:p>
            <a:pPr marL="0"/>
            <a:r>
              <a:rPr lang="en-US" sz="2200" b="1" dirty="0">
                <a:solidFill>
                  <a:srgbClr val="FF0000"/>
                </a:solidFill>
                <a:ea typeface="Tahoma" panose="020B0604030504040204" pitchFamily="34" charset="0"/>
              </a:rPr>
              <a:t>Eliminate and reduce </a:t>
            </a:r>
            <a:r>
              <a:rPr lang="en-US" sz="2200" dirty="0">
                <a:ea typeface="Tahoma" panose="020B0604030504040204" pitchFamily="34" charset="0"/>
              </a:rPr>
              <a:t>the hazards found using engineering and administrative controls </a:t>
            </a:r>
          </a:p>
          <a:p>
            <a:pPr marL="0"/>
            <a:endParaRPr lang="en-US" sz="2200" dirty="0">
              <a:ea typeface="Tahoma" panose="020B0604030504040204" pitchFamily="34" charset="0"/>
            </a:endParaRPr>
          </a:p>
          <a:p>
            <a:pPr marL="0"/>
            <a:r>
              <a:rPr lang="en-US" sz="2200" dirty="0">
                <a:ea typeface="Tahoma" panose="020B0604030504040204" pitchFamily="34" charset="0"/>
              </a:rPr>
              <a:t>Then </a:t>
            </a:r>
            <a:r>
              <a:rPr lang="en-US" sz="2200" b="1" dirty="0">
                <a:solidFill>
                  <a:srgbClr val="FF0000"/>
                </a:solidFill>
                <a:ea typeface="Tahoma" panose="020B0604030504040204" pitchFamily="34" charset="0"/>
              </a:rPr>
              <a:t>use</a:t>
            </a:r>
            <a:r>
              <a:rPr lang="en-US" sz="2200" dirty="0">
                <a:ea typeface="Tahoma" panose="020B0604030504040204" pitchFamily="34" charset="0"/>
              </a:rPr>
              <a:t> appropriate </a:t>
            </a:r>
            <a:r>
              <a:rPr lang="en-US" sz="2200" b="1" dirty="0">
                <a:solidFill>
                  <a:srgbClr val="FF0000"/>
                </a:solidFill>
                <a:ea typeface="Tahoma" panose="020B0604030504040204" pitchFamily="34" charset="0"/>
              </a:rPr>
              <a:t>personal protective equipment</a:t>
            </a:r>
          </a:p>
          <a:p>
            <a:pPr marL="0"/>
            <a:endParaRPr lang="en-US" sz="2200" dirty="0">
              <a:ea typeface="Tahoma" panose="020B0604030504040204" pitchFamily="34" charset="0"/>
            </a:endParaRPr>
          </a:p>
          <a:p>
            <a:pPr marL="0"/>
            <a:r>
              <a:rPr lang="en-US" sz="2200" b="1" dirty="0">
                <a:solidFill>
                  <a:srgbClr val="FF0000"/>
                </a:solidFill>
                <a:ea typeface="Tahoma" panose="020B0604030504040204" pitchFamily="34" charset="0"/>
              </a:rPr>
              <a:t>Remember, Personal Protective Equipment is the last level of control. </a:t>
            </a:r>
          </a:p>
          <a:p>
            <a:endParaRPr lang="en-US" dirty="0"/>
          </a:p>
        </p:txBody>
      </p:sp>
      <p:sp>
        <p:nvSpPr>
          <p:cNvPr id="6" name="Rectangle 5">
            <a:extLst>
              <a:ext uri="{FF2B5EF4-FFF2-40B4-BE49-F238E27FC236}">
                <a16:creationId xmlns:a16="http://schemas.microsoft.com/office/drawing/2014/main" id="{5B1E8227-6C54-4B77-BAA7-4116255266C4}"/>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3A5CFA7F-9058-4931-B796-6E157CD2F2F7}"/>
              </a:ext>
            </a:extLst>
          </p:cNvPr>
          <p:cNvGrpSpPr>
            <a:grpSpLocks noChangeAspect="1"/>
          </p:cNvGrpSpPr>
          <p:nvPr/>
        </p:nvGrpSpPr>
        <p:grpSpPr bwMode="auto">
          <a:xfrm>
            <a:off x="6791746" y="6214287"/>
            <a:ext cx="1888172" cy="1888172"/>
            <a:chOff x="4775" y="1786"/>
            <a:chExt cx="1725" cy="1725"/>
          </a:xfrm>
        </p:grpSpPr>
        <p:sp>
          <p:nvSpPr>
            <p:cNvPr id="8" name="AutoShape 11">
              <a:extLst>
                <a:ext uri="{FF2B5EF4-FFF2-40B4-BE49-F238E27FC236}">
                  <a16:creationId xmlns:a16="http://schemas.microsoft.com/office/drawing/2014/main" id="{381650BA-EA2F-4CCC-95B9-B326BA4B2557}"/>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B145654B-E49D-42C6-B674-9ED68E7C6A60}"/>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BEC2D4E8-50F5-4A53-8C56-FDA996FBBC48}"/>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56CCA7C0-FAA0-40CA-8542-D9D319DCFC4D}"/>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B68C5291-7876-48EC-BB8B-23F04B0894BE}"/>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C435A32E-2EA2-42C1-BB60-796E88A47D2F}"/>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187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1D49-3C2F-45DE-ACC3-014D533EFAC7}"/>
              </a:ext>
            </a:extLst>
          </p:cNvPr>
          <p:cNvSpPr>
            <a:spLocks noGrp="1"/>
          </p:cNvSpPr>
          <p:nvPr>
            <p:ph type="title"/>
          </p:nvPr>
        </p:nvSpPr>
        <p:spPr>
          <a:xfrm>
            <a:off x="1370404" y="136525"/>
            <a:ext cx="8958458" cy="974725"/>
          </a:xfrm>
        </p:spPr>
        <p:txBody>
          <a:bodyPr>
            <a:normAutofit fontScale="90000"/>
          </a:bodyPr>
          <a:lstStyle/>
          <a:p>
            <a:pPr algn="ctr"/>
            <a:r>
              <a:rPr lang="en-US" b="1" dirty="0"/>
              <a:t>Hierarchy Logistics of </a:t>
            </a:r>
            <a:r>
              <a:rPr lang="en-US" b="1" cap="all" dirty="0"/>
              <a:t>C</a:t>
            </a:r>
            <a:r>
              <a:rPr lang="en-US" b="1" dirty="0"/>
              <a:t>ontrols for Worker Safety/Protection</a:t>
            </a:r>
            <a:r>
              <a:rPr lang="en-US" b="1" cap="all" dirty="0"/>
              <a:t> </a:t>
            </a:r>
          </a:p>
        </p:txBody>
      </p:sp>
      <p:pic>
        <p:nvPicPr>
          <p:cNvPr id="7" name="Picture 2" descr="safety hazards">
            <a:extLst>
              <a:ext uri="{FF2B5EF4-FFF2-40B4-BE49-F238E27FC236}">
                <a16:creationId xmlns:a16="http://schemas.microsoft.com/office/drawing/2014/main" id="{A26B1941-7C5E-4EEB-91F8-A3D660D68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851" y="1260947"/>
            <a:ext cx="6985768" cy="4724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038FFAC-C99C-4C89-870E-AAC63EF8C8B8}"/>
              </a:ext>
            </a:extLst>
          </p:cNvPr>
          <p:cNvCxnSpPr>
            <a:cxnSpLocks/>
          </p:cNvCxnSpPr>
          <p:nvPr/>
        </p:nvCxnSpPr>
        <p:spPr>
          <a:xfrm>
            <a:off x="5429240" y="1260947"/>
            <a:ext cx="2852166" cy="473092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4CA2D7D-6F97-48C7-9A86-E93D956EE06D}"/>
              </a:ext>
            </a:extLst>
          </p:cNvPr>
          <p:cNvSpPr txBox="1"/>
          <p:nvPr/>
        </p:nvSpPr>
        <p:spPr>
          <a:xfrm>
            <a:off x="2337816" y="2596896"/>
            <a:ext cx="1856232" cy="402336"/>
          </a:xfrm>
          <a:prstGeom prst="rect">
            <a:avLst/>
          </a:prstGeom>
        </p:spPr>
        <p:txBody>
          <a:bodyPr wrap="square" rtlCol="0">
            <a:normAutofit/>
          </a:bodyPr>
          <a:lstStyle/>
          <a:p>
            <a:endParaRPr lang="en-US" dirty="0"/>
          </a:p>
        </p:txBody>
      </p:sp>
      <p:sp>
        <p:nvSpPr>
          <p:cNvPr id="14" name="TextBox 13">
            <a:extLst>
              <a:ext uri="{FF2B5EF4-FFF2-40B4-BE49-F238E27FC236}">
                <a16:creationId xmlns:a16="http://schemas.microsoft.com/office/drawing/2014/main" id="{72143A61-F800-4E5A-94D4-065500363129}"/>
              </a:ext>
            </a:extLst>
          </p:cNvPr>
          <p:cNvSpPr txBox="1"/>
          <p:nvPr/>
        </p:nvSpPr>
        <p:spPr>
          <a:xfrm rot="3434454">
            <a:off x="7673136" y="3001982"/>
            <a:ext cx="1390136" cy="274320"/>
          </a:xfrm>
          <a:prstGeom prst="rect">
            <a:avLst/>
          </a:prstGeom>
        </p:spPr>
        <p:txBody>
          <a:bodyPr wrap="square" rtlCol="0">
            <a:normAutofit fontScale="77500" lnSpcReduction="20000"/>
          </a:bodyPr>
          <a:lstStyle/>
          <a:p>
            <a:r>
              <a:rPr lang="en-US" b="1" dirty="0">
                <a:solidFill>
                  <a:srgbClr val="FF0000"/>
                </a:solidFill>
              </a:rPr>
              <a:t>Use Priority</a:t>
            </a:r>
          </a:p>
        </p:txBody>
      </p:sp>
      <p:sp>
        <p:nvSpPr>
          <p:cNvPr id="16" name="Isosceles Triangle 15">
            <a:extLst>
              <a:ext uri="{FF2B5EF4-FFF2-40B4-BE49-F238E27FC236}">
                <a16:creationId xmlns:a16="http://schemas.microsoft.com/office/drawing/2014/main" id="{8CC54BD1-780C-412B-8272-E02D81259C25}"/>
              </a:ext>
            </a:extLst>
          </p:cNvPr>
          <p:cNvSpPr/>
          <p:nvPr/>
        </p:nvSpPr>
        <p:spPr>
          <a:xfrm rot="9164235">
            <a:off x="8152207" y="5713011"/>
            <a:ext cx="137160" cy="292608"/>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302767-1AEB-4474-8FE3-DD10555F3542}"/>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1" name="Group 12">
            <a:extLst>
              <a:ext uri="{FF2B5EF4-FFF2-40B4-BE49-F238E27FC236}">
                <a16:creationId xmlns:a16="http://schemas.microsoft.com/office/drawing/2014/main" id="{5AF5E012-E5FD-4EB1-B090-FA5C4EEF9552}"/>
              </a:ext>
            </a:extLst>
          </p:cNvPr>
          <p:cNvGrpSpPr>
            <a:grpSpLocks noChangeAspect="1"/>
          </p:cNvGrpSpPr>
          <p:nvPr/>
        </p:nvGrpSpPr>
        <p:grpSpPr bwMode="auto">
          <a:xfrm>
            <a:off x="6791746" y="6214287"/>
            <a:ext cx="1888172" cy="1888172"/>
            <a:chOff x="4775" y="1786"/>
            <a:chExt cx="1725" cy="1725"/>
          </a:xfrm>
        </p:grpSpPr>
        <p:sp>
          <p:nvSpPr>
            <p:cNvPr id="12" name="AutoShape 11">
              <a:extLst>
                <a:ext uri="{FF2B5EF4-FFF2-40B4-BE49-F238E27FC236}">
                  <a16:creationId xmlns:a16="http://schemas.microsoft.com/office/drawing/2014/main" id="{56191C22-66F4-4E32-9A49-D652A25A5421}"/>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a:extLst>
                <a:ext uri="{FF2B5EF4-FFF2-40B4-BE49-F238E27FC236}">
                  <a16:creationId xmlns:a16="http://schemas.microsoft.com/office/drawing/2014/main" id="{927C6D6A-5FF1-48E4-A830-61F251B88CF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4">
              <a:extLst>
                <a:ext uri="{FF2B5EF4-FFF2-40B4-BE49-F238E27FC236}">
                  <a16:creationId xmlns:a16="http://schemas.microsoft.com/office/drawing/2014/main" id="{AA0919AE-1D68-47D2-9E9B-8D109EABCFFA}"/>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FC415A8E-0649-4DAD-BCA7-B78C2B19BA2B}"/>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9" name="Rectangle 16">
              <a:extLst>
                <a:ext uri="{FF2B5EF4-FFF2-40B4-BE49-F238E27FC236}">
                  <a16:creationId xmlns:a16="http://schemas.microsoft.com/office/drawing/2014/main" id="{B908A3A6-22BD-4EB9-96CB-1DA8317AE08A}"/>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0" name="Freeform 17">
              <a:extLst>
                <a:ext uri="{FF2B5EF4-FFF2-40B4-BE49-F238E27FC236}">
                  <a16:creationId xmlns:a16="http://schemas.microsoft.com/office/drawing/2014/main" id="{D4BD36A7-6F4F-4C50-B0B6-6B19115DB033}"/>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7306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853162" y="2089230"/>
            <a:ext cx="7863840" cy="4419600"/>
          </a:xfrm>
        </p:spPr>
        <p:txBody>
          <a:bodyPr>
            <a:noAutofit/>
          </a:bodyPr>
          <a:lstStyle/>
          <a:p>
            <a:pPr>
              <a:lnSpc>
                <a:spcPct val="90000"/>
              </a:lnSpc>
            </a:pPr>
            <a:r>
              <a:rPr lang="en-US" dirty="0"/>
              <a:t>The </a:t>
            </a:r>
            <a:r>
              <a:rPr lang="en-US" b="1" dirty="0">
                <a:solidFill>
                  <a:srgbClr val="FF0000"/>
                </a:solidFill>
              </a:rPr>
              <a:t>employer</a:t>
            </a:r>
            <a:r>
              <a:rPr lang="en-US" dirty="0">
                <a:solidFill>
                  <a:srgbClr val="FF0000"/>
                </a:solidFill>
              </a:rPr>
              <a:t> </a:t>
            </a:r>
            <a:r>
              <a:rPr lang="en-US" dirty="0"/>
              <a:t>is required to:</a:t>
            </a:r>
          </a:p>
          <a:p>
            <a:pPr lvl="1">
              <a:lnSpc>
                <a:spcPct val="90000"/>
              </a:lnSpc>
            </a:pPr>
            <a:r>
              <a:rPr lang="en-US" dirty="0"/>
              <a:t>Perform hazard assessment</a:t>
            </a:r>
          </a:p>
          <a:p>
            <a:pPr lvl="1">
              <a:lnSpc>
                <a:spcPct val="90000"/>
              </a:lnSpc>
            </a:pPr>
            <a:r>
              <a:rPr lang="en-US" dirty="0"/>
              <a:t>Provide appropriate PPE</a:t>
            </a:r>
          </a:p>
          <a:p>
            <a:pPr lvl="1">
              <a:lnSpc>
                <a:spcPct val="90000"/>
              </a:lnSpc>
            </a:pPr>
            <a:r>
              <a:rPr lang="en-US" dirty="0"/>
              <a:t>Train employees</a:t>
            </a:r>
          </a:p>
          <a:p>
            <a:pPr lvl="1">
              <a:lnSpc>
                <a:spcPct val="90000"/>
              </a:lnSpc>
            </a:pPr>
            <a:r>
              <a:rPr lang="en-US" dirty="0"/>
              <a:t>Maintain/replace PPE</a:t>
            </a:r>
          </a:p>
          <a:p>
            <a:pPr lvl="1">
              <a:lnSpc>
                <a:spcPct val="90000"/>
              </a:lnSpc>
            </a:pPr>
            <a:r>
              <a:rPr lang="en-US" dirty="0"/>
              <a:t>Review/update/evaluate PPE/Health &amp; Safety Program</a:t>
            </a:r>
          </a:p>
          <a:p>
            <a:pPr marL="400050" lvl="1" indent="0">
              <a:buNone/>
            </a:pPr>
            <a:endParaRPr lang="en-US" dirty="0"/>
          </a:p>
        </p:txBody>
      </p:sp>
      <p:sp>
        <p:nvSpPr>
          <p:cNvPr id="2" name="Title 1"/>
          <p:cNvSpPr>
            <a:spLocks noGrp="1"/>
          </p:cNvSpPr>
          <p:nvPr>
            <p:ph type="title"/>
          </p:nvPr>
        </p:nvSpPr>
        <p:spPr/>
        <p:txBody>
          <a:bodyPr/>
          <a:lstStyle/>
          <a:p>
            <a:r>
              <a:rPr lang="en-US" b="1" dirty="0"/>
              <a:t>Responsibilities</a:t>
            </a:r>
          </a:p>
        </p:txBody>
      </p:sp>
      <p:sp>
        <p:nvSpPr>
          <p:cNvPr id="4" name="Rectangle 3">
            <a:extLst>
              <a:ext uri="{FF2B5EF4-FFF2-40B4-BE49-F238E27FC236}">
                <a16:creationId xmlns:a16="http://schemas.microsoft.com/office/drawing/2014/main" id="{BD78C5CA-26B2-4D6F-95C0-D1722A11B1BB}"/>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5" name="Group 12">
            <a:extLst>
              <a:ext uri="{FF2B5EF4-FFF2-40B4-BE49-F238E27FC236}">
                <a16:creationId xmlns:a16="http://schemas.microsoft.com/office/drawing/2014/main" id="{9F9B5999-3678-4F84-8C4E-70F59796BE7C}"/>
              </a:ext>
            </a:extLst>
          </p:cNvPr>
          <p:cNvGrpSpPr>
            <a:grpSpLocks noChangeAspect="1"/>
          </p:cNvGrpSpPr>
          <p:nvPr/>
        </p:nvGrpSpPr>
        <p:grpSpPr bwMode="auto">
          <a:xfrm>
            <a:off x="6791746" y="6214287"/>
            <a:ext cx="1888172" cy="1888172"/>
            <a:chOff x="4775" y="1786"/>
            <a:chExt cx="1725" cy="1725"/>
          </a:xfrm>
        </p:grpSpPr>
        <p:sp>
          <p:nvSpPr>
            <p:cNvPr id="6" name="AutoShape 11">
              <a:extLst>
                <a:ext uri="{FF2B5EF4-FFF2-40B4-BE49-F238E27FC236}">
                  <a16:creationId xmlns:a16="http://schemas.microsoft.com/office/drawing/2014/main" id="{0F650AFA-EFC4-4B4A-8384-DAD119F79828}"/>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13">
              <a:extLst>
                <a:ext uri="{FF2B5EF4-FFF2-40B4-BE49-F238E27FC236}">
                  <a16:creationId xmlns:a16="http://schemas.microsoft.com/office/drawing/2014/main" id="{321B4B9F-8687-4D99-AECC-445479516BCD}"/>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4">
              <a:extLst>
                <a:ext uri="{FF2B5EF4-FFF2-40B4-BE49-F238E27FC236}">
                  <a16:creationId xmlns:a16="http://schemas.microsoft.com/office/drawing/2014/main" id="{846379B8-60B9-4A07-900E-9E5AAA6703DD}"/>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5">
              <a:extLst>
                <a:ext uri="{FF2B5EF4-FFF2-40B4-BE49-F238E27FC236}">
                  <a16:creationId xmlns:a16="http://schemas.microsoft.com/office/drawing/2014/main" id="{F0F71252-9D29-499E-B97C-3B852117C775}"/>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A836C974-55C6-4545-83A8-8817818F99EF}"/>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Freeform 17">
              <a:extLst>
                <a:ext uri="{FF2B5EF4-FFF2-40B4-BE49-F238E27FC236}">
                  <a16:creationId xmlns:a16="http://schemas.microsoft.com/office/drawing/2014/main" id="{7BB62E0E-F2F3-4230-B3DD-587E37A1D38E}"/>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375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0" y="1664208"/>
            <a:ext cx="8887968" cy="4398264"/>
          </a:xfrm>
        </p:spPr>
        <p:txBody>
          <a:bodyPr>
            <a:noAutofit/>
          </a:bodyPr>
          <a:lstStyle/>
          <a:p>
            <a:pPr>
              <a:lnSpc>
                <a:spcPct val="90000"/>
              </a:lnSpc>
            </a:pPr>
            <a:r>
              <a:rPr lang="en-US" dirty="0"/>
              <a:t>The </a:t>
            </a:r>
            <a:r>
              <a:rPr lang="en-US" b="1" dirty="0">
                <a:solidFill>
                  <a:srgbClr val="FF0000"/>
                </a:solidFill>
              </a:rPr>
              <a:t>employer</a:t>
            </a:r>
            <a:r>
              <a:rPr lang="en-US" dirty="0">
                <a:solidFill>
                  <a:srgbClr val="FF0000"/>
                </a:solidFill>
              </a:rPr>
              <a:t> </a:t>
            </a:r>
            <a:r>
              <a:rPr lang="en-US" dirty="0"/>
              <a:t>is required to </a:t>
            </a:r>
            <a:r>
              <a:rPr lang="en-US" b="1" dirty="0">
                <a:solidFill>
                  <a:srgbClr val="FF0000"/>
                </a:solidFill>
              </a:rPr>
              <a:t>pay for PPE </a:t>
            </a:r>
            <a:r>
              <a:rPr lang="en-US" dirty="0"/>
              <a:t>used to comply with OSHA standards</a:t>
            </a:r>
          </a:p>
          <a:p>
            <a:pPr lvl="1">
              <a:lnSpc>
                <a:spcPct val="90000"/>
              </a:lnSpc>
            </a:pPr>
            <a:r>
              <a:rPr lang="en-US" dirty="0"/>
              <a:t>Examples</a:t>
            </a:r>
          </a:p>
          <a:p>
            <a:pPr lvl="2">
              <a:lnSpc>
                <a:spcPct val="90000"/>
              </a:lnSpc>
            </a:pPr>
            <a:r>
              <a:rPr lang="en-US" dirty="0"/>
              <a:t>Metatarsal foot protection</a:t>
            </a:r>
          </a:p>
          <a:p>
            <a:pPr lvl="2">
              <a:lnSpc>
                <a:spcPct val="90000"/>
              </a:lnSpc>
            </a:pPr>
            <a:r>
              <a:rPr lang="en-US" dirty="0"/>
              <a:t>Rubber boots with steel toes</a:t>
            </a:r>
          </a:p>
          <a:p>
            <a:pPr lvl="2">
              <a:lnSpc>
                <a:spcPct val="90000"/>
              </a:lnSpc>
            </a:pPr>
            <a:r>
              <a:rPr lang="en-US" dirty="0"/>
              <a:t>Non-prescription eye protection</a:t>
            </a:r>
          </a:p>
          <a:p>
            <a:pPr lvl="2">
              <a:lnSpc>
                <a:spcPct val="90000"/>
              </a:lnSpc>
            </a:pPr>
            <a:r>
              <a:rPr lang="en-US" dirty="0"/>
              <a:t>Prescription eyewear inserts/lenses for full face respirators</a:t>
            </a:r>
          </a:p>
          <a:p>
            <a:pPr lvl="2">
              <a:lnSpc>
                <a:spcPct val="90000"/>
              </a:lnSpc>
            </a:pPr>
            <a:r>
              <a:rPr lang="en-US" dirty="0"/>
              <a:t>Goggles and face shields</a:t>
            </a:r>
          </a:p>
          <a:p>
            <a:pPr lvl="2">
              <a:lnSpc>
                <a:spcPct val="90000"/>
              </a:lnSpc>
            </a:pPr>
            <a:r>
              <a:rPr lang="en-US" dirty="0"/>
              <a:t>Fire fighting PPE </a:t>
            </a:r>
          </a:p>
          <a:p>
            <a:pPr lvl="2">
              <a:lnSpc>
                <a:spcPct val="90000"/>
              </a:lnSpc>
            </a:pPr>
            <a:r>
              <a:rPr lang="en-US" dirty="0"/>
              <a:t>Hard hats</a:t>
            </a:r>
          </a:p>
          <a:p>
            <a:pPr lvl="2">
              <a:lnSpc>
                <a:spcPct val="90000"/>
              </a:lnSpc>
            </a:pPr>
            <a:r>
              <a:rPr lang="en-US" dirty="0"/>
              <a:t>Hearing protection</a:t>
            </a:r>
          </a:p>
          <a:p>
            <a:pPr lvl="2">
              <a:lnSpc>
                <a:spcPct val="90000"/>
              </a:lnSpc>
            </a:pPr>
            <a:r>
              <a:rPr lang="en-US" dirty="0"/>
              <a:t>Welding PPE</a:t>
            </a:r>
          </a:p>
        </p:txBody>
      </p:sp>
      <p:sp>
        <p:nvSpPr>
          <p:cNvPr id="3" name="TextBox 2"/>
          <p:cNvSpPr txBox="1"/>
          <p:nvPr/>
        </p:nvSpPr>
        <p:spPr>
          <a:xfrm>
            <a:off x="6096000" y="225612"/>
            <a:ext cx="1219200" cy="1569660"/>
          </a:xfrm>
          <a:prstGeom prst="rect">
            <a:avLst/>
          </a:prstGeom>
          <a:noFill/>
        </p:spPr>
        <p:txBody>
          <a:bodyPr wrap="square" rtlCol="0">
            <a:spAutoFit/>
          </a:bodyPr>
          <a:lstStyle/>
          <a:p>
            <a:r>
              <a:rPr lang="en-US" sz="9600" b="1" dirty="0">
                <a:solidFill>
                  <a:srgbClr val="00B050"/>
                </a:solidFill>
                <a:latin typeface="Arial" panose="020B0604020202020204" pitchFamily="34" charset="0"/>
                <a:ea typeface="Tahoma" panose="020B0604030504040204" pitchFamily="34" charset="0"/>
                <a:cs typeface="Arial" panose="020B0604020202020204" pitchFamily="34" charset="0"/>
              </a:rPr>
              <a:t>$</a:t>
            </a:r>
          </a:p>
        </p:txBody>
      </p:sp>
      <p:sp>
        <p:nvSpPr>
          <p:cNvPr id="2" name="Title 1"/>
          <p:cNvSpPr>
            <a:spLocks noGrp="1"/>
          </p:cNvSpPr>
          <p:nvPr>
            <p:ph type="title"/>
          </p:nvPr>
        </p:nvSpPr>
        <p:spPr/>
        <p:txBody>
          <a:bodyPr/>
          <a:lstStyle/>
          <a:p>
            <a:r>
              <a:rPr lang="en-US" b="1" dirty="0"/>
              <a:t>Responsibilities</a:t>
            </a:r>
          </a:p>
        </p:txBody>
      </p:sp>
      <p:sp>
        <p:nvSpPr>
          <p:cNvPr id="5" name="Rectangle 4">
            <a:extLst>
              <a:ext uri="{FF2B5EF4-FFF2-40B4-BE49-F238E27FC236}">
                <a16:creationId xmlns:a16="http://schemas.microsoft.com/office/drawing/2014/main" id="{7638BF87-15AE-4CE4-9B12-5DA2FB01A5A2}"/>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6" name="Group 12">
            <a:extLst>
              <a:ext uri="{FF2B5EF4-FFF2-40B4-BE49-F238E27FC236}">
                <a16:creationId xmlns:a16="http://schemas.microsoft.com/office/drawing/2014/main" id="{9C26AB3F-EA53-4E3A-9B22-DE72BAF09685}"/>
              </a:ext>
            </a:extLst>
          </p:cNvPr>
          <p:cNvGrpSpPr>
            <a:grpSpLocks noChangeAspect="1"/>
          </p:cNvGrpSpPr>
          <p:nvPr/>
        </p:nvGrpSpPr>
        <p:grpSpPr bwMode="auto">
          <a:xfrm>
            <a:off x="6791746" y="6214287"/>
            <a:ext cx="1888172" cy="1888172"/>
            <a:chOff x="4775" y="1786"/>
            <a:chExt cx="1725" cy="1725"/>
          </a:xfrm>
        </p:grpSpPr>
        <p:sp>
          <p:nvSpPr>
            <p:cNvPr id="7" name="AutoShape 11">
              <a:extLst>
                <a:ext uri="{FF2B5EF4-FFF2-40B4-BE49-F238E27FC236}">
                  <a16:creationId xmlns:a16="http://schemas.microsoft.com/office/drawing/2014/main" id="{CBCEE0C0-9302-423A-9637-D8220E25DD4A}"/>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3CF17E07-6F70-4C1D-80FE-747938097612}"/>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1ECC4E9C-A0A0-42E1-8E4D-9F704D6892B5}"/>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AD5DFD26-91F5-435E-90AB-C4E75E5C9F60}"/>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5553857B-0DA5-46F4-9071-07899863D20E}"/>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384D219C-9571-45E0-978B-95625F3A3C89}"/>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0324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679448" y="2051624"/>
            <a:ext cx="5715001" cy="4114800"/>
          </a:xfrm>
        </p:spPr>
        <p:txBody>
          <a:bodyPr>
            <a:noAutofit/>
          </a:bodyPr>
          <a:lstStyle/>
          <a:p>
            <a:pPr>
              <a:lnSpc>
                <a:spcPct val="90000"/>
              </a:lnSpc>
            </a:pPr>
            <a:r>
              <a:rPr lang="en-US" dirty="0"/>
              <a:t>The </a:t>
            </a:r>
            <a:r>
              <a:rPr lang="en-US" b="1" dirty="0">
                <a:solidFill>
                  <a:srgbClr val="FF0000"/>
                </a:solidFill>
              </a:rPr>
              <a:t>employee</a:t>
            </a:r>
            <a:r>
              <a:rPr lang="en-US" dirty="0">
                <a:solidFill>
                  <a:srgbClr val="FF0000"/>
                </a:solidFill>
              </a:rPr>
              <a:t> </a:t>
            </a:r>
            <a:r>
              <a:rPr lang="en-US" dirty="0"/>
              <a:t>is required to:</a:t>
            </a:r>
          </a:p>
          <a:p>
            <a:pPr lvl="1">
              <a:lnSpc>
                <a:spcPct val="90000"/>
              </a:lnSpc>
            </a:pPr>
            <a:r>
              <a:rPr lang="en-US" dirty="0"/>
              <a:t>Properly wear PPE</a:t>
            </a:r>
          </a:p>
          <a:p>
            <a:pPr lvl="1">
              <a:lnSpc>
                <a:spcPct val="90000"/>
              </a:lnSpc>
            </a:pPr>
            <a:r>
              <a:rPr lang="en-US" dirty="0"/>
              <a:t>Attend PPE training</a:t>
            </a:r>
          </a:p>
          <a:p>
            <a:pPr lvl="1">
              <a:lnSpc>
                <a:spcPct val="90000"/>
              </a:lnSpc>
            </a:pPr>
            <a:r>
              <a:rPr lang="en-US" dirty="0"/>
              <a:t>Care for, clean, and </a:t>
            </a:r>
            <a:br>
              <a:rPr lang="en-US" dirty="0"/>
            </a:br>
            <a:r>
              <a:rPr lang="en-US" dirty="0"/>
              <a:t>maintain PPE</a:t>
            </a:r>
          </a:p>
          <a:p>
            <a:pPr lvl="1">
              <a:lnSpc>
                <a:spcPct val="90000"/>
              </a:lnSpc>
            </a:pPr>
            <a:r>
              <a:rPr lang="en-US" dirty="0"/>
              <a:t>Inform supervisor of </a:t>
            </a:r>
            <a:br>
              <a:rPr lang="en-US" dirty="0"/>
            </a:br>
            <a:r>
              <a:rPr lang="en-US" dirty="0"/>
              <a:t>needs for </a:t>
            </a:r>
            <a:br>
              <a:rPr lang="en-US" dirty="0"/>
            </a:br>
            <a:r>
              <a:rPr lang="en-US" dirty="0"/>
              <a:t>repair/replacement</a:t>
            </a:r>
          </a:p>
          <a:p>
            <a:pPr marL="400050" lvl="1" indent="0">
              <a:buNone/>
            </a:pPr>
            <a:endParaRPr lang="en-US" dirty="0"/>
          </a:p>
        </p:txBody>
      </p:sp>
      <p:pic>
        <p:nvPicPr>
          <p:cNvPr id="2" name="Picture 1" title="employee PPE require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13" y="2033337"/>
            <a:ext cx="3014663" cy="2538663"/>
          </a:xfrm>
          <a:prstGeom prst="rect">
            <a:avLst/>
          </a:prstGeom>
          <a:ln>
            <a:solidFill>
              <a:schemeClr val="tx1"/>
            </a:solidFill>
          </a:ln>
        </p:spPr>
      </p:pic>
      <p:sp>
        <p:nvSpPr>
          <p:cNvPr id="5" name="TextBox 4"/>
          <p:cNvSpPr txBox="1"/>
          <p:nvPr/>
        </p:nvSpPr>
        <p:spPr>
          <a:xfrm>
            <a:off x="8419627" y="4574821"/>
            <a:ext cx="1428749" cy="215444"/>
          </a:xfrm>
          <a:prstGeom prst="rect">
            <a:avLst/>
          </a:prstGeom>
          <a:noFill/>
        </p:spPr>
        <p:txBody>
          <a:bodyPr wrap="square" rtlCol="0">
            <a:spAutoFit/>
          </a:bodyPr>
          <a:lstStyle/>
          <a:p>
            <a:pPr lvl="1" algn="r"/>
            <a:r>
              <a:rPr lang="en-US" sz="800" dirty="0"/>
              <a:t>Source: OSHA</a:t>
            </a:r>
          </a:p>
        </p:txBody>
      </p:sp>
      <p:sp>
        <p:nvSpPr>
          <p:cNvPr id="3" name="Title 2"/>
          <p:cNvSpPr>
            <a:spLocks noGrp="1"/>
          </p:cNvSpPr>
          <p:nvPr>
            <p:ph type="title"/>
          </p:nvPr>
        </p:nvSpPr>
        <p:spPr/>
        <p:txBody>
          <a:bodyPr/>
          <a:lstStyle/>
          <a:p>
            <a:r>
              <a:rPr lang="en-US" b="1" dirty="0"/>
              <a:t>Responsibilities</a:t>
            </a:r>
          </a:p>
        </p:txBody>
      </p:sp>
      <p:sp>
        <p:nvSpPr>
          <p:cNvPr id="6" name="Rectangle 5">
            <a:extLst>
              <a:ext uri="{FF2B5EF4-FFF2-40B4-BE49-F238E27FC236}">
                <a16:creationId xmlns:a16="http://schemas.microsoft.com/office/drawing/2014/main" id="{5A89C941-EB90-45D9-A7DC-8C0A1B80D140}"/>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84517111-95E5-4374-8DBA-F29941C1058A}"/>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9E61E233-82AB-486C-8ED8-8DDA1DA39FE1}"/>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DB7CDB6C-CBD1-4889-8875-B3B376932950}"/>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A509AA01-E672-4A6E-976D-B89345E042B7}"/>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D54FC783-6A29-4DA2-A235-728747201612}"/>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778D6D26-A452-4442-84F9-DFFC7ABEB116}"/>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D4D1729C-5155-473A-9AC0-2182DB495F8B}"/>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909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E3EBA-1755-461B-B322-2526B1509014}"/>
              </a:ext>
            </a:extLst>
          </p:cNvPr>
          <p:cNvSpPr>
            <a:spLocks noGrp="1"/>
          </p:cNvSpPr>
          <p:nvPr>
            <p:ph type="title"/>
          </p:nvPr>
        </p:nvSpPr>
        <p:spPr>
          <a:xfrm>
            <a:off x="1129513" y="100923"/>
            <a:ext cx="10515600" cy="1325563"/>
          </a:xfrm>
        </p:spPr>
        <p:txBody>
          <a:bodyPr/>
          <a:lstStyle/>
          <a:p>
            <a:r>
              <a:rPr lang="en-US" b="1" dirty="0"/>
              <a:t>PPE (PERSONAL PROTECTIVE EQUIPMENT)</a:t>
            </a:r>
          </a:p>
        </p:txBody>
      </p:sp>
      <p:sp>
        <p:nvSpPr>
          <p:cNvPr id="3" name="Content Placeholder 2">
            <a:extLst>
              <a:ext uri="{FF2B5EF4-FFF2-40B4-BE49-F238E27FC236}">
                <a16:creationId xmlns:a16="http://schemas.microsoft.com/office/drawing/2014/main" id="{456CD827-FDD8-4643-89EB-3AB08B34D860}"/>
              </a:ext>
            </a:extLst>
          </p:cNvPr>
          <p:cNvSpPr>
            <a:spLocks noGrp="1"/>
          </p:cNvSpPr>
          <p:nvPr>
            <p:ph idx="1"/>
          </p:nvPr>
        </p:nvSpPr>
        <p:spPr>
          <a:xfrm>
            <a:off x="347958" y="1690688"/>
            <a:ext cx="11752250" cy="4565189"/>
          </a:xfrm>
        </p:spPr>
        <p:txBody>
          <a:bodyPr/>
          <a:lstStyle/>
          <a:p>
            <a:r>
              <a:rPr lang="en-US" sz="2400" b="1" dirty="0"/>
              <a:t>What is Personal Protective Equipment?</a:t>
            </a:r>
          </a:p>
          <a:p>
            <a:pPr marL="0"/>
            <a:r>
              <a:rPr lang="en-US" sz="2400" dirty="0"/>
              <a:t>Personal protective wear, known in the United States as Personal Protective Equipment (PPE), protects workers from injury or illness resulting from contact with physical, mechanical, chemical, electrical, radiological, and other workplace hazards. PPE includes face shields, safety glasses, hard hats (helmets), gloves, earplugs, respirators, protective clothing, safety shoes, and more.</a:t>
            </a:r>
          </a:p>
          <a:p>
            <a:endParaRPr lang="en-US" dirty="0"/>
          </a:p>
        </p:txBody>
      </p:sp>
      <p:sp>
        <p:nvSpPr>
          <p:cNvPr id="5" name="Content Placeholder 4">
            <a:extLst>
              <a:ext uri="{FF2B5EF4-FFF2-40B4-BE49-F238E27FC236}">
                <a16:creationId xmlns:a16="http://schemas.microsoft.com/office/drawing/2014/main" id="{AC89C240-5017-4C58-BEF1-AF6F3FA52264}"/>
              </a:ext>
            </a:extLst>
          </p:cNvPr>
          <p:cNvSpPr>
            <a:spLocks noGrp="1"/>
          </p:cNvSpPr>
          <p:nvPr>
            <p:ph sz="quarter" idx="16"/>
          </p:nvPr>
        </p:nvSpPr>
        <p:spPr/>
        <p:txBody>
          <a:bodyPr/>
          <a:lstStyle/>
          <a:p>
            <a:endParaRPr lang="en-US"/>
          </a:p>
        </p:txBody>
      </p:sp>
      <p:sp>
        <p:nvSpPr>
          <p:cNvPr id="7" name="Rectangle 6">
            <a:extLst>
              <a:ext uri="{FF2B5EF4-FFF2-40B4-BE49-F238E27FC236}">
                <a16:creationId xmlns:a16="http://schemas.microsoft.com/office/drawing/2014/main" id="{1E5E0678-7A74-47B4-9E74-10428CC231E0}"/>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6D1F10F7-EDCB-4897-87B1-3AC03C68A9DE}"/>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FA8B538C-666D-4D6E-B088-963B5828C929}"/>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C1AC1B7B-B44C-49FA-A1D2-780A09748644}"/>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DADEC10E-D35E-498C-971E-BA04183D766A}"/>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DE02A559-D549-4FF9-8992-A5FE2A6EA579}"/>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4AEE4E82-CC91-4BD1-B99A-D104F8C02AD1}"/>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D71B1A52-05B5-4AB0-9066-3EF35312EF5F}"/>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2280F38B-2EC3-4A95-8684-62E3C63F7212}"/>
              </a:ext>
            </a:extLst>
          </p:cNvPr>
          <p:cNvGrpSpPr/>
          <p:nvPr/>
        </p:nvGrpSpPr>
        <p:grpSpPr>
          <a:xfrm>
            <a:off x="3676629" y="3963527"/>
            <a:ext cx="4051265" cy="2064410"/>
            <a:chOff x="1899707" y="3906028"/>
            <a:chExt cx="6303815" cy="1965137"/>
          </a:xfrm>
        </p:grpSpPr>
        <p:pic>
          <p:nvPicPr>
            <p:cNvPr id="15" name="Picture 14">
              <a:extLst>
                <a:ext uri="{FF2B5EF4-FFF2-40B4-BE49-F238E27FC236}">
                  <a16:creationId xmlns:a16="http://schemas.microsoft.com/office/drawing/2014/main" id="{8870A3F6-462A-4804-9DA8-E383430B0C95}"/>
                </a:ext>
              </a:extLst>
            </p:cNvPr>
            <p:cNvPicPr>
              <a:picLocks noChangeAspect="1"/>
            </p:cNvPicPr>
            <p:nvPr/>
          </p:nvPicPr>
          <p:blipFill>
            <a:blip r:embed="rId2"/>
            <a:stretch>
              <a:fillRect/>
            </a:stretch>
          </p:blipFill>
          <p:spPr>
            <a:xfrm>
              <a:off x="1899707" y="4950510"/>
              <a:ext cx="1390240" cy="906678"/>
            </a:xfrm>
            <a:prstGeom prst="rect">
              <a:avLst/>
            </a:prstGeom>
          </p:spPr>
        </p:pic>
        <p:pic>
          <p:nvPicPr>
            <p:cNvPr id="16" name="Picture 15">
              <a:extLst>
                <a:ext uri="{FF2B5EF4-FFF2-40B4-BE49-F238E27FC236}">
                  <a16:creationId xmlns:a16="http://schemas.microsoft.com/office/drawing/2014/main" id="{58E02055-8662-40F6-9C1F-5D9E57FB0473}"/>
                </a:ext>
              </a:extLst>
            </p:cNvPr>
            <p:cNvPicPr>
              <a:picLocks noChangeAspect="1"/>
            </p:cNvPicPr>
            <p:nvPr/>
          </p:nvPicPr>
          <p:blipFill>
            <a:blip r:embed="rId3"/>
            <a:stretch>
              <a:fillRect/>
            </a:stretch>
          </p:blipFill>
          <p:spPr>
            <a:xfrm>
              <a:off x="3532292" y="4957099"/>
              <a:ext cx="1424619" cy="907461"/>
            </a:xfrm>
            <a:prstGeom prst="rect">
              <a:avLst/>
            </a:prstGeom>
          </p:spPr>
        </p:pic>
        <p:pic>
          <p:nvPicPr>
            <p:cNvPr id="17" name="Picture 16">
              <a:extLst>
                <a:ext uri="{FF2B5EF4-FFF2-40B4-BE49-F238E27FC236}">
                  <a16:creationId xmlns:a16="http://schemas.microsoft.com/office/drawing/2014/main" id="{28C197B7-4676-4B9A-8D40-AA1E15172C54}"/>
                </a:ext>
              </a:extLst>
            </p:cNvPr>
            <p:cNvPicPr>
              <a:picLocks noChangeAspect="1"/>
            </p:cNvPicPr>
            <p:nvPr/>
          </p:nvPicPr>
          <p:blipFill>
            <a:blip r:embed="rId4"/>
            <a:stretch>
              <a:fillRect/>
            </a:stretch>
          </p:blipFill>
          <p:spPr>
            <a:xfrm>
              <a:off x="5204222" y="4957932"/>
              <a:ext cx="1400291" cy="913233"/>
            </a:xfrm>
            <a:prstGeom prst="rect">
              <a:avLst/>
            </a:prstGeom>
          </p:spPr>
        </p:pic>
        <p:pic>
          <p:nvPicPr>
            <p:cNvPr id="18" name="Picture 17">
              <a:extLst>
                <a:ext uri="{FF2B5EF4-FFF2-40B4-BE49-F238E27FC236}">
                  <a16:creationId xmlns:a16="http://schemas.microsoft.com/office/drawing/2014/main" id="{B2C15A16-D93F-4BB7-BD6C-667A7EA77B61}"/>
                </a:ext>
              </a:extLst>
            </p:cNvPr>
            <p:cNvPicPr>
              <a:picLocks noChangeAspect="1"/>
            </p:cNvPicPr>
            <p:nvPr/>
          </p:nvPicPr>
          <p:blipFill>
            <a:blip r:embed="rId5"/>
            <a:stretch>
              <a:fillRect/>
            </a:stretch>
          </p:blipFill>
          <p:spPr>
            <a:xfrm>
              <a:off x="6853470" y="4962343"/>
              <a:ext cx="1350052" cy="880469"/>
            </a:xfrm>
            <a:prstGeom prst="rect">
              <a:avLst/>
            </a:prstGeom>
          </p:spPr>
        </p:pic>
        <p:pic>
          <p:nvPicPr>
            <p:cNvPr id="19" name="Picture 18">
              <a:extLst>
                <a:ext uri="{FF2B5EF4-FFF2-40B4-BE49-F238E27FC236}">
                  <a16:creationId xmlns:a16="http://schemas.microsoft.com/office/drawing/2014/main" id="{9FEFB2C0-2DD2-40B0-BA2C-3235DBA71EBE}"/>
                </a:ext>
              </a:extLst>
            </p:cNvPr>
            <p:cNvPicPr>
              <a:picLocks noChangeAspect="1"/>
            </p:cNvPicPr>
            <p:nvPr/>
          </p:nvPicPr>
          <p:blipFill>
            <a:blip r:embed="rId6"/>
            <a:stretch>
              <a:fillRect/>
            </a:stretch>
          </p:blipFill>
          <p:spPr>
            <a:xfrm>
              <a:off x="5096853" y="3918187"/>
              <a:ext cx="1480971" cy="861635"/>
            </a:xfrm>
            <a:prstGeom prst="rect">
              <a:avLst/>
            </a:prstGeom>
          </p:spPr>
        </p:pic>
        <p:pic>
          <p:nvPicPr>
            <p:cNvPr id="20" name="Picture 19">
              <a:extLst>
                <a:ext uri="{FF2B5EF4-FFF2-40B4-BE49-F238E27FC236}">
                  <a16:creationId xmlns:a16="http://schemas.microsoft.com/office/drawing/2014/main" id="{AEF7F05D-C650-4DBB-8686-5E6D6442A797}"/>
                </a:ext>
              </a:extLst>
            </p:cNvPr>
            <p:cNvPicPr>
              <a:picLocks noChangeAspect="1"/>
            </p:cNvPicPr>
            <p:nvPr/>
          </p:nvPicPr>
          <p:blipFill>
            <a:blip r:embed="rId7"/>
            <a:stretch>
              <a:fillRect/>
            </a:stretch>
          </p:blipFill>
          <p:spPr>
            <a:xfrm>
              <a:off x="1903517" y="3917966"/>
              <a:ext cx="1394901" cy="847188"/>
            </a:xfrm>
            <a:prstGeom prst="rect">
              <a:avLst/>
            </a:prstGeom>
          </p:spPr>
        </p:pic>
        <p:pic>
          <p:nvPicPr>
            <p:cNvPr id="21" name="Picture 20">
              <a:extLst>
                <a:ext uri="{FF2B5EF4-FFF2-40B4-BE49-F238E27FC236}">
                  <a16:creationId xmlns:a16="http://schemas.microsoft.com/office/drawing/2014/main" id="{88BBA96D-E310-4088-8224-A93E93DC403A}"/>
                </a:ext>
              </a:extLst>
            </p:cNvPr>
            <p:cNvPicPr>
              <a:picLocks noChangeAspect="1"/>
            </p:cNvPicPr>
            <p:nvPr/>
          </p:nvPicPr>
          <p:blipFill>
            <a:blip r:embed="rId8"/>
            <a:stretch>
              <a:fillRect/>
            </a:stretch>
          </p:blipFill>
          <p:spPr>
            <a:xfrm>
              <a:off x="3547532" y="3912460"/>
              <a:ext cx="1316666" cy="858696"/>
            </a:xfrm>
            <a:prstGeom prst="rect">
              <a:avLst/>
            </a:prstGeom>
          </p:spPr>
        </p:pic>
        <p:pic>
          <p:nvPicPr>
            <p:cNvPr id="22" name="Picture 21">
              <a:extLst>
                <a:ext uri="{FF2B5EF4-FFF2-40B4-BE49-F238E27FC236}">
                  <a16:creationId xmlns:a16="http://schemas.microsoft.com/office/drawing/2014/main" id="{596493BC-B29E-4EDD-8553-7A59DA674AF4}"/>
                </a:ext>
              </a:extLst>
            </p:cNvPr>
            <p:cNvPicPr>
              <a:picLocks noChangeAspect="1"/>
            </p:cNvPicPr>
            <p:nvPr/>
          </p:nvPicPr>
          <p:blipFill>
            <a:blip r:embed="rId9"/>
            <a:stretch>
              <a:fillRect/>
            </a:stretch>
          </p:blipFill>
          <p:spPr>
            <a:xfrm>
              <a:off x="6848421" y="3906028"/>
              <a:ext cx="1340719" cy="874271"/>
            </a:xfrm>
            <a:prstGeom prst="rect">
              <a:avLst/>
            </a:prstGeom>
          </p:spPr>
        </p:pic>
      </p:grpSp>
    </p:spTree>
    <p:extLst>
      <p:ext uri="{BB962C8B-B14F-4D97-AF65-F5344CB8AC3E}">
        <p14:creationId xmlns:p14="http://schemas.microsoft.com/office/powerpoint/2010/main" val="338055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143000"/>
            <a:ext cx="7391400" cy="3426278"/>
          </a:xfrm>
        </p:spPr>
        <p:txBody>
          <a:bodyPr>
            <a:normAutofit/>
          </a:bodyPr>
          <a:lstStyle/>
          <a:p>
            <a:pPr marL="0" indent="0">
              <a:buNone/>
            </a:pPr>
            <a:r>
              <a:rPr lang="en-US" b="1" dirty="0"/>
              <a:t>Head protection: Hard Hats</a:t>
            </a:r>
          </a:p>
          <a:p>
            <a:r>
              <a:rPr lang="en-US" dirty="0"/>
              <a:t>Frequent causes of head injuries</a:t>
            </a:r>
          </a:p>
          <a:p>
            <a:pPr lvl="1"/>
            <a:r>
              <a:rPr lang="en-US" dirty="0"/>
              <a:t>Falling objects from above striking on the head; </a:t>
            </a:r>
          </a:p>
          <a:p>
            <a:pPr lvl="1"/>
            <a:r>
              <a:rPr lang="en-US" dirty="0"/>
              <a:t>Bump head against fixed objects, such as exposed pipes or beams; or </a:t>
            </a:r>
          </a:p>
          <a:p>
            <a:pPr lvl="1"/>
            <a:r>
              <a:rPr lang="en-US" dirty="0"/>
              <a:t>Accidental head contact with electrical hazards.  </a:t>
            </a:r>
          </a:p>
        </p:txBody>
      </p:sp>
      <p:pic>
        <p:nvPicPr>
          <p:cNvPr id="38914" name="Picture 2" descr="http://www.taghats.com/wp-content/uploads/2015/06/Hard-Hats-for-Construction.jpg" title="hard hat"/>
          <p:cNvPicPr>
            <a:picLocks noChangeAspect="1" noChangeArrowheads="1"/>
          </p:cNvPicPr>
          <p:nvPr/>
        </p:nvPicPr>
        <p:blipFill rotWithShape="1">
          <a:blip r:embed="rId3">
            <a:extLst>
              <a:ext uri="{28A0092B-C50C-407E-A947-70E740481C1C}">
                <a14:useLocalDpi xmlns:a14="http://schemas.microsoft.com/office/drawing/2010/main" val="0"/>
              </a:ext>
            </a:extLst>
          </a:blip>
          <a:srcRect t="7175" b="14078"/>
          <a:stretch/>
        </p:blipFill>
        <p:spPr bwMode="auto">
          <a:xfrm>
            <a:off x="3479321" y="4257680"/>
            <a:ext cx="2128838" cy="1676400"/>
          </a:xfrm>
          <a:prstGeom prst="rect">
            <a:avLst/>
          </a:prstGeom>
          <a:ln w="12700">
            <a:solidFill>
              <a:schemeClr val="tx1"/>
            </a:solidFill>
          </a:ln>
          <a:effectLst/>
        </p:spPr>
      </p:pic>
      <p:pic>
        <p:nvPicPr>
          <p:cNvPr id="6" name="Picture 5" title="hard ha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4093254"/>
            <a:ext cx="1600200" cy="1848019"/>
          </a:xfrm>
          <a:prstGeom prst="rect">
            <a:avLst/>
          </a:prstGeom>
          <a:ln>
            <a:solidFill>
              <a:schemeClr val="tx1"/>
            </a:solidFill>
          </a:ln>
        </p:spPr>
      </p:pic>
      <p:sp>
        <p:nvSpPr>
          <p:cNvPr id="4" name="TextBox 3"/>
          <p:cNvSpPr txBox="1"/>
          <p:nvPr/>
        </p:nvSpPr>
        <p:spPr>
          <a:xfrm>
            <a:off x="5647670" y="5818664"/>
            <a:ext cx="1306286" cy="230832"/>
          </a:xfrm>
          <a:prstGeom prst="rect">
            <a:avLst/>
          </a:prstGeom>
          <a:noFill/>
        </p:spPr>
        <p:txBody>
          <a:bodyPr wrap="square" rtlCol="0">
            <a:spAutoFit/>
          </a:bodyPr>
          <a:lstStyle/>
          <a:p>
            <a:pPr algn="ctr"/>
            <a:r>
              <a:rPr lang="en-US" sz="900" dirty="0"/>
              <a:t>Source: OSHA</a:t>
            </a:r>
          </a:p>
        </p:txBody>
      </p:sp>
      <p:sp>
        <p:nvSpPr>
          <p:cNvPr id="7" name="Title 1"/>
          <p:cNvSpPr txBox="1">
            <a:spLocks noGrp="1"/>
          </p:cNvSpPr>
          <p:nvPr>
            <p:ph type="title"/>
          </p:nvPr>
        </p:nvSpPr>
        <p:spPr>
          <a:xfrm>
            <a:off x="1981200" y="152400"/>
            <a:ext cx="8229600" cy="838200"/>
          </a:xfrm>
          <a:prstGeom prst="rect">
            <a:avLst/>
          </a:prstGeom>
        </p:spPr>
        <p:txBody>
          <a:bodyPr>
            <a:normAutofit/>
          </a:bodyPr>
          <a:lstStyle>
            <a:lvl1pPr algn="ctr" defTabSz="914400" rtl="0" eaLnBrk="1" latinLnBrk="0" hangingPunct="1">
              <a:spcBef>
                <a:spcPct val="0"/>
              </a:spcBef>
              <a:buNone/>
              <a:defRPr sz="4000" b="1" kern="1200">
                <a:solidFill>
                  <a:schemeClr val="tx1"/>
                </a:solidFill>
                <a:latin typeface="Tahoma" pitchFamily="34" charset="0"/>
                <a:ea typeface="+mj-ea"/>
                <a:cs typeface="Tahoma" pitchFamily="34" charset="0"/>
              </a:defRPr>
            </a:lvl1pPr>
          </a:lstStyle>
          <a:p>
            <a:r>
              <a:rPr lang="en-US" dirty="0"/>
              <a:t>Types of PPE</a:t>
            </a:r>
          </a:p>
        </p:txBody>
      </p:sp>
      <p:pic>
        <p:nvPicPr>
          <p:cNvPr id="2" name="Picture 1">
            <a:extLst>
              <a:ext uri="{FF2B5EF4-FFF2-40B4-BE49-F238E27FC236}">
                <a16:creationId xmlns:a16="http://schemas.microsoft.com/office/drawing/2014/main" id="{1C64B017-0423-44A8-85F4-D34F09E503DD}"/>
              </a:ext>
            </a:extLst>
          </p:cNvPr>
          <p:cNvPicPr>
            <a:picLocks noChangeAspect="1"/>
          </p:cNvPicPr>
          <p:nvPr/>
        </p:nvPicPr>
        <p:blipFill>
          <a:blip r:embed="rId5"/>
          <a:stretch>
            <a:fillRect/>
          </a:stretch>
        </p:blipFill>
        <p:spPr>
          <a:xfrm>
            <a:off x="8214932" y="152401"/>
            <a:ext cx="2340925" cy="1480361"/>
          </a:xfrm>
          <a:prstGeom prst="rect">
            <a:avLst/>
          </a:prstGeom>
        </p:spPr>
      </p:pic>
      <p:sp>
        <p:nvSpPr>
          <p:cNvPr id="8" name="Rectangle 7">
            <a:extLst>
              <a:ext uri="{FF2B5EF4-FFF2-40B4-BE49-F238E27FC236}">
                <a16:creationId xmlns:a16="http://schemas.microsoft.com/office/drawing/2014/main" id="{EA8C71BA-8D1B-49F8-803E-8516A65B92BF}"/>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9" name="Group 12">
            <a:extLst>
              <a:ext uri="{FF2B5EF4-FFF2-40B4-BE49-F238E27FC236}">
                <a16:creationId xmlns:a16="http://schemas.microsoft.com/office/drawing/2014/main" id="{5588DF67-CB19-42B1-AFB2-9AA670E83DFD}"/>
              </a:ext>
            </a:extLst>
          </p:cNvPr>
          <p:cNvGrpSpPr>
            <a:grpSpLocks noChangeAspect="1"/>
          </p:cNvGrpSpPr>
          <p:nvPr/>
        </p:nvGrpSpPr>
        <p:grpSpPr bwMode="auto">
          <a:xfrm>
            <a:off x="6791746" y="6214287"/>
            <a:ext cx="1888172" cy="1888172"/>
            <a:chOff x="4775" y="1786"/>
            <a:chExt cx="1725" cy="1725"/>
          </a:xfrm>
        </p:grpSpPr>
        <p:sp>
          <p:nvSpPr>
            <p:cNvPr id="10" name="AutoShape 11">
              <a:extLst>
                <a:ext uri="{FF2B5EF4-FFF2-40B4-BE49-F238E27FC236}">
                  <a16:creationId xmlns:a16="http://schemas.microsoft.com/office/drawing/2014/main" id="{F30E1E50-05B0-4DAB-822D-B7FF81EDB9B6}"/>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3">
              <a:extLst>
                <a:ext uri="{FF2B5EF4-FFF2-40B4-BE49-F238E27FC236}">
                  <a16:creationId xmlns:a16="http://schemas.microsoft.com/office/drawing/2014/main" id="{E3534A74-7409-45B9-9D76-2F20B22BA029}"/>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4">
              <a:extLst>
                <a:ext uri="{FF2B5EF4-FFF2-40B4-BE49-F238E27FC236}">
                  <a16:creationId xmlns:a16="http://schemas.microsoft.com/office/drawing/2014/main" id="{9EF095AC-30E8-4850-B50C-768F1C7A039F}"/>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5">
              <a:extLst>
                <a:ext uri="{FF2B5EF4-FFF2-40B4-BE49-F238E27FC236}">
                  <a16:creationId xmlns:a16="http://schemas.microsoft.com/office/drawing/2014/main" id="{B10C441D-9C09-41B8-8C62-67FA9D506A90}"/>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Rectangle 16">
              <a:extLst>
                <a:ext uri="{FF2B5EF4-FFF2-40B4-BE49-F238E27FC236}">
                  <a16:creationId xmlns:a16="http://schemas.microsoft.com/office/drawing/2014/main" id="{5A6A3DC0-C15D-40A1-8FDD-2E68CAA3B749}"/>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Freeform 17">
              <a:extLst>
                <a:ext uri="{FF2B5EF4-FFF2-40B4-BE49-F238E27FC236}">
                  <a16:creationId xmlns:a16="http://schemas.microsoft.com/office/drawing/2014/main" id="{5B4FBA74-825E-4AA5-A53A-DF8E7B0AE2C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58588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754118" y="92059"/>
            <a:ext cx="6683765" cy="960668"/>
          </a:xfrm>
        </p:spPr>
        <p:txBody>
          <a:bodyPr>
            <a:normAutofit/>
          </a:bodyPr>
          <a:lstStyle/>
          <a:p>
            <a:pPr eaLnBrk="1" hangingPunct="1"/>
            <a:r>
              <a:rPr lang="en-US" b="1" dirty="0"/>
              <a:t>Types of PPE: Hard Hat</a:t>
            </a:r>
            <a:endParaRPr lang="es-ES" dirty="0"/>
          </a:p>
        </p:txBody>
      </p:sp>
      <p:sp>
        <p:nvSpPr>
          <p:cNvPr id="31747" name="Rectangle 3"/>
          <p:cNvSpPr>
            <a:spLocks noGrp="1" noChangeArrowheads="1"/>
          </p:cNvSpPr>
          <p:nvPr>
            <p:ph idx="1"/>
          </p:nvPr>
        </p:nvSpPr>
        <p:spPr>
          <a:xfrm>
            <a:off x="1945822" y="1219200"/>
            <a:ext cx="6264729" cy="4739366"/>
          </a:xfrm>
        </p:spPr>
        <p:txBody>
          <a:bodyPr>
            <a:noAutofit/>
          </a:bodyPr>
          <a:lstStyle/>
          <a:p>
            <a:pPr eaLnBrk="1" hangingPunct="1"/>
            <a:r>
              <a:rPr lang="en-US" b="1" dirty="0">
                <a:latin typeface="Tahoma" panose="020B0604030504040204" pitchFamily="34" charset="0"/>
                <a:ea typeface="Tahoma" panose="020B0604030504040204" pitchFamily="34" charset="0"/>
                <a:cs typeface="Tahoma" panose="020B0604030504040204" pitchFamily="34" charset="0"/>
              </a:rPr>
              <a:t>ANSI Z89.1-</a:t>
            </a:r>
            <a:r>
              <a:rPr lang="en-US" b="1" dirty="0">
                <a:ea typeface="Tahoma" panose="020B0604030504040204" pitchFamily="34" charset="0"/>
              </a:rPr>
              <a:t>2014</a:t>
            </a:r>
            <a:endParaRPr lang="en-US" b="1" dirty="0">
              <a:latin typeface="Tahoma" panose="020B0604030504040204" pitchFamily="34" charset="0"/>
              <a:ea typeface="Tahoma" panose="020B0604030504040204" pitchFamily="34" charset="0"/>
              <a:cs typeface="Tahoma" panose="020B0604030504040204" pitchFamily="34" charset="0"/>
            </a:endParaRPr>
          </a:p>
          <a:p>
            <a:pPr lvl="1"/>
            <a:r>
              <a:rPr lang="en-US" b="1" dirty="0">
                <a:latin typeface="Tahoma" panose="020B0604030504040204" pitchFamily="34" charset="0"/>
                <a:ea typeface="Tahoma" panose="020B0604030504040204" pitchFamily="34" charset="0"/>
                <a:cs typeface="Tahoma" panose="020B0604030504040204" pitchFamily="34" charset="0"/>
              </a:rPr>
              <a:t>Type I</a:t>
            </a:r>
            <a:r>
              <a:rPr lang="en-US" dirty="0">
                <a:latin typeface="Tahoma" panose="020B0604030504040204" pitchFamily="34" charset="0"/>
                <a:ea typeface="Tahoma" panose="020B0604030504040204" pitchFamily="34" charset="0"/>
                <a:cs typeface="Tahoma" panose="020B0604030504040204" pitchFamily="34" charset="0"/>
              </a:rPr>
              <a:t>: provides protection from objects fall directly on top of the helmet, but not from objects </a:t>
            </a:r>
            <a:r>
              <a:rPr lang="en-US" dirty="0">
                <a:ea typeface="Tahoma" panose="020B0604030504040204" pitchFamily="34" charset="0"/>
              </a:rPr>
              <a:t>that strike the</a:t>
            </a:r>
            <a:r>
              <a:rPr lang="en-US" dirty="0">
                <a:latin typeface="Tahoma" panose="020B0604030504040204" pitchFamily="34" charset="0"/>
                <a:ea typeface="Tahoma" panose="020B0604030504040204" pitchFamily="34" charset="0"/>
                <a:cs typeface="Tahoma" panose="020B0604030504040204" pitchFamily="34" charset="0"/>
              </a:rPr>
              <a:t> side, front, or back of the head.</a:t>
            </a: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b="1" dirty="0">
                <a:latin typeface="Tahoma" panose="020B0604030504040204" pitchFamily="34" charset="0"/>
                <a:ea typeface="Tahoma" panose="020B0604030504040204" pitchFamily="34" charset="0"/>
                <a:cs typeface="Tahoma" panose="020B0604030504040204" pitchFamily="34" charset="0"/>
              </a:rPr>
              <a:t>Type II: </a:t>
            </a:r>
            <a:r>
              <a:rPr lang="en-US" dirty="0">
                <a:latin typeface="Tahoma" panose="020B0604030504040204" pitchFamily="34" charset="0"/>
                <a:ea typeface="Tahoma" panose="020B0604030504040204" pitchFamily="34" charset="0"/>
                <a:cs typeface="Tahoma" panose="020B0604030504040204" pitchFamily="34" charset="0"/>
              </a:rPr>
              <a:t>provides </a:t>
            </a:r>
            <a:r>
              <a:rPr lang="en-US" dirty="0">
                <a:ea typeface="Tahoma" panose="020B0604030504040204" pitchFamily="34" charset="0"/>
              </a:rPr>
              <a:t>protection from strikes to the top of the head and</a:t>
            </a:r>
            <a:r>
              <a:rPr lang="en-US" dirty="0">
                <a:latin typeface="Tahoma" panose="020B0604030504040204" pitchFamily="34" charset="0"/>
                <a:ea typeface="Tahoma" panose="020B0604030504040204" pitchFamily="34" charset="0"/>
                <a:cs typeface="Tahoma" panose="020B0604030504040204" pitchFamily="34" charset="0"/>
              </a:rPr>
              <a:t> also provides protection from blows to the sides, front, and back of the head. More suitable for workers who are not always in a standing position</a:t>
            </a:r>
            <a:endParaRPr lang="es-ES" dirty="0">
              <a:latin typeface="Tahoma" panose="020B0604030504040204" pitchFamily="34" charset="0"/>
              <a:ea typeface="Tahoma" panose="020B0604030504040204" pitchFamily="34" charset="0"/>
              <a:cs typeface="Tahoma" panose="020B0604030504040204" pitchFamily="34" charset="0"/>
            </a:endParaRPr>
          </a:p>
        </p:txBody>
      </p:sp>
      <p:pic>
        <p:nvPicPr>
          <p:cNvPr id="31748" name="Picture 4" descr="MPj018282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0354" y="109312"/>
            <a:ext cx="1885950" cy="12596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67800" y="5994850"/>
            <a:ext cx="1257300" cy="215444"/>
          </a:xfrm>
          <a:prstGeom prst="rect">
            <a:avLst/>
          </a:prstGeom>
          <a:noFill/>
        </p:spPr>
        <p:txBody>
          <a:bodyPr wrap="square" rtlCol="0">
            <a:spAutoFit/>
          </a:bodyPr>
          <a:lstStyle/>
          <a:p>
            <a:pPr algn="r"/>
            <a:r>
              <a:rPr lang="en-US" sz="800" dirty="0"/>
              <a:t>Source of photos: OSHA</a:t>
            </a:r>
          </a:p>
        </p:txBody>
      </p:sp>
      <p:pic>
        <p:nvPicPr>
          <p:cNvPr id="4" name="Picture 3" descr="A close up of a logo&#10;&#10;Description automatically generated">
            <a:extLst>
              <a:ext uri="{FF2B5EF4-FFF2-40B4-BE49-F238E27FC236}">
                <a16:creationId xmlns:a16="http://schemas.microsoft.com/office/drawing/2014/main" id="{AA5F18B9-AE80-44B2-8D79-1A0AD12119BA}"/>
              </a:ext>
            </a:extLst>
          </p:cNvPr>
          <p:cNvPicPr>
            <a:picLocks noChangeAspect="1"/>
          </p:cNvPicPr>
          <p:nvPr/>
        </p:nvPicPr>
        <p:blipFill>
          <a:blip r:embed="rId4"/>
          <a:stretch>
            <a:fillRect/>
          </a:stretch>
        </p:blipFill>
        <p:spPr>
          <a:xfrm>
            <a:off x="8996065" y="3924686"/>
            <a:ext cx="1610106" cy="1610106"/>
          </a:xfrm>
          <a:prstGeom prst="rect">
            <a:avLst/>
          </a:prstGeom>
        </p:spPr>
      </p:pic>
      <p:pic>
        <p:nvPicPr>
          <p:cNvPr id="6" name="Picture 5" descr="A close up of a logo&#10;&#10;Description automatically generated">
            <a:extLst>
              <a:ext uri="{FF2B5EF4-FFF2-40B4-BE49-F238E27FC236}">
                <a16:creationId xmlns:a16="http://schemas.microsoft.com/office/drawing/2014/main" id="{C0FBF3C7-EDA3-4BC3-8C0C-62BF338BFC4F}"/>
              </a:ext>
            </a:extLst>
          </p:cNvPr>
          <p:cNvPicPr>
            <a:picLocks noChangeAspect="1"/>
          </p:cNvPicPr>
          <p:nvPr/>
        </p:nvPicPr>
        <p:blipFill>
          <a:blip r:embed="rId5"/>
          <a:stretch>
            <a:fillRect/>
          </a:stretch>
        </p:blipFill>
        <p:spPr>
          <a:xfrm>
            <a:off x="8955933" y="1774258"/>
            <a:ext cx="1690371" cy="1690371"/>
          </a:xfrm>
          <a:prstGeom prst="rect">
            <a:avLst/>
          </a:prstGeom>
        </p:spPr>
      </p:pic>
      <p:sp>
        <p:nvSpPr>
          <p:cNvPr id="3" name="TextBox 2">
            <a:extLst>
              <a:ext uri="{FF2B5EF4-FFF2-40B4-BE49-F238E27FC236}">
                <a16:creationId xmlns:a16="http://schemas.microsoft.com/office/drawing/2014/main" id="{8A76F4E7-7B73-4A8E-99D4-FA4CEDE1200F}"/>
              </a:ext>
            </a:extLst>
          </p:cNvPr>
          <p:cNvSpPr txBox="1"/>
          <p:nvPr/>
        </p:nvSpPr>
        <p:spPr>
          <a:xfrm>
            <a:off x="2511228" y="5414567"/>
            <a:ext cx="7169543" cy="923330"/>
          </a:xfrm>
          <a:prstGeom prst="rect">
            <a:avLst/>
          </a:prstGeom>
          <a:noFill/>
        </p:spPr>
        <p:txBody>
          <a:bodyPr wrap="square" rtlCol="0">
            <a:spAutoFit/>
          </a:bodyPr>
          <a:lstStyle/>
          <a:p>
            <a:r>
              <a:rPr lang="en-US" b="1" u="sng" dirty="0">
                <a:solidFill>
                  <a:srgbClr val="FF0000"/>
                </a:solidFill>
              </a:rPr>
              <a:t>Hard hats have generally a 5 year life usage.</a:t>
            </a:r>
          </a:p>
          <a:p>
            <a:r>
              <a:rPr lang="en-US" b="1" dirty="0">
                <a:solidFill>
                  <a:srgbClr val="FF0000"/>
                </a:solidFill>
              </a:rPr>
              <a:t>Key: is cleaning and maintaining the hart hat, including the head suspension support straps.</a:t>
            </a:r>
          </a:p>
        </p:txBody>
      </p:sp>
      <p:sp>
        <p:nvSpPr>
          <p:cNvPr id="9" name="Rectangle 8">
            <a:extLst>
              <a:ext uri="{FF2B5EF4-FFF2-40B4-BE49-F238E27FC236}">
                <a16:creationId xmlns:a16="http://schemas.microsoft.com/office/drawing/2014/main" id="{11513D3E-7656-47F2-B2AD-7EB0AE7B8D69}"/>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0" name="Group 12">
            <a:extLst>
              <a:ext uri="{FF2B5EF4-FFF2-40B4-BE49-F238E27FC236}">
                <a16:creationId xmlns:a16="http://schemas.microsoft.com/office/drawing/2014/main" id="{453DC25B-F729-4EDD-89F3-0BE4CEC55434}"/>
              </a:ext>
            </a:extLst>
          </p:cNvPr>
          <p:cNvGrpSpPr>
            <a:grpSpLocks noChangeAspect="1"/>
          </p:cNvGrpSpPr>
          <p:nvPr/>
        </p:nvGrpSpPr>
        <p:grpSpPr bwMode="auto">
          <a:xfrm>
            <a:off x="6791746" y="6214287"/>
            <a:ext cx="1888172" cy="1888172"/>
            <a:chOff x="4775" y="1786"/>
            <a:chExt cx="1725" cy="1725"/>
          </a:xfrm>
        </p:grpSpPr>
        <p:sp>
          <p:nvSpPr>
            <p:cNvPr id="11" name="AutoShape 11">
              <a:extLst>
                <a:ext uri="{FF2B5EF4-FFF2-40B4-BE49-F238E27FC236}">
                  <a16:creationId xmlns:a16="http://schemas.microsoft.com/office/drawing/2014/main" id="{72B558F5-D813-4392-95A7-4CE1B18CF960}"/>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3">
              <a:extLst>
                <a:ext uri="{FF2B5EF4-FFF2-40B4-BE49-F238E27FC236}">
                  <a16:creationId xmlns:a16="http://schemas.microsoft.com/office/drawing/2014/main" id="{2A6AF4D0-F1B6-4CF4-8C99-64DEC2EAB127}"/>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BF135952-0BC9-4B34-98FF-B1D4E0D51469}"/>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a16="http://schemas.microsoft.com/office/drawing/2014/main" id="{216ADB5C-6B7D-44A8-9AE1-A758BC614613}"/>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5875567E-7611-4EC8-BA33-B9FA75BF05AD}"/>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Freeform 17">
              <a:extLst>
                <a:ext uri="{FF2B5EF4-FFF2-40B4-BE49-F238E27FC236}">
                  <a16:creationId xmlns:a16="http://schemas.microsoft.com/office/drawing/2014/main" id="{3EEC6191-F7C5-47EB-A717-298B8CD17D3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5335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AC82-E9E5-482E-9E7B-08B9FE320D6D}"/>
              </a:ext>
            </a:extLst>
          </p:cNvPr>
          <p:cNvSpPr>
            <a:spLocks noGrp="1"/>
          </p:cNvSpPr>
          <p:nvPr>
            <p:ph type="title"/>
          </p:nvPr>
        </p:nvSpPr>
        <p:spPr/>
        <p:txBody>
          <a:bodyPr/>
          <a:lstStyle/>
          <a:p>
            <a:r>
              <a:rPr lang="en-US" b="1" dirty="0">
                <a:solidFill>
                  <a:srgbClr val="FF0000"/>
                </a:solidFill>
              </a:rPr>
              <a:t>Radon Mitigators IAQ Risk Exposures</a:t>
            </a:r>
          </a:p>
        </p:txBody>
      </p:sp>
      <p:sp>
        <p:nvSpPr>
          <p:cNvPr id="3" name="Content Placeholder 2">
            <a:extLst>
              <a:ext uri="{FF2B5EF4-FFF2-40B4-BE49-F238E27FC236}">
                <a16:creationId xmlns:a16="http://schemas.microsoft.com/office/drawing/2014/main" id="{C3DF5B12-09B9-4650-92D5-0AE8092A5114}"/>
              </a:ext>
            </a:extLst>
          </p:cNvPr>
          <p:cNvSpPr>
            <a:spLocks noGrp="1"/>
          </p:cNvSpPr>
          <p:nvPr>
            <p:ph idx="1"/>
          </p:nvPr>
        </p:nvSpPr>
        <p:spPr/>
        <p:txBody>
          <a:bodyPr/>
          <a:lstStyle/>
          <a:p>
            <a:endParaRPr lang="en-US"/>
          </a:p>
        </p:txBody>
      </p:sp>
      <p:pic>
        <p:nvPicPr>
          <p:cNvPr id="11" name="Picture Placeholder 10">
            <a:extLst>
              <a:ext uri="{FF2B5EF4-FFF2-40B4-BE49-F238E27FC236}">
                <a16:creationId xmlns:a16="http://schemas.microsoft.com/office/drawing/2014/main" id="{14A4212C-0391-4513-B2A1-C1A8FF993672}"/>
              </a:ext>
            </a:extLst>
          </p:cNvPr>
          <p:cNvPicPr>
            <a:picLocks noGrp="1" noChangeAspect="1"/>
          </p:cNvPicPr>
          <p:nvPr>
            <p:ph type="pic" sz="quarter" idx="14"/>
          </p:nvPr>
        </p:nvPicPr>
        <p:blipFill>
          <a:blip r:embed="rId2"/>
          <a:srcRect l="19655" r="19655"/>
          <a:stretch>
            <a:fillRect/>
          </a:stretch>
        </p:blipFill>
        <p:spPr>
          <a:xfrm>
            <a:off x="4594229" y="1814930"/>
            <a:ext cx="2390848" cy="2456129"/>
          </a:xfrm>
          <a:prstGeom prst="rect">
            <a:avLst/>
          </a:prstGeom>
        </p:spPr>
      </p:pic>
      <p:sp>
        <p:nvSpPr>
          <p:cNvPr id="5" name="Content Placeholder 4">
            <a:extLst>
              <a:ext uri="{FF2B5EF4-FFF2-40B4-BE49-F238E27FC236}">
                <a16:creationId xmlns:a16="http://schemas.microsoft.com/office/drawing/2014/main" id="{3E13BB44-917D-427B-8A14-150D25F20D3E}"/>
              </a:ext>
            </a:extLst>
          </p:cNvPr>
          <p:cNvSpPr>
            <a:spLocks noGrp="1"/>
          </p:cNvSpPr>
          <p:nvPr>
            <p:ph sz="quarter" idx="16"/>
          </p:nvPr>
        </p:nvSpPr>
        <p:spPr/>
        <p:txBody>
          <a:bodyPr/>
          <a:lstStyle/>
          <a:p>
            <a:endParaRPr lang="en-US"/>
          </a:p>
        </p:txBody>
      </p:sp>
      <p:sp>
        <p:nvSpPr>
          <p:cNvPr id="6" name="Footer Placeholder 5">
            <a:extLst>
              <a:ext uri="{FF2B5EF4-FFF2-40B4-BE49-F238E27FC236}">
                <a16:creationId xmlns:a16="http://schemas.microsoft.com/office/drawing/2014/main" id="{01B764AA-9D5E-4729-A731-D3036341B4C7}"/>
              </a:ext>
            </a:extLst>
          </p:cNvPr>
          <p:cNvSpPr>
            <a:spLocks noGrp="1"/>
          </p:cNvSpPr>
          <p:nvPr>
            <p:ph type="ftr" sz="quarter" idx="17"/>
          </p:nvPr>
        </p:nvSpPr>
        <p:spPr/>
        <p:txBody>
          <a:bodyPr/>
          <a:lstStyle/>
          <a:p>
            <a:pPr>
              <a:defRPr/>
            </a:pPr>
            <a:r>
              <a:rPr lang="en-US"/>
              <a:t>© 2014 Spruce Environmental Technologies Inc.</a:t>
            </a:r>
          </a:p>
          <a:p>
            <a:pPr>
              <a:defRPr/>
            </a:pPr>
            <a:endParaRPr lang="en-US"/>
          </a:p>
        </p:txBody>
      </p:sp>
      <p:pic>
        <p:nvPicPr>
          <p:cNvPr id="7" name="Picture 6">
            <a:extLst>
              <a:ext uri="{FF2B5EF4-FFF2-40B4-BE49-F238E27FC236}">
                <a16:creationId xmlns:a16="http://schemas.microsoft.com/office/drawing/2014/main" id="{6B1F01A8-D696-4E0E-AF3C-1E8FF05FAE78}"/>
              </a:ext>
            </a:extLst>
          </p:cNvPr>
          <p:cNvPicPr>
            <a:picLocks noChangeAspect="1"/>
          </p:cNvPicPr>
          <p:nvPr/>
        </p:nvPicPr>
        <p:blipFill>
          <a:blip r:embed="rId3"/>
          <a:stretch>
            <a:fillRect/>
          </a:stretch>
        </p:blipFill>
        <p:spPr>
          <a:xfrm>
            <a:off x="1524000" y="4271058"/>
            <a:ext cx="3449256" cy="2586942"/>
          </a:xfrm>
          <a:prstGeom prst="rect">
            <a:avLst/>
          </a:prstGeom>
        </p:spPr>
      </p:pic>
      <p:pic>
        <p:nvPicPr>
          <p:cNvPr id="8" name="Picture 7">
            <a:extLst>
              <a:ext uri="{FF2B5EF4-FFF2-40B4-BE49-F238E27FC236}">
                <a16:creationId xmlns:a16="http://schemas.microsoft.com/office/drawing/2014/main" id="{D83227F2-4EAA-49C9-AE09-9BF476EE362D}"/>
              </a:ext>
            </a:extLst>
          </p:cNvPr>
          <p:cNvPicPr>
            <a:picLocks noChangeAspect="1"/>
          </p:cNvPicPr>
          <p:nvPr/>
        </p:nvPicPr>
        <p:blipFill>
          <a:blip r:embed="rId4"/>
          <a:stretch>
            <a:fillRect/>
          </a:stretch>
        </p:blipFill>
        <p:spPr>
          <a:xfrm>
            <a:off x="5263789" y="4467828"/>
            <a:ext cx="2924537" cy="2193403"/>
          </a:xfrm>
          <a:prstGeom prst="rect">
            <a:avLst/>
          </a:prstGeom>
        </p:spPr>
      </p:pic>
      <p:pic>
        <p:nvPicPr>
          <p:cNvPr id="9" name="Picture 8">
            <a:extLst>
              <a:ext uri="{FF2B5EF4-FFF2-40B4-BE49-F238E27FC236}">
                <a16:creationId xmlns:a16="http://schemas.microsoft.com/office/drawing/2014/main" id="{AE0552DF-5978-4F63-A6A2-6F9D74F5B3BA}"/>
              </a:ext>
            </a:extLst>
          </p:cNvPr>
          <p:cNvPicPr>
            <a:picLocks noChangeAspect="1"/>
          </p:cNvPicPr>
          <p:nvPr/>
        </p:nvPicPr>
        <p:blipFill>
          <a:blip r:embed="rId5"/>
          <a:stretch>
            <a:fillRect/>
          </a:stretch>
        </p:blipFill>
        <p:spPr>
          <a:xfrm>
            <a:off x="7764567" y="4312835"/>
            <a:ext cx="2869993" cy="2216552"/>
          </a:xfrm>
          <a:prstGeom prst="rect">
            <a:avLst/>
          </a:prstGeom>
        </p:spPr>
      </p:pic>
      <p:pic>
        <p:nvPicPr>
          <p:cNvPr id="10" name="Picture 9">
            <a:extLst>
              <a:ext uri="{FF2B5EF4-FFF2-40B4-BE49-F238E27FC236}">
                <a16:creationId xmlns:a16="http://schemas.microsoft.com/office/drawing/2014/main" id="{4FB202EA-BF26-4F4C-BCF2-C5C578B2A87B}"/>
              </a:ext>
            </a:extLst>
          </p:cNvPr>
          <p:cNvPicPr>
            <a:picLocks noChangeAspect="1"/>
          </p:cNvPicPr>
          <p:nvPr/>
        </p:nvPicPr>
        <p:blipFill>
          <a:blip r:embed="rId6"/>
          <a:stretch>
            <a:fillRect/>
          </a:stretch>
        </p:blipFill>
        <p:spPr>
          <a:xfrm>
            <a:off x="1524001" y="1718713"/>
            <a:ext cx="2731245" cy="2804403"/>
          </a:xfrm>
          <a:prstGeom prst="rect">
            <a:avLst/>
          </a:prstGeom>
        </p:spPr>
      </p:pic>
      <p:pic>
        <p:nvPicPr>
          <p:cNvPr id="12" name="Picture 11">
            <a:extLst>
              <a:ext uri="{FF2B5EF4-FFF2-40B4-BE49-F238E27FC236}">
                <a16:creationId xmlns:a16="http://schemas.microsoft.com/office/drawing/2014/main" id="{66F7C9B5-8D19-4B8F-A9EF-19FBF07F6301}"/>
              </a:ext>
            </a:extLst>
          </p:cNvPr>
          <p:cNvPicPr>
            <a:picLocks noChangeAspect="1"/>
          </p:cNvPicPr>
          <p:nvPr/>
        </p:nvPicPr>
        <p:blipFill>
          <a:blip r:embed="rId7"/>
          <a:stretch>
            <a:fillRect/>
          </a:stretch>
        </p:blipFill>
        <p:spPr>
          <a:xfrm>
            <a:off x="7878182" y="1764892"/>
            <a:ext cx="2067442" cy="2606019"/>
          </a:xfrm>
          <a:prstGeom prst="rect">
            <a:avLst/>
          </a:prstGeom>
        </p:spPr>
      </p:pic>
    </p:spTree>
    <p:extLst>
      <p:ext uri="{BB962C8B-B14F-4D97-AF65-F5344CB8AC3E}">
        <p14:creationId xmlns:p14="http://schemas.microsoft.com/office/powerpoint/2010/main" val="183088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9512-A18C-4F2C-AE35-18EABE28FF17}"/>
              </a:ext>
            </a:extLst>
          </p:cNvPr>
          <p:cNvSpPr>
            <a:spLocks noGrp="1"/>
          </p:cNvSpPr>
          <p:nvPr>
            <p:ph type="title"/>
          </p:nvPr>
        </p:nvSpPr>
        <p:spPr>
          <a:xfrm>
            <a:off x="819318" y="52272"/>
            <a:ext cx="10515600" cy="1325563"/>
          </a:xfrm>
        </p:spPr>
        <p:txBody>
          <a:bodyPr/>
          <a:lstStyle/>
          <a:p>
            <a:r>
              <a:rPr lang="en-US" b="1" dirty="0"/>
              <a:t>Radon Mitigators IAQ Risk Exposures</a:t>
            </a:r>
          </a:p>
        </p:txBody>
      </p:sp>
      <p:sp>
        <p:nvSpPr>
          <p:cNvPr id="3" name="Content Placeholder 2">
            <a:extLst>
              <a:ext uri="{FF2B5EF4-FFF2-40B4-BE49-F238E27FC236}">
                <a16:creationId xmlns:a16="http://schemas.microsoft.com/office/drawing/2014/main" id="{E7790D54-93B9-46ED-8080-0647F150D586}"/>
              </a:ext>
            </a:extLst>
          </p:cNvPr>
          <p:cNvSpPr>
            <a:spLocks noGrp="1"/>
          </p:cNvSpPr>
          <p:nvPr>
            <p:ph idx="1"/>
          </p:nvPr>
        </p:nvSpPr>
        <p:spPr>
          <a:xfrm>
            <a:off x="404602" y="1389087"/>
            <a:ext cx="11345033" cy="4155395"/>
          </a:xfrm>
        </p:spPr>
        <p:txBody>
          <a:bodyPr>
            <a:normAutofit/>
          </a:bodyPr>
          <a:lstStyle/>
          <a:p>
            <a:pPr marL="114300" indent="-457200"/>
            <a:r>
              <a:rPr lang="en-US" sz="2400" dirty="0"/>
              <a:t>Radon mitigators have the potential to be exposed repeatedly to elevated radon levels, even though for short periods of time</a:t>
            </a:r>
          </a:p>
          <a:p>
            <a:pPr marL="114300" indent="-457200"/>
            <a:endParaRPr lang="en-US" sz="2400" dirty="0"/>
          </a:p>
          <a:p>
            <a:pPr marL="114300" indent="-457200"/>
            <a:r>
              <a:rPr lang="en-US" sz="2400" b="1" dirty="0"/>
              <a:t>Especially at the suction pit hole activities and </a:t>
            </a:r>
            <a:r>
              <a:rPr lang="en-US" sz="2400" b="1" u="sng" dirty="0">
                <a:solidFill>
                  <a:srgbClr val="FF0000"/>
                </a:solidFill>
              </a:rPr>
              <a:t>diagnostics</a:t>
            </a:r>
          </a:p>
          <a:p>
            <a:pPr marL="114300" indent="-457200"/>
            <a:endParaRPr lang="en-US" sz="2400" dirty="0"/>
          </a:p>
          <a:p>
            <a:pPr marL="114300" indent="-457200"/>
            <a:r>
              <a:rPr lang="en-US" sz="2400" dirty="0"/>
              <a:t>Exposure through drilling/coring the suction holes to generation of airborne concrete silica dusts/particulates. Can cause silicosis (Separate OSHA regulations)</a:t>
            </a:r>
          </a:p>
          <a:p>
            <a:pPr marL="114300" indent="-457200"/>
            <a:endParaRPr lang="en-US" sz="2400" dirty="0"/>
          </a:p>
          <a:p>
            <a:pPr marL="114300" indent="-457200"/>
            <a:r>
              <a:rPr lang="en-US" sz="2400" dirty="0"/>
              <a:t>When working, inhalation rates can increase, along with the potential of bloodstream gas absorption </a:t>
            </a:r>
          </a:p>
        </p:txBody>
      </p:sp>
      <p:sp>
        <p:nvSpPr>
          <p:cNvPr id="5" name="Content Placeholder 4">
            <a:extLst>
              <a:ext uri="{FF2B5EF4-FFF2-40B4-BE49-F238E27FC236}">
                <a16:creationId xmlns:a16="http://schemas.microsoft.com/office/drawing/2014/main" id="{2FF8FB6A-732B-4C90-9ACB-13235DD10694}"/>
              </a:ext>
            </a:extLst>
          </p:cNvPr>
          <p:cNvSpPr>
            <a:spLocks noGrp="1"/>
          </p:cNvSpPr>
          <p:nvPr>
            <p:ph sz="quarter" idx="16"/>
          </p:nvPr>
        </p:nvSpPr>
        <p:spPr/>
        <p:txBody>
          <a:bodyPr/>
          <a:lstStyle/>
          <a:p>
            <a:endParaRPr lang="en-US"/>
          </a:p>
        </p:txBody>
      </p:sp>
      <p:pic>
        <p:nvPicPr>
          <p:cNvPr id="4" name="Picture 3">
            <a:extLst>
              <a:ext uri="{FF2B5EF4-FFF2-40B4-BE49-F238E27FC236}">
                <a16:creationId xmlns:a16="http://schemas.microsoft.com/office/drawing/2014/main" id="{65F008D9-9587-4C04-958F-4B0F7AF11E11}"/>
              </a:ext>
            </a:extLst>
          </p:cNvPr>
          <p:cNvPicPr>
            <a:picLocks noChangeAspect="1"/>
          </p:cNvPicPr>
          <p:nvPr/>
        </p:nvPicPr>
        <p:blipFill>
          <a:blip r:embed="rId2"/>
          <a:stretch>
            <a:fillRect/>
          </a:stretch>
        </p:blipFill>
        <p:spPr>
          <a:xfrm>
            <a:off x="9427554" y="1813065"/>
            <a:ext cx="1737089" cy="1785834"/>
          </a:xfrm>
          <a:prstGeom prst="rect">
            <a:avLst/>
          </a:prstGeom>
        </p:spPr>
      </p:pic>
      <p:sp>
        <p:nvSpPr>
          <p:cNvPr id="6" name="Rectangle 5">
            <a:extLst>
              <a:ext uri="{FF2B5EF4-FFF2-40B4-BE49-F238E27FC236}">
                <a16:creationId xmlns:a16="http://schemas.microsoft.com/office/drawing/2014/main" id="{6998F09B-E533-4AD0-906D-C515F267743A}"/>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C561C08C-1B02-4A81-8CBC-9471F6FAAA00}"/>
              </a:ext>
            </a:extLst>
          </p:cNvPr>
          <p:cNvGrpSpPr>
            <a:grpSpLocks noChangeAspect="1"/>
          </p:cNvGrpSpPr>
          <p:nvPr/>
        </p:nvGrpSpPr>
        <p:grpSpPr bwMode="auto">
          <a:xfrm>
            <a:off x="6791746" y="6214287"/>
            <a:ext cx="1888172" cy="1888172"/>
            <a:chOff x="4775" y="1786"/>
            <a:chExt cx="1725" cy="1725"/>
          </a:xfrm>
        </p:grpSpPr>
        <p:sp>
          <p:nvSpPr>
            <p:cNvPr id="8" name="AutoShape 11">
              <a:extLst>
                <a:ext uri="{FF2B5EF4-FFF2-40B4-BE49-F238E27FC236}">
                  <a16:creationId xmlns:a16="http://schemas.microsoft.com/office/drawing/2014/main" id="{01BAD93A-4DCF-4A46-AEBA-39CC18598E9E}"/>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5E9F5F56-AF03-482D-B6A1-798712BE0B35}"/>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8E90F901-47A9-49EA-B969-344395C1FEAB}"/>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50A7F0FC-16B4-4563-8781-4C63865F10C8}"/>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C032EFB5-DA2B-45BB-B29B-FC1A7FDCEC0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915A6A34-FF5B-4DF5-B98A-62B8CD5A70A1}"/>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4083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BCC3-4BF0-491E-8924-5AF6C5EE5913}"/>
              </a:ext>
            </a:extLst>
          </p:cNvPr>
          <p:cNvSpPr>
            <a:spLocks noGrp="1"/>
          </p:cNvSpPr>
          <p:nvPr>
            <p:ph type="title"/>
          </p:nvPr>
        </p:nvSpPr>
        <p:spPr>
          <a:xfrm>
            <a:off x="627807" y="0"/>
            <a:ext cx="10515600" cy="1325563"/>
          </a:xfrm>
        </p:spPr>
        <p:txBody>
          <a:bodyPr/>
          <a:lstStyle/>
          <a:p>
            <a:r>
              <a:rPr lang="en-US" sz="3200" b="1" dirty="0">
                <a:solidFill>
                  <a:prstClr val="black"/>
                </a:solidFill>
              </a:rPr>
              <a:t>When Should Radon Mitigation Professionals/Workers Use Respiratory Protection? HARD QUESTIONS</a:t>
            </a:r>
            <a:endParaRPr lang="en-US" b="1" dirty="0"/>
          </a:p>
        </p:txBody>
      </p:sp>
      <p:sp>
        <p:nvSpPr>
          <p:cNvPr id="7" name="TextBox 6">
            <a:extLst>
              <a:ext uri="{FF2B5EF4-FFF2-40B4-BE49-F238E27FC236}">
                <a16:creationId xmlns:a16="http://schemas.microsoft.com/office/drawing/2014/main" id="{1077E3ED-5821-41D7-A6D1-78E8795AD2FC}"/>
              </a:ext>
            </a:extLst>
          </p:cNvPr>
          <p:cNvSpPr txBox="1"/>
          <p:nvPr/>
        </p:nvSpPr>
        <p:spPr>
          <a:xfrm>
            <a:off x="291314" y="1325563"/>
            <a:ext cx="11741543" cy="4835526"/>
          </a:xfrm>
          <a:prstGeom prst="rect">
            <a:avLst/>
          </a:prstGeom>
        </p:spPr>
        <p:txBody>
          <a:bodyPr wrap="square" rtlCol="0">
            <a:normAutofit fontScale="25000" lnSpcReduction="20000"/>
          </a:bodyPr>
          <a:lstStyle/>
          <a:p>
            <a:r>
              <a:rPr lang="en-US" sz="6400" b="1" u="sng" dirty="0">
                <a:solidFill>
                  <a:srgbClr val="FF0000"/>
                </a:solidFill>
                <a:latin typeface="News Gothic MT" panose="020B0504020203020204" pitchFamily="34" charset="0"/>
                <a:cs typeface="Times New Roman" panose="02020603050405020304" pitchFamily="18" charset="0"/>
              </a:rPr>
              <a:t>If radon is the second leading cause of lung cancer deaths, shouldn’t radon professionals be just as concerned in reducing their risks and saving their own lives?</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Quantified dose exposure  and dose models are basically undefined for radon mitigators? No ongoing aggressive research?</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What about the radon mitigator who smokes?</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What about beards and facial hair and the use of respirators?</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Radon diagnostics can increase radon levels in workplace. What should be done from an ALARA view?</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Is mitigating a house at 6.0 </a:t>
            </a:r>
            <a:r>
              <a:rPr lang="en-US" sz="6400" dirty="0" err="1">
                <a:latin typeface="News Gothic MT" panose="020B0504020203020204" pitchFamily="34" charset="0"/>
                <a:cs typeface="Times New Roman" panose="02020603050405020304" pitchFamily="18" charset="0"/>
              </a:rPr>
              <a:t>pCi</a:t>
            </a:r>
            <a:r>
              <a:rPr lang="en-US" sz="6400" dirty="0">
                <a:latin typeface="News Gothic MT" panose="020B0504020203020204" pitchFamily="34" charset="0"/>
                <a:cs typeface="Times New Roman" panose="02020603050405020304" pitchFamily="18" charset="0"/>
              </a:rPr>
              <a:t>/L just as much a concern as a house with 50.0 </a:t>
            </a:r>
            <a:r>
              <a:rPr lang="en-US" sz="6400" dirty="0" err="1">
                <a:latin typeface="News Gothic MT" panose="020B0504020203020204" pitchFamily="34" charset="0"/>
                <a:cs typeface="Times New Roman" panose="02020603050405020304" pitchFamily="18" charset="0"/>
              </a:rPr>
              <a:t>pCi</a:t>
            </a:r>
            <a:r>
              <a:rPr lang="en-US" sz="6400" dirty="0">
                <a:latin typeface="News Gothic MT" panose="020B0504020203020204" pitchFamily="34" charset="0"/>
                <a:cs typeface="Times New Roman" panose="02020603050405020304" pitchFamily="18" charset="0"/>
              </a:rPr>
              <a:t>/L.</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Do we really take ALARA seriously for this industry?</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Do most radon mitigation professionals have a written OSHA compliant respirator program with a proper medical exam?</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Were you aware that under exertion and increased respiration, while performing mitigation work actions, that inhalation blood gas absorption can occur, including radon gas?</a:t>
            </a:r>
          </a:p>
          <a:p>
            <a:endParaRPr lang="en-US" sz="6400" dirty="0">
              <a:latin typeface="News Gothic MT" panose="020B0504020203020204" pitchFamily="34" charset="0"/>
              <a:cs typeface="Times New Roman" panose="02020603050405020304" pitchFamily="18" charset="0"/>
            </a:endParaRPr>
          </a:p>
          <a:p>
            <a:r>
              <a:rPr lang="en-US" sz="6400" dirty="0">
                <a:latin typeface="News Gothic MT" panose="020B0504020203020204" pitchFamily="34" charset="0"/>
                <a:cs typeface="Times New Roman" panose="02020603050405020304" pitchFamily="18" charset="0"/>
              </a:rPr>
              <a:t>Should there not be a national organized estimated dose tracking database for radon mitigators as a forward looking study. A challenge to AARST?</a:t>
            </a:r>
            <a:endParaRPr lang="en-US" sz="6400" dirty="0"/>
          </a:p>
          <a:p>
            <a:endParaRPr lang="en-US" sz="6400" dirty="0"/>
          </a:p>
          <a:p>
            <a:endParaRPr lang="en-US" dirty="0"/>
          </a:p>
        </p:txBody>
      </p:sp>
      <p:sp>
        <p:nvSpPr>
          <p:cNvPr id="4" name="Rectangle 3">
            <a:extLst>
              <a:ext uri="{FF2B5EF4-FFF2-40B4-BE49-F238E27FC236}">
                <a16:creationId xmlns:a16="http://schemas.microsoft.com/office/drawing/2014/main" id="{CE817660-AFD5-46EB-83CF-C3464AD04AF1}"/>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5" name="Group 12">
            <a:extLst>
              <a:ext uri="{FF2B5EF4-FFF2-40B4-BE49-F238E27FC236}">
                <a16:creationId xmlns:a16="http://schemas.microsoft.com/office/drawing/2014/main" id="{60F3E974-F737-4441-BC07-F552D19923F1}"/>
              </a:ext>
            </a:extLst>
          </p:cNvPr>
          <p:cNvGrpSpPr>
            <a:grpSpLocks noChangeAspect="1"/>
          </p:cNvGrpSpPr>
          <p:nvPr/>
        </p:nvGrpSpPr>
        <p:grpSpPr bwMode="auto">
          <a:xfrm>
            <a:off x="6791746" y="6214287"/>
            <a:ext cx="1888172" cy="1888172"/>
            <a:chOff x="4775" y="1786"/>
            <a:chExt cx="1725" cy="1725"/>
          </a:xfrm>
        </p:grpSpPr>
        <p:sp>
          <p:nvSpPr>
            <p:cNvPr id="6" name="AutoShape 11">
              <a:extLst>
                <a:ext uri="{FF2B5EF4-FFF2-40B4-BE49-F238E27FC236}">
                  <a16:creationId xmlns:a16="http://schemas.microsoft.com/office/drawing/2014/main" id="{31220229-E0B3-43B2-8473-2C193F0486FF}"/>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13">
              <a:extLst>
                <a:ext uri="{FF2B5EF4-FFF2-40B4-BE49-F238E27FC236}">
                  <a16:creationId xmlns:a16="http://schemas.microsoft.com/office/drawing/2014/main" id="{13774E4B-637B-4517-81D7-6F54ED2B3FC7}"/>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4">
              <a:extLst>
                <a:ext uri="{FF2B5EF4-FFF2-40B4-BE49-F238E27FC236}">
                  <a16:creationId xmlns:a16="http://schemas.microsoft.com/office/drawing/2014/main" id="{9878F03E-5B90-4780-A981-59CCBB0D6281}"/>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5">
              <a:extLst>
                <a:ext uri="{FF2B5EF4-FFF2-40B4-BE49-F238E27FC236}">
                  <a16:creationId xmlns:a16="http://schemas.microsoft.com/office/drawing/2014/main" id="{DB97637E-F06A-4E39-B549-56C300F40CC3}"/>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2EA20DD0-504E-4B24-9B98-936361B86C93}"/>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Freeform 17">
              <a:extLst>
                <a:ext uri="{FF2B5EF4-FFF2-40B4-BE49-F238E27FC236}">
                  <a16:creationId xmlns:a16="http://schemas.microsoft.com/office/drawing/2014/main" id="{E0935DD1-28D3-49CC-ADAB-DA2CC95B9C4C}"/>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191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1B92-5648-460B-A1F6-901D31E95B68}"/>
              </a:ext>
            </a:extLst>
          </p:cNvPr>
          <p:cNvSpPr>
            <a:spLocks noGrp="1"/>
          </p:cNvSpPr>
          <p:nvPr>
            <p:ph type="title"/>
          </p:nvPr>
        </p:nvSpPr>
        <p:spPr>
          <a:xfrm>
            <a:off x="1981200" y="465890"/>
            <a:ext cx="8229600" cy="974725"/>
          </a:xfrm>
        </p:spPr>
        <p:txBody>
          <a:bodyPr/>
          <a:lstStyle/>
          <a:p>
            <a:r>
              <a:rPr lang="en-US" b="1" dirty="0"/>
              <a:t>Inhaling Silica Dust Exposure</a:t>
            </a:r>
          </a:p>
        </p:txBody>
      </p:sp>
      <p:pic>
        <p:nvPicPr>
          <p:cNvPr id="8" name="Picture 7">
            <a:extLst>
              <a:ext uri="{FF2B5EF4-FFF2-40B4-BE49-F238E27FC236}">
                <a16:creationId xmlns:a16="http://schemas.microsoft.com/office/drawing/2014/main" id="{C17A142B-8C06-41AF-BD69-9E7234889162}"/>
              </a:ext>
            </a:extLst>
          </p:cNvPr>
          <p:cNvPicPr>
            <a:picLocks noChangeAspect="1"/>
          </p:cNvPicPr>
          <p:nvPr/>
        </p:nvPicPr>
        <p:blipFill>
          <a:blip r:embed="rId2"/>
          <a:stretch>
            <a:fillRect/>
          </a:stretch>
        </p:blipFill>
        <p:spPr>
          <a:xfrm>
            <a:off x="3585714" y="1693114"/>
            <a:ext cx="7082286" cy="4728325"/>
          </a:xfrm>
          <a:prstGeom prst="rect">
            <a:avLst/>
          </a:prstGeom>
        </p:spPr>
      </p:pic>
      <p:sp>
        <p:nvSpPr>
          <p:cNvPr id="9" name="TextBox 8">
            <a:extLst>
              <a:ext uri="{FF2B5EF4-FFF2-40B4-BE49-F238E27FC236}">
                <a16:creationId xmlns:a16="http://schemas.microsoft.com/office/drawing/2014/main" id="{F5F5DD62-9068-4476-A611-A9C30395F387}"/>
              </a:ext>
            </a:extLst>
          </p:cNvPr>
          <p:cNvSpPr txBox="1"/>
          <p:nvPr/>
        </p:nvSpPr>
        <p:spPr>
          <a:xfrm>
            <a:off x="1662023" y="1801063"/>
            <a:ext cx="1846052" cy="4125285"/>
          </a:xfrm>
          <a:prstGeom prst="rect">
            <a:avLst/>
          </a:prstGeom>
        </p:spPr>
        <p:txBody>
          <a:bodyPr wrap="square" rtlCol="0">
            <a:normAutofit/>
          </a:bodyPr>
          <a:lstStyle/>
          <a:p>
            <a:endParaRPr lang="en-US" dirty="0"/>
          </a:p>
        </p:txBody>
      </p:sp>
      <p:sp>
        <p:nvSpPr>
          <p:cNvPr id="10" name="TextBox 9">
            <a:extLst>
              <a:ext uri="{FF2B5EF4-FFF2-40B4-BE49-F238E27FC236}">
                <a16:creationId xmlns:a16="http://schemas.microsoft.com/office/drawing/2014/main" id="{52025139-9400-411C-84D6-6AF6BE3F7A7E}"/>
              </a:ext>
            </a:extLst>
          </p:cNvPr>
          <p:cNvSpPr txBox="1"/>
          <p:nvPr/>
        </p:nvSpPr>
        <p:spPr>
          <a:xfrm>
            <a:off x="447760" y="1693114"/>
            <a:ext cx="2898476" cy="4698996"/>
          </a:xfrm>
          <a:prstGeom prst="rect">
            <a:avLst/>
          </a:prstGeom>
        </p:spPr>
        <p:txBody>
          <a:bodyPr wrap="square" rtlCol="0">
            <a:normAutofit/>
          </a:bodyPr>
          <a:lstStyle/>
          <a:p>
            <a:r>
              <a:rPr lang="en-US" b="1" dirty="0"/>
              <a:t>Inhaling concrete dust is a potential IAQ risk exposure to radon mitigation workers.</a:t>
            </a:r>
          </a:p>
          <a:p>
            <a:endParaRPr lang="en-US" b="1" dirty="0"/>
          </a:p>
          <a:p>
            <a:r>
              <a:rPr lang="en-US" b="1" dirty="0"/>
              <a:t> Engineering controls and PPE is needed to reduce this hazard.</a:t>
            </a:r>
          </a:p>
          <a:p>
            <a:endParaRPr lang="en-US" b="1" dirty="0"/>
          </a:p>
          <a:p>
            <a:r>
              <a:rPr lang="en-US" b="1" u="sng" dirty="0">
                <a:solidFill>
                  <a:srgbClr val="FF0000"/>
                </a:solidFill>
              </a:rPr>
              <a:t>It is and OSHA regulation that impacts radon mitigators.</a:t>
            </a:r>
          </a:p>
          <a:p>
            <a:endParaRPr lang="en-US" b="1" dirty="0">
              <a:solidFill>
                <a:srgbClr val="FF0000"/>
              </a:solidFill>
            </a:endParaRPr>
          </a:p>
          <a:p>
            <a:r>
              <a:rPr lang="en-US" b="1" dirty="0">
                <a:solidFill>
                  <a:srgbClr val="FF0000"/>
                </a:solidFill>
              </a:rPr>
              <a:t>Every radon mitigator should understand and meet the requirements of the OSHA silica regulations.</a:t>
            </a:r>
          </a:p>
        </p:txBody>
      </p:sp>
      <p:sp>
        <p:nvSpPr>
          <p:cNvPr id="7" name="Rectangle 6">
            <a:extLst>
              <a:ext uri="{FF2B5EF4-FFF2-40B4-BE49-F238E27FC236}">
                <a16:creationId xmlns:a16="http://schemas.microsoft.com/office/drawing/2014/main" id="{6F1BC2E2-7090-4059-8826-C3A44D7E1DD7}"/>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1" name="Group 12">
            <a:extLst>
              <a:ext uri="{FF2B5EF4-FFF2-40B4-BE49-F238E27FC236}">
                <a16:creationId xmlns:a16="http://schemas.microsoft.com/office/drawing/2014/main" id="{8935588D-6B5A-4936-99A1-63CC0883268D}"/>
              </a:ext>
            </a:extLst>
          </p:cNvPr>
          <p:cNvGrpSpPr>
            <a:grpSpLocks noChangeAspect="1"/>
          </p:cNvGrpSpPr>
          <p:nvPr/>
        </p:nvGrpSpPr>
        <p:grpSpPr bwMode="auto">
          <a:xfrm>
            <a:off x="6812294" y="6275932"/>
            <a:ext cx="1888172" cy="1888172"/>
            <a:chOff x="4775" y="1786"/>
            <a:chExt cx="1725" cy="1725"/>
          </a:xfrm>
        </p:grpSpPr>
        <p:sp>
          <p:nvSpPr>
            <p:cNvPr id="12" name="AutoShape 11">
              <a:extLst>
                <a:ext uri="{FF2B5EF4-FFF2-40B4-BE49-F238E27FC236}">
                  <a16:creationId xmlns:a16="http://schemas.microsoft.com/office/drawing/2014/main" id="{DD5B80B5-0727-4C13-B2FC-CB847A0EF0D9}"/>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840402D2-32DB-461B-9782-0623095DC59C}"/>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72283883-7165-422C-8C51-7A8A05528B01}"/>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306E20CA-3331-4E6E-A539-32F7A15A1878}"/>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7F810A1F-7E53-4FDF-B0FF-6A0B490B5F43}"/>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Freeform 17">
              <a:extLst>
                <a:ext uri="{FF2B5EF4-FFF2-40B4-BE49-F238E27FC236}">
                  <a16:creationId xmlns:a16="http://schemas.microsoft.com/office/drawing/2014/main" id="{10BD5535-AC3B-4B03-80E2-1EDA1075B0BE}"/>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61600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716A1D-00DC-4257-90F8-B59A9C5E3080}"/>
              </a:ext>
            </a:extLst>
          </p:cNvPr>
          <p:cNvPicPr>
            <a:picLocks noChangeAspect="1"/>
          </p:cNvPicPr>
          <p:nvPr/>
        </p:nvPicPr>
        <p:blipFill rotWithShape="1">
          <a:blip r:embed="rId2"/>
          <a:srcRect l="12121" t="1347" r="19277"/>
          <a:stretch/>
        </p:blipFill>
        <p:spPr>
          <a:xfrm>
            <a:off x="8795107" y="3851448"/>
            <a:ext cx="1751618" cy="2518913"/>
          </a:xfrm>
          <a:prstGeom prst="rect">
            <a:avLst/>
          </a:prstGeom>
        </p:spPr>
      </p:pic>
      <p:pic>
        <p:nvPicPr>
          <p:cNvPr id="7" name="Picture 6">
            <a:extLst>
              <a:ext uri="{FF2B5EF4-FFF2-40B4-BE49-F238E27FC236}">
                <a16:creationId xmlns:a16="http://schemas.microsoft.com/office/drawing/2014/main" id="{42C5E18A-9235-4742-8D86-A32107C93780}"/>
              </a:ext>
            </a:extLst>
          </p:cNvPr>
          <p:cNvPicPr>
            <a:picLocks noChangeAspect="1"/>
          </p:cNvPicPr>
          <p:nvPr/>
        </p:nvPicPr>
        <p:blipFill rotWithShape="1">
          <a:blip r:embed="rId3">
            <a:alphaModFix/>
          </a:blip>
          <a:srcRect l="6738" t="5898" r="7271" b="20198"/>
          <a:stretch/>
        </p:blipFill>
        <p:spPr>
          <a:xfrm>
            <a:off x="8134690" y="1807139"/>
            <a:ext cx="3901342" cy="1952061"/>
          </a:xfrm>
          <a:prstGeom prst="rect">
            <a:avLst/>
          </a:prstGeom>
        </p:spPr>
      </p:pic>
      <p:sp>
        <p:nvSpPr>
          <p:cNvPr id="2" name="Title 1">
            <a:extLst>
              <a:ext uri="{FF2B5EF4-FFF2-40B4-BE49-F238E27FC236}">
                <a16:creationId xmlns:a16="http://schemas.microsoft.com/office/drawing/2014/main" id="{726FD59F-E0E7-4F37-B3D9-B73E2D03BEC3}"/>
              </a:ext>
            </a:extLst>
          </p:cNvPr>
          <p:cNvSpPr>
            <a:spLocks noGrp="1"/>
          </p:cNvSpPr>
          <p:nvPr>
            <p:ph type="title"/>
          </p:nvPr>
        </p:nvSpPr>
        <p:spPr>
          <a:xfrm>
            <a:off x="1756914" y="381681"/>
            <a:ext cx="8911085" cy="974725"/>
          </a:xfrm>
        </p:spPr>
        <p:txBody>
          <a:bodyPr/>
          <a:lstStyle/>
          <a:p>
            <a:r>
              <a:rPr lang="en-US" b="1" dirty="0"/>
              <a:t>Worker Risk Reduction Best Practice</a:t>
            </a:r>
          </a:p>
        </p:txBody>
      </p:sp>
      <p:sp>
        <p:nvSpPr>
          <p:cNvPr id="3" name="Content Placeholder 2">
            <a:extLst>
              <a:ext uri="{FF2B5EF4-FFF2-40B4-BE49-F238E27FC236}">
                <a16:creationId xmlns:a16="http://schemas.microsoft.com/office/drawing/2014/main" id="{4A668C08-8DCE-44E2-8B33-09A8A949CE1C}"/>
              </a:ext>
            </a:extLst>
          </p:cNvPr>
          <p:cNvSpPr>
            <a:spLocks noGrp="1"/>
          </p:cNvSpPr>
          <p:nvPr>
            <p:ph idx="1"/>
          </p:nvPr>
        </p:nvSpPr>
        <p:spPr>
          <a:xfrm>
            <a:off x="151426" y="1425779"/>
            <a:ext cx="8401050" cy="4155395"/>
          </a:xfrm>
        </p:spPr>
        <p:txBody>
          <a:bodyPr/>
          <a:lstStyle/>
          <a:p>
            <a:pPr marL="0"/>
            <a:r>
              <a:rPr lang="en-US" b="1" dirty="0"/>
              <a:t>Every radon mitigator should have an adequate ventilation fan and ducting for ventilating the workspace.</a:t>
            </a:r>
          </a:p>
          <a:p>
            <a:pPr marL="0"/>
            <a:r>
              <a:rPr lang="en-US" b="1" dirty="0"/>
              <a:t>Use of point source capture/control of concrete dust (silica) generation HEPA vac.</a:t>
            </a:r>
          </a:p>
          <a:p>
            <a:pPr marL="0"/>
            <a:r>
              <a:rPr lang="en-US" b="1" dirty="0"/>
              <a:t>Use of respiratory protection, last action</a:t>
            </a:r>
          </a:p>
        </p:txBody>
      </p:sp>
      <p:pic>
        <p:nvPicPr>
          <p:cNvPr id="9" name="Content Placeholder 8" descr="A picture containing tool, power saw, building, outdoor&#10;&#10;Description automatically generated">
            <a:extLst>
              <a:ext uri="{FF2B5EF4-FFF2-40B4-BE49-F238E27FC236}">
                <a16:creationId xmlns:a16="http://schemas.microsoft.com/office/drawing/2014/main" id="{BF98BE5F-E98E-4434-9645-DDD58021BA5B}"/>
              </a:ext>
            </a:extLst>
          </p:cNvPr>
          <p:cNvPicPr>
            <a:picLocks noGrp="1" noChangeAspect="1"/>
          </p:cNvPicPr>
          <p:nvPr>
            <p:ph sz="quarter" idx="16"/>
          </p:nvPr>
        </p:nvPicPr>
        <p:blipFill rotWithShape="1">
          <a:blip r:embed="rId4">
            <a:extLst>
              <a:ext uri="{28A0092B-C50C-407E-A947-70E740481C1C}">
                <a14:useLocalDpi xmlns:a14="http://schemas.microsoft.com/office/drawing/2010/main" val="0"/>
              </a:ext>
            </a:extLst>
          </a:blip>
          <a:srcRect l="454" t="15268" r="-454"/>
          <a:stretch/>
        </p:blipFill>
        <p:spPr>
          <a:xfrm>
            <a:off x="254562" y="4438595"/>
            <a:ext cx="3552589" cy="1693227"/>
          </a:xfrm>
        </p:spPr>
      </p:pic>
      <p:pic>
        <p:nvPicPr>
          <p:cNvPr id="8" name="Picture 7">
            <a:extLst>
              <a:ext uri="{FF2B5EF4-FFF2-40B4-BE49-F238E27FC236}">
                <a16:creationId xmlns:a16="http://schemas.microsoft.com/office/drawing/2014/main" id="{2A02B0CC-D7EB-49CE-8710-F0D72B5F3DFD}"/>
              </a:ext>
            </a:extLst>
          </p:cNvPr>
          <p:cNvPicPr>
            <a:picLocks noChangeAspect="1"/>
          </p:cNvPicPr>
          <p:nvPr/>
        </p:nvPicPr>
        <p:blipFill>
          <a:blip r:embed="rId5"/>
          <a:stretch>
            <a:fillRect/>
          </a:stretch>
        </p:blipFill>
        <p:spPr>
          <a:xfrm>
            <a:off x="3974006" y="4227093"/>
            <a:ext cx="4665812" cy="2073694"/>
          </a:xfrm>
          <a:prstGeom prst="rect">
            <a:avLst/>
          </a:prstGeom>
        </p:spPr>
      </p:pic>
      <p:sp>
        <p:nvSpPr>
          <p:cNvPr id="10" name="Rectangle 9">
            <a:extLst>
              <a:ext uri="{FF2B5EF4-FFF2-40B4-BE49-F238E27FC236}">
                <a16:creationId xmlns:a16="http://schemas.microsoft.com/office/drawing/2014/main" id="{B48F1DF6-29B5-4FF8-93B7-E39162802287}"/>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1" name="Group 12">
            <a:extLst>
              <a:ext uri="{FF2B5EF4-FFF2-40B4-BE49-F238E27FC236}">
                <a16:creationId xmlns:a16="http://schemas.microsoft.com/office/drawing/2014/main" id="{D9D4AF20-7640-48CF-B327-A63A5EBE0862}"/>
              </a:ext>
            </a:extLst>
          </p:cNvPr>
          <p:cNvGrpSpPr>
            <a:grpSpLocks noChangeAspect="1"/>
          </p:cNvGrpSpPr>
          <p:nvPr/>
        </p:nvGrpSpPr>
        <p:grpSpPr bwMode="auto">
          <a:xfrm>
            <a:off x="6791746" y="6214287"/>
            <a:ext cx="1888172" cy="1888172"/>
            <a:chOff x="4775" y="1786"/>
            <a:chExt cx="1725" cy="1725"/>
          </a:xfrm>
        </p:grpSpPr>
        <p:sp>
          <p:nvSpPr>
            <p:cNvPr id="12" name="AutoShape 11">
              <a:extLst>
                <a:ext uri="{FF2B5EF4-FFF2-40B4-BE49-F238E27FC236}">
                  <a16:creationId xmlns:a16="http://schemas.microsoft.com/office/drawing/2014/main" id="{A12B47B5-FE72-40FA-AD28-60FD4A46C4AD}"/>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AAAB3265-298A-4D3D-9383-3569A4AEEBDA}"/>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0D9AEF41-F7C1-4E62-8A2B-31C57CABEB13}"/>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8FFD5FFF-5B84-4D53-9879-F2341A02B162}"/>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A7CC8EDB-1EEB-4A66-906B-DC24E1AB640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Freeform 17">
              <a:extLst>
                <a:ext uri="{FF2B5EF4-FFF2-40B4-BE49-F238E27FC236}">
                  <a16:creationId xmlns:a16="http://schemas.microsoft.com/office/drawing/2014/main" id="{20E7DC81-32E8-4DFD-B0A8-ED18050E417E}"/>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25140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A6A208-F401-47FD-9AB9-6213A846D3C7}"/>
              </a:ext>
            </a:extLst>
          </p:cNvPr>
          <p:cNvPicPr>
            <a:picLocks noChangeAspect="1"/>
          </p:cNvPicPr>
          <p:nvPr/>
        </p:nvPicPr>
        <p:blipFill>
          <a:blip r:embed="rId2"/>
          <a:stretch>
            <a:fillRect/>
          </a:stretch>
        </p:blipFill>
        <p:spPr>
          <a:xfrm>
            <a:off x="1621403" y="1966574"/>
            <a:ext cx="2708878" cy="2090547"/>
          </a:xfrm>
          <a:prstGeom prst="rect">
            <a:avLst/>
          </a:prstGeom>
        </p:spPr>
      </p:pic>
      <p:pic>
        <p:nvPicPr>
          <p:cNvPr id="8" name="Picture 7">
            <a:extLst>
              <a:ext uri="{FF2B5EF4-FFF2-40B4-BE49-F238E27FC236}">
                <a16:creationId xmlns:a16="http://schemas.microsoft.com/office/drawing/2014/main" id="{076D731E-8FE3-4C40-B93B-92E82972555D}"/>
              </a:ext>
            </a:extLst>
          </p:cNvPr>
          <p:cNvPicPr>
            <a:picLocks noChangeAspect="1"/>
          </p:cNvPicPr>
          <p:nvPr/>
        </p:nvPicPr>
        <p:blipFill>
          <a:blip r:embed="rId3"/>
          <a:stretch>
            <a:fillRect/>
          </a:stretch>
        </p:blipFill>
        <p:spPr>
          <a:xfrm>
            <a:off x="1524000" y="4544568"/>
            <a:ext cx="3029740" cy="2191512"/>
          </a:xfrm>
          <a:prstGeom prst="rect">
            <a:avLst/>
          </a:prstGeom>
        </p:spPr>
      </p:pic>
      <p:pic>
        <p:nvPicPr>
          <p:cNvPr id="3076" name="Picture 4" descr="52472">
            <a:extLst>
              <a:ext uri="{FF2B5EF4-FFF2-40B4-BE49-F238E27FC236}">
                <a16:creationId xmlns:a16="http://schemas.microsoft.com/office/drawing/2014/main" id="{87628373-E126-45E3-8C1E-BBA4AA386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131" y="166727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D66A2E1-66A5-4C61-A08D-8B66F56FC96B}"/>
              </a:ext>
            </a:extLst>
          </p:cNvPr>
          <p:cNvSpPr/>
          <p:nvPr/>
        </p:nvSpPr>
        <p:spPr>
          <a:xfrm>
            <a:off x="2247599" y="343834"/>
            <a:ext cx="4572000" cy="1323439"/>
          </a:xfrm>
          <a:prstGeom prst="rect">
            <a:avLst/>
          </a:prstGeom>
        </p:spPr>
        <p:txBody>
          <a:bodyPr>
            <a:spAutoFit/>
          </a:bodyPr>
          <a:lstStyle/>
          <a:p>
            <a:r>
              <a:rPr lang="en-US" sz="4000" b="1" dirty="0">
                <a:solidFill>
                  <a:prstClr val="black"/>
                </a:solidFill>
                <a:latin typeface="Tahoma" pitchFamily="34" charset="0"/>
                <a:cs typeface="Tahoma" pitchFamily="34" charset="0"/>
              </a:rPr>
              <a:t>Types of PPE: Respirators</a:t>
            </a:r>
            <a:endParaRPr lang="en-US" dirty="0"/>
          </a:p>
        </p:txBody>
      </p:sp>
      <p:pic>
        <p:nvPicPr>
          <p:cNvPr id="10" name="Picture 9">
            <a:extLst>
              <a:ext uri="{FF2B5EF4-FFF2-40B4-BE49-F238E27FC236}">
                <a16:creationId xmlns:a16="http://schemas.microsoft.com/office/drawing/2014/main" id="{0EEA23A1-1F5C-4E4E-8C5F-D54BA5917A9F}"/>
              </a:ext>
            </a:extLst>
          </p:cNvPr>
          <p:cNvPicPr>
            <a:picLocks noChangeAspect="1"/>
          </p:cNvPicPr>
          <p:nvPr/>
        </p:nvPicPr>
        <p:blipFill>
          <a:blip r:embed="rId5"/>
          <a:stretch>
            <a:fillRect/>
          </a:stretch>
        </p:blipFill>
        <p:spPr>
          <a:xfrm>
            <a:off x="7721482" y="2148199"/>
            <a:ext cx="2238375" cy="2047875"/>
          </a:xfrm>
          <a:prstGeom prst="rect">
            <a:avLst/>
          </a:prstGeom>
        </p:spPr>
      </p:pic>
      <p:sp>
        <p:nvSpPr>
          <p:cNvPr id="11" name="Rectangle 10">
            <a:extLst>
              <a:ext uri="{FF2B5EF4-FFF2-40B4-BE49-F238E27FC236}">
                <a16:creationId xmlns:a16="http://schemas.microsoft.com/office/drawing/2014/main" id="{DE3BB734-B5E0-42EA-B7F0-55B4D6880601}"/>
              </a:ext>
            </a:extLst>
          </p:cNvPr>
          <p:cNvSpPr/>
          <p:nvPr/>
        </p:nvSpPr>
        <p:spPr>
          <a:xfrm>
            <a:off x="91792" y="6386136"/>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2" name="Group 12">
            <a:extLst>
              <a:ext uri="{FF2B5EF4-FFF2-40B4-BE49-F238E27FC236}">
                <a16:creationId xmlns:a16="http://schemas.microsoft.com/office/drawing/2014/main" id="{8C804FC4-0C8B-4827-B770-D08810D69100}"/>
              </a:ext>
            </a:extLst>
          </p:cNvPr>
          <p:cNvGrpSpPr>
            <a:grpSpLocks noChangeAspect="1"/>
          </p:cNvGrpSpPr>
          <p:nvPr/>
        </p:nvGrpSpPr>
        <p:grpSpPr bwMode="auto">
          <a:xfrm>
            <a:off x="6791746" y="6265658"/>
            <a:ext cx="1888172" cy="1888172"/>
            <a:chOff x="4775" y="1786"/>
            <a:chExt cx="1725" cy="1725"/>
          </a:xfrm>
        </p:grpSpPr>
        <p:sp>
          <p:nvSpPr>
            <p:cNvPr id="13" name="AutoShape 11">
              <a:extLst>
                <a:ext uri="{FF2B5EF4-FFF2-40B4-BE49-F238E27FC236}">
                  <a16:creationId xmlns:a16="http://schemas.microsoft.com/office/drawing/2014/main" id="{8168A85A-248F-435E-AFED-406649F01219}"/>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3">
              <a:extLst>
                <a:ext uri="{FF2B5EF4-FFF2-40B4-BE49-F238E27FC236}">
                  <a16:creationId xmlns:a16="http://schemas.microsoft.com/office/drawing/2014/main" id="{F0F6737C-BEF7-4DE9-8DF5-B9E5749AA8A0}"/>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4">
              <a:extLst>
                <a:ext uri="{FF2B5EF4-FFF2-40B4-BE49-F238E27FC236}">
                  <a16:creationId xmlns:a16="http://schemas.microsoft.com/office/drawing/2014/main" id="{44C96AC3-78D8-4B3F-8198-5CD9359CCF82}"/>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4176582F-A3CF-4857-BCEF-F7B395D87003}"/>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0C403342-D032-4146-A42A-7593F9F0FDB4}"/>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8" name="Freeform 17">
              <a:extLst>
                <a:ext uri="{FF2B5EF4-FFF2-40B4-BE49-F238E27FC236}">
                  <a16:creationId xmlns:a16="http://schemas.microsoft.com/office/drawing/2014/main" id="{EBBAE553-5D24-4211-A986-866D21C91999}"/>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82068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B411-F622-427D-9FDA-3BFF802B4304}"/>
              </a:ext>
            </a:extLst>
          </p:cNvPr>
          <p:cNvSpPr>
            <a:spLocks noGrp="1"/>
          </p:cNvSpPr>
          <p:nvPr>
            <p:ph type="title"/>
          </p:nvPr>
        </p:nvSpPr>
        <p:spPr/>
        <p:txBody>
          <a:bodyPr/>
          <a:lstStyle/>
          <a:p>
            <a:r>
              <a:rPr lang="en-US" b="1" dirty="0"/>
              <a:t>Old Document: Good Reading, but dated</a:t>
            </a:r>
          </a:p>
        </p:txBody>
      </p:sp>
      <p:pic>
        <p:nvPicPr>
          <p:cNvPr id="7" name="Picture Placeholder 6">
            <a:extLst>
              <a:ext uri="{FF2B5EF4-FFF2-40B4-BE49-F238E27FC236}">
                <a16:creationId xmlns:a16="http://schemas.microsoft.com/office/drawing/2014/main" id="{05496107-8DDF-4CDB-AD87-C860BD0A0249}"/>
              </a:ext>
            </a:extLst>
          </p:cNvPr>
          <p:cNvPicPr>
            <a:picLocks noGrp="1" noChangeAspect="1"/>
          </p:cNvPicPr>
          <p:nvPr>
            <p:ph type="pic" sz="quarter" idx="14"/>
          </p:nvPr>
        </p:nvPicPr>
        <p:blipFill>
          <a:blip r:embed="rId2"/>
          <a:srcRect t="5257" b="5257"/>
          <a:stretch>
            <a:fillRect/>
          </a:stretch>
        </p:blipFill>
        <p:spPr>
          <a:xfrm>
            <a:off x="6682596" y="1374363"/>
            <a:ext cx="4225468" cy="5155024"/>
          </a:xfrm>
          <a:prstGeom prst="rect">
            <a:avLst/>
          </a:prstGeom>
        </p:spPr>
      </p:pic>
      <p:sp>
        <p:nvSpPr>
          <p:cNvPr id="8" name="TextBox 7">
            <a:extLst>
              <a:ext uri="{FF2B5EF4-FFF2-40B4-BE49-F238E27FC236}">
                <a16:creationId xmlns:a16="http://schemas.microsoft.com/office/drawing/2014/main" id="{6685254B-8BEE-4C8E-A252-9B901B6BDDB2}"/>
              </a:ext>
            </a:extLst>
          </p:cNvPr>
          <p:cNvSpPr txBox="1"/>
          <p:nvPr/>
        </p:nvSpPr>
        <p:spPr>
          <a:xfrm>
            <a:off x="1618891" y="1770431"/>
            <a:ext cx="5244861" cy="4147290"/>
          </a:xfrm>
          <a:prstGeom prst="rect">
            <a:avLst/>
          </a:prstGeom>
        </p:spPr>
        <p:txBody>
          <a:bodyPr wrap="square" rtlCol="0">
            <a:normAutofit fontScale="92500" lnSpcReduction="10000"/>
          </a:bodyPr>
          <a:lstStyle/>
          <a:p>
            <a:r>
              <a:rPr lang="en-US" b="1" dirty="0"/>
              <a:t>EPA Radon Mitigation Employee Health &amp; Safety: A Student Manual</a:t>
            </a:r>
          </a:p>
          <a:p>
            <a:r>
              <a:rPr lang="en-US" b="1" dirty="0"/>
              <a:t>(171-R-92-001   1992</a:t>
            </a:r>
          </a:p>
          <a:p>
            <a:endParaRPr lang="en-US" dirty="0"/>
          </a:p>
          <a:p>
            <a:pPr marL="285750" indent="-285750">
              <a:buFont typeface="Arial" panose="020B0604020202020204" pitchFamily="34" charset="0"/>
              <a:buChar char="•"/>
            </a:pPr>
            <a:r>
              <a:rPr lang="en-US" dirty="0"/>
              <a:t>Written with the purview of OSHA, NIOSH, MURC regional training center, and some radon mitigation and radon scientist stakeholders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Has not been updated since. 100 </a:t>
            </a:r>
            <a:r>
              <a:rPr lang="en-US" dirty="0" err="1"/>
              <a:t>pCi</a:t>
            </a:r>
            <a:r>
              <a:rPr lang="en-US" dirty="0"/>
              <a:t>/L was recommended for respiratory protection.</a:t>
            </a:r>
          </a:p>
          <a:p>
            <a:endParaRPr lang="en-US" dirty="0"/>
          </a:p>
          <a:p>
            <a:pPr marL="285750" indent="-285750">
              <a:buFont typeface="Arial" panose="020B0604020202020204" pitchFamily="34" charset="0"/>
              <a:buChar char="•"/>
            </a:pPr>
            <a:r>
              <a:rPr lang="en-US" dirty="0"/>
              <a:t>Can review at the EPA NSCEP/NEPIS PUBLICATIONS</a:t>
            </a:r>
          </a:p>
          <a:p>
            <a:pPr marL="285750" indent="-285750">
              <a:buFont typeface="Arial" panose="020B0604020202020204" pitchFamily="34" charset="0"/>
              <a:buChar char="•"/>
            </a:pPr>
            <a:r>
              <a:rPr lang="en-US" dirty="0"/>
              <a:t>NSCEP= National Service Center for Environmental Publications</a:t>
            </a:r>
          </a:p>
          <a:p>
            <a:pPr marL="285750" indent="-285750">
              <a:buFont typeface="Arial" panose="020B0604020202020204" pitchFamily="34" charset="0"/>
              <a:buChar char="•"/>
            </a:pPr>
            <a:r>
              <a:rPr lang="en-US" dirty="0"/>
              <a:t>NEPIS=National Environmental Publications Internet Site (See URL reference below)</a:t>
            </a:r>
          </a:p>
        </p:txBody>
      </p:sp>
      <p:sp>
        <p:nvSpPr>
          <p:cNvPr id="9" name="Rectangle 8">
            <a:extLst>
              <a:ext uri="{FF2B5EF4-FFF2-40B4-BE49-F238E27FC236}">
                <a16:creationId xmlns:a16="http://schemas.microsoft.com/office/drawing/2014/main" id="{5E81EBB5-4ED0-4ED3-B158-76EFA90D3ECE}"/>
              </a:ext>
            </a:extLst>
          </p:cNvPr>
          <p:cNvSpPr/>
          <p:nvPr/>
        </p:nvSpPr>
        <p:spPr>
          <a:xfrm>
            <a:off x="204740" y="5672122"/>
            <a:ext cx="7021900" cy="307777"/>
          </a:xfrm>
          <a:prstGeom prst="rect">
            <a:avLst/>
          </a:prstGeom>
        </p:spPr>
        <p:txBody>
          <a:bodyPr wrap="square">
            <a:spAutoFit/>
          </a:bodyPr>
          <a:lstStyle/>
          <a:p>
            <a:r>
              <a:rPr lang="en-US" sz="1400" dirty="0">
                <a:hlinkClick r:id="rId3"/>
              </a:rPr>
              <a:t>https://nepis.epa.gov/Exe/ZyPDF.cgi/20006B8T.PDF?Dockey=20006B8T.PDF</a:t>
            </a:r>
            <a:endParaRPr lang="en-US" sz="1400" dirty="0"/>
          </a:p>
        </p:txBody>
      </p:sp>
      <p:sp>
        <p:nvSpPr>
          <p:cNvPr id="6" name="Rectangle 5">
            <a:extLst>
              <a:ext uri="{FF2B5EF4-FFF2-40B4-BE49-F238E27FC236}">
                <a16:creationId xmlns:a16="http://schemas.microsoft.com/office/drawing/2014/main" id="{09444126-47C5-421A-922A-6781713FE40F}"/>
              </a:ext>
            </a:extLst>
          </p:cNvPr>
          <p:cNvSpPr/>
          <p:nvPr/>
        </p:nvSpPr>
        <p:spPr>
          <a:xfrm>
            <a:off x="102742" y="6315263"/>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0" name="Group 12">
            <a:extLst>
              <a:ext uri="{FF2B5EF4-FFF2-40B4-BE49-F238E27FC236}">
                <a16:creationId xmlns:a16="http://schemas.microsoft.com/office/drawing/2014/main" id="{4E9926C4-1066-4C92-A5C8-6310F7C31F4E}"/>
              </a:ext>
            </a:extLst>
          </p:cNvPr>
          <p:cNvGrpSpPr>
            <a:grpSpLocks noChangeAspect="1"/>
          </p:cNvGrpSpPr>
          <p:nvPr/>
        </p:nvGrpSpPr>
        <p:grpSpPr bwMode="auto">
          <a:xfrm>
            <a:off x="6791746" y="6214287"/>
            <a:ext cx="1888172" cy="1888172"/>
            <a:chOff x="4775" y="1786"/>
            <a:chExt cx="1725" cy="1725"/>
          </a:xfrm>
        </p:grpSpPr>
        <p:sp>
          <p:nvSpPr>
            <p:cNvPr id="11" name="AutoShape 11">
              <a:extLst>
                <a:ext uri="{FF2B5EF4-FFF2-40B4-BE49-F238E27FC236}">
                  <a16:creationId xmlns:a16="http://schemas.microsoft.com/office/drawing/2014/main" id="{F71292AD-E1F9-4426-9FC8-74EDD9CAC364}"/>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3">
              <a:extLst>
                <a:ext uri="{FF2B5EF4-FFF2-40B4-BE49-F238E27FC236}">
                  <a16:creationId xmlns:a16="http://schemas.microsoft.com/office/drawing/2014/main" id="{6B0223E8-0735-4590-8FB3-14280B205F04}"/>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89F24086-924E-41F5-93DE-B97766CC8FAC}"/>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a16="http://schemas.microsoft.com/office/drawing/2014/main" id="{C64176B5-B2D8-4503-8108-13FED4C012F2}"/>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09B7C957-2AB7-48E2-8A77-18A10C731D8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Freeform 17">
              <a:extLst>
                <a:ext uri="{FF2B5EF4-FFF2-40B4-BE49-F238E27FC236}">
                  <a16:creationId xmlns:a16="http://schemas.microsoft.com/office/drawing/2014/main" id="{C0305A94-39A9-4FE4-8D21-09020F5BCDE4}"/>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9312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8207-BCD6-48AF-9F89-8B666E53F454}"/>
              </a:ext>
            </a:extLst>
          </p:cNvPr>
          <p:cNvSpPr>
            <a:spLocks noGrp="1"/>
          </p:cNvSpPr>
          <p:nvPr>
            <p:ph type="title"/>
          </p:nvPr>
        </p:nvSpPr>
        <p:spPr/>
        <p:txBody>
          <a:bodyPr/>
          <a:lstStyle/>
          <a:p>
            <a:r>
              <a:rPr lang="en-US" sz="3200" b="1" dirty="0"/>
              <a:t>Excerpt: Radon Mitigation Employee Health and Safety </a:t>
            </a:r>
          </a:p>
        </p:txBody>
      </p:sp>
      <p:sp>
        <p:nvSpPr>
          <p:cNvPr id="3" name="Content Placeholder 2">
            <a:extLst>
              <a:ext uri="{FF2B5EF4-FFF2-40B4-BE49-F238E27FC236}">
                <a16:creationId xmlns:a16="http://schemas.microsoft.com/office/drawing/2014/main" id="{0E583A9D-0800-4C3F-A9F0-3A6DE1FD154E}"/>
              </a:ext>
            </a:extLst>
          </p:cNvPr>
          <p:cNvSpPr>
            <a:spLocks noGrp="1"/>
          </p:cNvSpPr>
          <p:nvPr>
            <p:ph idx="1"/>
          </p:nvPr>
        </p:nvSpPr>
        <p:spPr>
          <a:xfrm>
            <a:off x="1981200" y="1970769"/>
            <a:ext cx="8609162" cy="4155395"/>
          </a:xfrm>
        </p:spPr>
        <p:txBody>
          <a:bodyPr/>
          <a:lstStyle/>
          <a:p>
            <a:pPr marL="0" indent="0"/>
            <a:r>
              <a:rPr lang="en-US" sz="2200" dirty="0"/>
              <a:t>“</a:t>
            </a:r>
            <a:r>
              <a:rPr lang="en-US" sz="2200" b="1" dirty="0">
                <a:solidFill>
                  <a:srgbClr val="FF0000"/>
                </a:solidFill>
              </a:rPr>
              <a:t>However, the use of respirators in radon mitigation work is no substitute for ventilating the workspace and other proper work practices. </a:t>
            </a:r>
            <a:r>
              <a:rPr lang="en-US" sz="2200" dirty="0"/>
              <a:t>The first thing that you should do on entering the basement or crawl space, unless there is friable asbestos containing material ---- is to set up ventilation equipment and pressurize the space with outside air to ensure worker exposure is </a:t>
            </a:r>
            <a:r>
              <a:rPr lang="en-US" sz="2200" u="sng" dirty="0"/>
              <a:t>as low as reasonably achievable.” (ALARA)</a:t>
            </a:r>
            <a:endParaRPr lang="en-US" sz="2200" dirty="0"/>
          </a:p>
        </p:txBody>
      </p:sp>
      <p:sp>
        <p:nvSpPr>
          <p:cNvPr id="6" name="Rectangle 5">
            <a:extLst>
              <a:ext uri="{FF2B5EF4-FFF2-40B4-BE49-F238E27FC236}">
                <a16:creationId xmlns:a16="http://schemas.microsoft.com/office/drawing/2014/main" id="{8FA79F9F-D07D-4DCE-B5EE-6F58B872DE49}"/>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5D857E89-D737-4DC7-9144-66FB3D2C732F}"/>
              </a:ext>
            </a:extLst>
          </p:cNvPr>
          <p:cNvGrpSpPr>
            <a:grpSpLocks noChangeAspect="1"/>
          </p:cNvGrpSpPr>
          <p:nvPr/>
        </p:nvGrpSpPr>
        <p:grpSpPr bwMode="auto">
          <a:xfrm>
            <a:off x="6791746" y="6214287"/>
            <a:ext cx="1888172" cy="1888172"/>
            <a:chOff x="4775" y="1786"/>
            <a:chExt cx="1725" cy="1725"/>
          </a:xfrm>
        </p:grpSpPr>
        <p:sp>
          <p:nvSpPr>
            <p:cNvPr id="8" name="AutoShape 11">
              <a:extLst>
                <a:ext uri="{FF2B5EF4-FFF2-40B4-BE49-F238E27FC236}">
                  <a16:creationId xmlns:a16="http://schemas.microsoft.com/office/drawing/2014/main" id="{1AB5AD53-CE23-4EE8-A472-8E472A77968C}"/>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0A3EC0A2-2FE6-43B2-8DBA-B5AF5E435FA2}"/>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C84F97D4-2C06-45EE-AE05-07D5D45D51A2}"/>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500BFB46-4BC0-4C42-BEEE-6B35B327EAFA}"/>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DC9C655B-88AE-46AB-AEE4-8F296D805C81}"/>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60D1967F-D0E3-44F3-A978-60D6EA6AAD2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3513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281B1C7-405B-42AA-AEC1-DB278EE6EE23}"/>
              </a:ext>
            </a:extLst>
          </p:cNvPr>
          <p:cNvPicPr>
            <a:picLocks noGrp="1" noChangeAspect="1"/>
          </p:cNvPicPr>
          <p:nvPr>
            <p:ph type="pic" sz="quarter" idx="14"/>
          </p:nvPr>
        </p:nvPicPr>
        <p:blipFill>
          <a:blip r:embed="rId2"/>
          <a:srcRect t="4380" b="4380"/>
          <a:stretch>
            <a:fillRect/>
          </a:stretch>
        </p:blipFill>
        <p:spPr>
          <a:xfrm>
            <a:off x="5049917" y="728858"/>
            <a:ext cx="2160215" cy="2281380"/>
          </a:xfrm>
          <a:prstGeom prst="rect">
            <a:avLst/>
          </a:prstGeom>
        </p:spPr>
      </p:pic>
      <p:pic>
        <p:nvPicPr>
          <p:cNvPr id="13" name="Picture 12">
            <a:extLst>
              <a:ext uri="{FF2B5EF4-FFF2-40B4-BE49-F238E27FC236}">
                <a16:creationId xmlns:a16="http://schemas.microsoft.com/office/drawing/2014/main" id="{260C96C5-6564-466B-9C19-0395B9340912}"/>
              </a:ext>
            </a:extLst>
          </p:cNvPr>
          <p:cNvPicPr>
            <a:picLocks noChangeAspect="1"/>
          </p:cNvPicPr>
          <p:nvPr/>
        </p:nvPicPr>
        <p:blipFill>
          <a:blip r:embed="rId3"/>
          <a:stretch>
            <a:fillRect/>
          </a:stretch>
        </p:blipFill>
        <p:spPr>
          <a:xfrm>
            <a:off x="102446" y="4960992"/>
            <a:ext cx="2341349" cy="1455992"/>
          </a:xfrm>
          <a:prstGeom prst="rect">
            <a:avLst/>
          </a:prstGeom>
        </p:spPr>
      </p:pic>
      <p:pic>
        <p:nvPicPr>
          <p:cNvPr id="17" name="Picture 16">
            <a:extLst>
              <a:ext uri="{FF2B5EF4-FFF2-40B4-BE49-F238E27FC236}">
                <a16:creationId xmlns:a16="http://schemas.microsoft.com/office/drawing/2014/main" id="{9C187900-EF4E-4CD9-B9A8-D548DE5E32D6}"/>
              </a:ext>
            </a:extLst>
          </p:cNvPr>
          <p:cNvPicPr>
            <a:picLocks noChangeAspect="1"/>
          </p:cNvPicPr>
          <p:nvPr/>
        </p:nvPicPr>
        <p:blipFill>
          <a:blip r:embed="rId4"/>
          <a:stretch>
            <a:fillRect/>
          </a:stretch>
        </p:blipFill>
        <p:spPr>
          <a:xfrm>
            <a:off x="128669" y="2866663"/>
            <a:ext cx="2304126" cy="2052737"/>
          </a:xfrm>
          <a:prstGeom prst="rect">
            <a:avLst/>
          </a:prstGeom>
        </p:spPr>
      </p:pic>
      <p:sp>
        <p:nvSpPr>
          <p:cNvPr id="2" name="Title 1">
            <a:extLst>
              <a:ext uri="{FF2B5EF4-FFF2-40B4-BE49-F238E27FC236}">
                <a16:creationId xmlns:a16="http://schemas.microsoft.com/office/drawing/2014/main" id="{01DD35D0-8F8F-4080-9F81-F38B63D7C89F}"/>
              </a:ext>
            </a:extLst>
          </p:cNvPr>
          <p:cNvSpPr>
            <a:spLocks noGrp="1"/>
          </p:cNvSpPr>
          <p:nvPr>
            <p:ph type="title"/>
          </p:nvPr>
        </p:nvSpPr>
        <p:spPr>
          <a:xfrm>
            <a:off x="1773238" y="-164063"/>
            <a:ext cx="8229600" cy="974725"/>
          </a:xfrm>
        </p:spPr>
        <p:txBody>
          <a:bodyPr/>
          <a:lstStyle/>
          <a:p>
            <a:r>
              <a:rPr lang="en-US" b="1" dirty="0"/>
              <a:t>Why would you need PPE?</a:t>
            </a:r>
          </a:p>
        </p:txBody>
      </p:sp>
      <p:pic>
        <p:nvPicPr>
          <p:cNvPr id="8" name="Picture 7">
            <a:extLst>
              <a:ext uri="{FF2B5EF4-FFF2-40B4-BE49-F238E27FC236}">
                <a16:creationId xmlns:a16="http://schemas.microsoft.com/office/drawing/2014/main" id="{8400313B-4A1B-4A85-8AE0-BDF805CC7276}"/>
              </a:ext>
            </a:extLst>
          </p:cNvPr>
          <p:cNvPicPr>
            <a:picLocks noChangeAspect="1"/>
          </p:cNvPicPr>
          <p:nvPr/>
        </p:nvPicPr>
        <p:blipFill>
          <a:blip r:embed="rId5"/>
          <a:stretch>
            <a:fillRect/>
          </a:stretch>
        </p:blipFill>
        <p:spPr>
          <a:xfrm>
            <a:off x="2478486" y="712672"/>
            <a:ext cx="2533612" cy="3288386"/>
          </a:xfrm>
          <a:prstGeom prst="rect">
            <a:avLst/>
          </a:prstGeom>
        </p:spPr>
      </p:pic>
      <p:pic>
        <p:nvPicPr>
          <p:cNvPr id="10" name="Picture 9">
            <a:extLst>
              <a:ext uri="{FF2B5EF4-FFF2-40B4-BE49-F238E27FC236}">
                <a16:creationId xmlns:a16="http://schemas.microsoft.com/office/drawing/2014/main" id="{865A8F59-936E-4D7F-A0F3-B9CFF9BADFAE}"/>
              </a:ext>
            </a:extLst>
          </p:cNvPr>
          <p:cNvPicPr>
            <a:picLocks noChangeAspect="1"/>
          </p:cNvPicPr>
          <p:nvPr/>
        </p:nvPicPr>
        <p:blipFill>
          <a:blip r:embed="rId6"/>
          <a:stretch>
            <a:fillRect/>
          </a:stretch>
        </p:blipFill>
        <p:spPr>
          <a:xfrm>
            <a:off x="5026722" y="3034135"/>
            <a:ext cx="2207558" cy="2002825"/>
          </a:xfrm>
          <a:prstGeom prst="rect">
            <a:avLst/>
          </a:prstGeom>
        </p:spPr>
      </p:pic>
      <p:pic>
        <p:nvPicPr>
          <p:cNvPr id="11" name="Picture 10">
            <a:extLst>
              <a:ext uri="{FF2B5EF4-FFF2-40B4-BE49-F238E27FC236}">
                <a16:creationId xmlns:a16="http://schemas.microsoft.com/office/drawing/2014/main" id="{B5134E43-AA43-4DF8-9F73-CE48E421B42A}"/>
              </a:ext>
            </a:extLst>
          </p:cNvPr>
          <p:cNvPicPr>
            <a:picLocks noChangeAspect="1"/>
          </p:cNvPicPr>
          <p:nvPr/>
        </p:nvPicPr>
        <p:blipFill>
          <a:blip r:embed="rId7"/>
          <a:stretch>
            <a:fillRect/>
          </a:stretch>
        </p:blipFill>
        <p:spPr>
          <a:xfrm>
            <a:off x="7261848" y="766268"/>
            <a:ext cx="2561883" cy="1803936"/>
          </a:xfrm>
          <a:prstGeom prst="rect">
            <a:avLst/>
          </a:prstGeom>
        </p:spPr>
      </p:pic>
      <p:pic>
        <p:nvPicPr>
          <p:cNvPr id="12" name="Picture 11">
            <a:extLst>
              <a:ext uri="{FF2B5EF4-FFF2-40B4-BE49-F238E27FC236}">
                <a16:creationId xmlns:a16="http://schemas.microsoft.com/office/drawing/2014/main" id="{1474C7B9-547A-4B75-BF0F-BDD04B3C23F7}"/>
              </a:ext>
            </a:extLst>
          </p:cNvPr>
          <p:cNvPicPr>
            <a:picLocks noChangeAspect="1"/>
          </p:cNvPicPr>
          <p:nvPr/>
        </p:nvPicPr>
        <p:blipFill>
          <a:blip r:embed="rId8"/>
          <a:stretch>
            <a:fillRect/>
          </a:stretch>
        </p:blipFill>
        <p:spPr>
          <a:xfrm>
            <a:off x="7272477" y="2618692"/>
            <a:ext cx="2518886" cy="2143125"/>
          </a:xfrm>
          <a:prstGeom prst="rect">
            <a:avLst/>
          </a:prstGeom>
        </p:spPr>
      </p:pic>
      <p:pic>
        <p:nvPicPr>
          <p:cNvPr id="14" name="Picture 13">
            <a:extLst>
              <a:ext uri="{FF2B5EF4-FFF2-40B4-BE49-F238E27FC236}">
                <a16:creationId xmlns:a16="http://schemas.microsoft.com/office/drawing/2014/main" id="{AB88C9C0-02D3-4C9F-8112-0B2F10EB1E9F}"/>
              </a:ext>
            </a:extLst>
          </p:cNvPr>
          <p:cNvPicPr>
            <a:picLocks noChangeAspect="1"/>
          </p:cNvPicPr>
          <p:nvPr/>
        </p:nvPicPr>
        <p:blipFill>
          <a:blip r:embed="rId9"/>
          <a:stretch>
            <a:fillRect/>
          </a:stretch>
        </p:blipFill>
        <p:spPr>
          <a:xfrm>
            <a:off x="161038" y="712673"/>
            <a:ext cx="2286000" cy="2121253"/>
          </a:xfrm>
          <a:prstGeom prst="rect">
            <a:avLst/>
          </a:prstGeom>
        </p:spPr>
      </p:pic>
      <p:pic>
        <p:nvPicPr>
          <p:cNvPr id="16" name="Picture 15">
            <a:extLst>
              <a:ext uri="{FF2B5EF4-FFF2-40B4-BE49-F238E27FC236}">
                <a16:creationId xmlns:a16="http://schemas.microsoft.com/office/drawing/2014/main" id="{6B028B85-0155-4B68-BDF7-06D4596EED0A}"/>
              </a:ext>
            </a:extLst>
          </p:cNvPr>
          <p:cNvPicPr>
            <a:picLocks noChangeAspect="1"/>
          </p:cNvPicPr>
          <p:nvPr/>
        </p:nvPicPr>
        <p:blipFill>
          <a:blip r:embed="rId10"/>
          <a:stretch>
            <a:fillRect/>
          </a:stretch>
        </p:blipFill>
        <p:spPr>
          <a:xfrm>
            <a:off x="2468071" y="4021091"/>
            <a:ext cx="2506401" cy="1879801"/>
          </a:xfrm>
          <a:prstGeom prst="rect">
            <a:avLst/>
          </a:prstGeom>
        </p:spPr>
      </p:pic>
      <p:pic>
        <p:nvPicPr>
          <p:cNvPr id="18" name="Picture 17" descr="A large brick building with a window&#10;&#10;Description automatically generated">
            <a:extLst>
              <a:ext uri="{FF2B5EF4-FFF2-40B4-BE49-F238E27FC236}">
                <a16:creationId xmlns:a16="http://schemas.microsoft.com/office/drawing/2014/main" id="{01931F93-D2D2-4360-A598-07B06136FF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4078" y="89013"/>
            <a:ext cx="2231160" cy="2974880"/>
          </a:xfrm>
          <a:prstGeom prst="rect">
            <a:avLst/>
          </a:prstGeom>
        </p:spPr>
      </p:pic>
      <p:pic>
        <p:nvPicPr>
          <p:cNvPr id="19" name="Picture 18">
            <a:extLst>
              <a:ext uri="{FF2B5EF4-FFF2-40B4-BE49-F238E27FC236}">
                <a16:creationId xmlns:a16="http://schemas.microsoft.com/office/drawing/2014/main" id="{29A126DA-02E8-4FAD-BCAA-3290ECEC91DF}"/>
              </a:ext>
            </a:extLst>
          </p:cNvPr>
          <p:cNvPicPr>
            <a:picLocks noChangeAspect="1"/>
          </p:cNvPicPr>
          <p:nvPr/>
        </p:nvPicPr>
        <p:blipFill>
          <a:blip r:embed="rId12"/>
          <a:stretch>
            <a:fillRect/>
          </a:stretch>
        </p:blipFill>
        <p:spPr>
          <a:xfrm>
            <a:off x="9732075" y="2969776"/>
            <a:ext cx="2540259" cy="2033214"/>
          </a:xfrm>
          <a:prstGeom prst="rect">
            <a:avLst/>
          </a:prstGeom>
        </p:spPr>
      </p:pic>
      <p:pic>
        <p:nvPicPr>
          <p:cNvPr id="22" name="Content Placeholder 21" descr="A picture containing person, outdoor, man&#10;&#10;Description automatically generated">
            <a:extLst>
              <a:ext uri="{FF2B5EF4-FFF2-40B4-BE49-F238E27FC236}">
                <a16:creationId xmlns:a16="http://schemas.microsoft.com/office/drawing/2014/main" id="{6CD625C1-02AB-40EE-B00B-DBCF0F8EBFF4}"/>
              </a:ext>
            </a:extLst>
          </p:cNvPr>
          <p:cNvPicPr>
            <a:picLocks noGrp="1" noChangeAspect="1"/>
          </p:cNvPicPr>
          <p:nvPr>
            <p:ph sz="quarter" idx="16"/>
          </p:nvPr>
        </p:nvPicPr>
        <p:blipFill>
          <a:blip r:embed="rId13">
            <a:extLst>
              <a:ext uri="{28A0092B-C50C-407E-A947-70E740481C1C}">
                <a14:useLocalDpi xmlns:a14="http://schemas.microsoft.com/office/drawing/2010/main" val="0"/>
              </a:ext>
            </a:extLst>
          </a:blip>
          <a:stretch>
            <a:fillRect/>
          </a:stretch>
        </p:blipFill>
        <p:spPr>
          <a:xfrm>
            <a:off x="7210132" y="4613048"/>
            <a:ext cx="4373177" cy="1803936"/>
          </a:xfrm>
        </p:spPr>
      </p:pic>
      <p:sp>
        <p:nvSpPr>
          <p:cNvPr id="24" name="Rectangle 23">
            <a:extLst>
              <a:ext uri="{FF2B5EF4-FFF2-40B4-BE49-F238E27FC236}">
                <a16:creationId xmlns:a16="http://schemas.microsoft.com/office/drawing/2014/main" id="{700401D4-3217-4F1D-8A47-3E4D8C3B6DCF}"/>
              </a:ext>
            </a:extLst>
          </p:cNvPr>
          <p:cNvSpPr/>
          <p:nvPr/>
        </p:nvSpPr>
        <p:spPr>
          <a:xfrm>
            <a:off x="83700" y="6329210"/>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25" name="Group 12">
            <a:extLst>
              <a:ext uri="{FF2B5EF4-FFF2-40B4-BE49-F238E27FC236}">
                <a16:creationId xmlns:a16="http://schemas.microsoft.com/office/drawing/2014/main" id="{491108F4-19D0-4A16-8702-A4CF50CBD97C}"/>
              </a:ext>
            </a:extLst>
          </p:cNvPr>
          <p:cNvGrpSpPr>
            <a:grpSpLocks noChangeAspect="1"/>
          </p:cNvGrpSpPr>
          <p:nvPr/>
        </p:nvGrpSpPr>
        <p:grpSpPr bwMode="auto">
          <a:xfrm>
            <a:off x="6791746" y="6262839"/>
            <a:ext cx="1888172" cy="1888172"/>
            <a:chOff x="4775" y="1786"/>
            <a:chExt cx="1725" cy="1725"/>
          </a:xfrm>
        </p:grpSpPr>
        <p:sp>
          <p:nvSpPr>
            <p:cNvPr id="26" name="AutoShape 11">
              <a:extLst>
                <a:ext uri="{FF2B5EF4-FFF2-40B4-BE49-F238E27FC236}">
                  <a16:creationId xmlns:a16="http://schemas.microsoft.com/office/drawing/2014/main" id="{BD5E3F38-B866-40EB-8E8E-0E888C6686BC}"/>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3">
              <a:extLst>
                <a:ext uri="{FF2B5EF4-FFF2-40B4-BE49-F238E27FC236}">
                  <a16:creationId xmlns:a16="http://schemas.microsoft.com/office/drawing/2014/main" id="{DA0FBC1F-7B40-4B82-B59D-DBE836476087}"/>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4">
              <a:extLst>
                <a:ext uri="{FF2B5EF4-FFF2-40B4-BE49-F238E27FC236}">
                  <a16:creationId xmlns:a16="http://schemas.microsoft.com/office/drawing/2014/main" id="{A98E0C42-3F6E-4658-9B50-E032FB50F701}"/>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5">
              <a:extLst>
                <a:ext uri="{FF2B5EF4-FFF2-40B4-BE49-F238E27FC236}">
                  <a16:creationId xmlns:a16="http://schemas.microsoft.com/office/drawing/2014/main" id="{B926A63B-81DF-4BB7-8911-E10392995A15}"/>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30" name="Rectangle 16">
              <a:extLst>
                <a:ext uri="{FF2B5EF4-FFF2-40B4-BE49-F238E27FC236}">
                  <a16:creationId xmlns:a16="http://schemas.microsoft.com/office/drawing/2014/main" id="{A9182F76-EBDF-43C7-AAA3-B02CCA52516F}"/>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31" name="Freeform 17">
              <a:extLst>
                <a:ext uri="{FF2B5EF4-FFF2-40B4-BE49-F238E27FC236}">
                  <a16:creationId xmlns:a16="http://schemas.microsoft.com/office/drawing/2014/main" id="{D61FBCE6-56CE-462A-BEB0-4BE6D2070CE9}"/>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08782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DD27-B430-40A7-B8D6-83E40B36C768}"/>
              </a:ext>
            </a:extLst>
          </p:cNvPr>
          <p:cNvSpPr>
            <a:spLocks noGrp="1"/>
          </p:cNvSpPr>
          <p:nvPr>
            <p:ph type="title"/>
          </p:nvPr>
        </p:nvSpPr>
        <p:spPr/>
        <p:txBody>
          <a:bodyPr/>
          <a:lstStyle/>
          <a:p>
            <a:r>
              <a:rPr lang="en-US" b="1" dirty="0"/>
              <a:t>ASTM E-2121</a:t>
            </a:r>
          </a:p>
        </p:txBody>
      </p:sp>
      <p:sp>
        <p:nvSpPr>
          <p:cNvPr id="3" name="Content Placeholder 2">
            <a:extLst>
              <a:ext uri="{FF2B5EF4-FFF2-40B4-BE49-F238E27FC236}">
                <a16:creationId xmlns:a16="http://schemas.microsoft.com/office/drawing/2014/main" id="{2140C367-7208-4CF9-BBD6-00084ACE0334}"/>
              </a:ext>
            </a:extLst>
          </p:cNvPr>
          <p:cNvSpPr>
            <a:spLocks noGrp="1"/>
          </p:cNvSpPr>
          <p:nvPr>
            <p:ph idx="1"/>
          </p:nvPr>
        </p:nvSpPr>
        <p:spPr>
          <a:xfrm>
            <a:off x="277402" y="1737315"/>
            <a:ext cx="6523448" cy="4155395"/>
          </a:xfrm>
        </p:spPr>
        <p:txBody>
          <a:bodyPr>
            <a:noAutofit/>
          </a:bodyPr>
          <a:lstStyle/>
          <a:p>
            <a:r>
              <a:rPr lang="en-US" sz="2400" dirty="0"/>
              <a:t>6.2.6 Where ventilation cannot reduce radon levels to less than 0.3 WL, contractors shall provide the respiratory protection that is required to comply with 6.2.4. When unable to make working level measurements, </a:t>
            </a:r>
            <a:r>
              <a:rPr lang="en-US" sz="2400" u="sng" dirty="0">
                <a:solidFill>
                  <a:srgbClr val="FF0000"/>
                </a:solidFill>
              </a:rPr>
              <a:t>a radon concentration of </a:t>
            </a:r>
            <a:r>
              <a:rPr lang="en-US" sz="2400" b="1" u="sng" dirty="0">
                <a:solidFill>
                  <a:srgbClr val="FF0000"/>
                </a:solidFill>
              </a:rPr>
              <a:t>30 </a:t>
            </a:r>
            <a:r>
              <a:rPr lang="en-US" sz="2400" b="1" u="sng" dirty="0" err="1">
                <a:solidFill>
                  <a:srgbClr val="FF0000"/>
                </a:solidFill>
              </a:rPr>
              <a:t>pCi</a:t>
            </a:r>
            <a:r>
              <a:rPr lang="en-US" sz="2400" b="1" u="sng" dirty="0">
                <a:solidFill>
                  <a:srgbClr val="FF0000"/>
                </a:solidFill>
              </a:rPr>
              <a:t>/L </a:t>
            </a:r>
            <a:r>
              <a:rPr lang="en-US" sz="2400" u="sng" dirty="0">
                <a:solidFill>
                  <a:srgbClr val="FF0000"/>
                </a:solidFill>
              </a:rPr>
              <a:t>(1 100 </a:t>
            </a:r>
            <a:r>
              <a:rPr lang="en-US" sz="2400" u="sng" dirty="0" err="1">
                <a:solidFill>
                  <a:srgbClr val="FF0000"/>
                </a:solidFill>
              </a:rPr>
              <a:t>Bq</a:t>
            </a:r>
            <a:r>
              <a:rPr lang="en-US" sz="2400" u="sng" dirty="0">
                <a:solidFill>
                  <a:srgbClr val="FF0000"/>
                </a:solidFill>
              </a:rPr>
              <a:t>/m3) shall be used in lieu of 0.3 WL. The contractor should provide respiratory protection that conforms with NIOSH “Guide to Industrial Respiratory Protection,” and the OSHA “Respiratory Protection Standard,” which covers ﬁt tests for employees and other items related to respirators. </a:t>
            </a:r>
          </a:p>
        </p:txBody>
      </p:sp>
      <p:pic>
        <p:nvPicPr>
          <p:cNvPr id="7" name="Picture 6">
            <a:extLst>
              <a:ext uri="{FF2B5EF4-FFF2-40B4-BE49-F238E27FC236}">
                <a16:creationId xmlns:a16="http://schemas.microsoft.com/office/drawing/2014/main" id="{3EA03856-AFF5-4459-B2F4-A1AC7B9DAABD}"/>
              </a:ext>
            </a:extLst>
          </p:cNvPr>
          <p:cNvPicPr>
            <a:picLocks noChangeAspect="1"/>
          </p:cNvPicPr>
          <p:nvPr/>
        </p:nvPicPr>
        <p:blipFill>
          <a:blip r:embed="rId2"/>
          <a:stretch>
            <a:fillRect/>
          </a:stretch>
        </p:blipFill>
        <p:spPr>
          <a:xfrm>
            <a:off x="7019421" y="402987"/>
            <a:ext cx="4518458" cy="5764233"/>
          </a:xfrm>
          <a:prstGeom prst="rect">
            <a:avLst/>
          </a:prstGeom>
        </p:spPr>
      </p:pic>
      <p:sp>
        <p:nvSpPr>
          <p:cNvPr id="6" name="Rectangle 5">
            <a:extLst>
              <a:ext uri="{FF2B5EF4-FFF2-40B4-BE49-F238E27FC236}">
                <a16:creationId xmlns:a16="http://schemas.microsoft.com/office/drawing/2014/main" id="{C4470379-5FCE-48FB-9083-EEEBCBE9B6AE}"/>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04AAFF9D-AB87-4D0B-BBD3-E53915D3A7F7}"/>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05C23C53-D74B-4A38-8E7C-16B8B697068A}"/>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AAB1C8F9-B5FD-4EDD-9144-D28AA857488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DD099693-7D95-48DB-9997-DBF755E247C3}"/>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8764AFD3-8222-46EB-AF0F-6AB8CBCFEC51}"/>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B19E852D-94F0-4777-866D-B3BE1F1F77B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28EA4A2F-CD08-4CD5-8A78-028625FE0BA8}"/>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0383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72F-DA4E-4A7B-BB57-530F01D83A4D}"/>
              </a:ext>
            </a:extLst>
          </p:cNvPr>
          <p:cNvSpPr>
            <a:spLocks noGrp="1"/>
          </p:cNvSpPr>
          <p:nvPr>
            <p:ph type="title"/>
          </p:nvPr>
        </p:nvSpPr>
        <p:spPr/>
        <p:txBody>
          <a:bodyPr/>
          <a:lstStyle/>
          <a:p>
            <a:r>
              <a:rPr lang="en-US" b="1" dirty="0"/>
              <a:t>REMEMBER! PPE IS THE LAST LINE OF DEFENSE!</a:t>
            </a:r>
          </a:p>
        </p:txBody>
      </p:sp>
      <p:sp>
        <p:nvSpPr>
          <p:cNvPr id="5" name="Content Placeholder 4">
            <a:extLst>
              <a:ext uri="{FF2B5EF4-FFF2-40B4-BE49-F238E27FC236}">
                <a16:creationId xmlns:a16="http://schemas.microsoft.com/office/drawing/2014/main" id="{92E2AACB-FBE1-4938-9520-428FD2D870C6}"/>
              </a:ext>
            </a:extLst>
          </p:cNvPr>
          <p:cNvSpPr>
            <a:spLocks noGrp="1"/>
          </p:cNvSpPr>
          <p:nvPr>
            <p:ph sz="quarter" idx="16"/>
          </p:nvPr>
        </p:nvSpPr>
        <p:spPr/>
        <p:txBody>
          <a:bodyPr/>
          <a:lstStyle/>
          <a:p>
            <a:endParaRPr lang="en-US"/>
          </a:p>
        </p:txBody>
      </p:sp>
      <p:sp>
        <p:nvSpPr>
          <p:cNvPr id="8" name="Rectangle 7">
            <a:extLst>
              <a:ext uri="{FF2B5EF4-FFF2-40B4-BE49-F238E27FC236}">
                <a16:creationId xmlns:a16="http://schemas.microsoft.com/office/drawing/2014/main" id="{576E1496-5F82-4145-AAFF-E28190D114C8}"/>
              </a:ext>
            </a:extLst>
          </p:cNvPr>
          <p:cNvSpPr/>
          <p:nvPr/>
        </p:nvSpPr>
        <p:spPr>
          <a:xfrm>
            <a:off x="606174" y="1774203"/>
            <a:ext cx="11137187" cy="3785652"/>
          </a:xfrm>
          <a:prstGeom prst="rect">
            <a:avLst/>
          </a:prstGeom>
        </p:spPr>
        <p:txBody>
          <a:bodyPr wrap="square">
            <a:spAutoFit/>
          </a:bodyPr>
          <a:lstStyle/>
          <a:p>
            <a:pPr indent="-457200">
              <a:spcBef>
                <a:spcPct val="20000"/>
              </a:spcBef>
              <a:buFont typeface="Arial" panose="020B0604020202020204" pitchFamily="34" charset="0"/>
              <a:buChar char="•"/>
            </a:pPr>
            <a:r>
              <a:rPr lang="en-US" sz="2400" b="1" dirty="0">
                <a:solidFill>
                  <a:prstClr val="black"/>
                </a:solidFill>
                <a:latin typeface="News Gothic MT"/>
              </a:rPr>
              <a:t>Engineering controls before PPE</a:t>
            </a:r>
          </a:p>
          <a:p>
            <a:pPr indent="-457200">
              <a:spcBef>
                <a:spcPct val="20000"/>
              </a:spcBef>
              <a:buFont typeface="Arial" panose="020B0604020202020204" pitchFamily="34" charset="0"/>
              <a:buChar char="•"/>
            </a:pPr>
            <a:r>
              <a:rPr lang="en-US" sz="2400" b="1" dirty="0">
                <a:solidFill>
                  <a:srgbClr val="FF0000"/>
                </a:solidFill>
                <a:latin typeface="News Gothic MT"/>
              </a:rPr>
              <a:t>Before you put on a respirator, ventilate the basement or slab-on-grade work site first.</a:t>
            </a:r>
          </a:p>
          <a:p>
            <a:pPr indent="-457200">
              <a:spcBef>
                <a:spcPct val="20000"/>
              </a:spcBef>
              <a:buFont typeface="Arial" panose="020B0604020202020204" pitchFamily="34" charset="0"/>
              <a:buChar char="•"/>
            </a:pPr>
            <a:r>
              <a:rPr lang="en-US" sz="2400" b="1" u="sng" dirty="0">
                <a:solidFill>
                  <a:srgbClr val="FF0000"/>
                </a:solidFill>
                <a:latin typeface="News Gothic MT"/>
              </a:rPr>
              <a:t>Ensure ventilation does not backdraft the home.</a:t>
            </a:r>
          </a:p>
          <a:p>
            <a:pPr indent="-457200">
              <a:spcBef>
                <a:spcPct val="20000"/>
              </a:spcBef>
              <a:buFont typeface="Arial" panose="020B0604020202020204" pitchFamily="34" charset="0"/>
              <a:buChar char="•"/>
            </a:pPr>
            <a:r>
              <a:rPr lang="en-US" sz="2400" b="1" dirty="0">
                <a:solidFill>
                  <a:prstClr val="black"/>
                </a:solidFill>
                <a:latin typeface="News Gothic MT"/>
              </a:rPr>
              <a:t>Be aware that respirators with HEPA filter cartridges can stop in-air radon decay products</a:t>
            </a:r>
          </a:p>
          <a:p>
            <a:pPr indent="-457200">
              <a:spcBef>
                <a:spcPct val="20000"/>
              </a:spcBef>
              <a:buFont typeface="Arial" panose="020B0604020202020204" pitchFamily="34" charset="0"/>
              <a:buChar char="•"/>
            </a:pPr>
            <a:r>
              <a:rPr lang="en-US" sz="2400" b="1" dirty="0">
                <a:solidFill>
                  <a:prstClr val="black"/>
                </a:solidFill>
                <a:latin typeface="News Gothic MT"/>
              </a:rPr>
              <a:t>Be aware that respirators with HEPA filter cartridges </a:t>
            </a:r>
            <a:r>
              <a:rPr lang="en-US" sz="2400" b="1" dirty="0">
                <a:solidFill>
                  <a:srgbClr val="FF0000"/>
                </a:solidFill>
                <a:latin typeface="News Gothic MT"/>
              </a:rPr>
              <a:t>do not prevent or stop the inhalation of radon gas</a:t>
            </a:r>
            <a:r>
              <a:rPr lang="en-US" sz="2400" b="1" dirty="0">
                <a:solidFill>
                  <a:prstClr val="black"/>
                </a:solidFill>
                <a:latin typeface="News Gothic MT"/>
              </a:rPr>
              <a:t>.</a:t>
            </a:r>
          </a:p>
          <a:p>
            <a:pPr indent="-457200">
              <a:spcBef>
                <a:spcPct val="20000"/>
              </a:spcBef>
              <a:buFont typeface="Arial" panose="020B0604020202020204" pitchFamily="34" charset="0"/>
              <a:buChar char="•"/>
            </a:pPr>
            <a:endParaRPr lang="en-US" sz="2400" b="1" dirty="0">
              <a:solidFill>
                <a:prstClr val="black"/>
              </a:solidFill>
              <a:latin typeface="News Gothic MT"/>
            </a:endParaRPr>
          </a:p>
        </p:txBody>
      </p:sp>
      <p:pic>
        <p:nvPicPr>
          <p:cNvPr id="9" name="Picture 8">
            <a:extLst>
              <a:ext uri="{FF2B5EF4-FFF2-40B4-BE49-F238E27FC236}">
                <a16:creationId xmlns:a16="http://schemas.microsoft.com/office/drawing/2014/main" id="{A195A333-1226-4455-86E0-8E162FB95F0F}"/>
              </a:ext>
            </a:extLst>
          </p:cNvPr>
          <p:cNvPicPr>
            <a:picLocks noChangeAspect="1"/>
          </p:cNvPicPr>
          <p:nvPr/>
        </p:nvPicPr>
        <p:blipFill>
          <a:blip r:embed="rId2">
            <a:alphaModFix amt="37000"/>
          </a:blip>
          <a:stretch>
            <a:fillRect/>
          </a:stretch>
        </p:blipFill>
        <p:spPr>
          <a:xfrm>
            <a:off x="2404153" y="3015737"/>
            <a:ext cx="6798230" cy="4119498"/>
          </a:xfrm>
          <a:prstGeom prst="rect">
            <a:avLst/>
          </a:prstGeom>
        </p:spPr>
      </p:pic>
      <p:pic>
        <p:nvPicPr>
          <p:cNvPr id="10" name="Picture 9">
            <a:extLst>
              <a:ext uri="{FF2B5EF4-FFF2-40B4-BE49-F238E27FC236}">
                <a16:creationId xmlns:a16="http://schemas.microsoft.com/office/drawing/2014/main" id="{F020537C-27B8-40DB-AA6D-D693764F7DAF}"/>
              </a:ext>
            </a:extLst>
          </p:cNvPr>
          <p:cNvPicPr>
            <a:picLocks noChangeAspect="1"/>
          </p:cNvPicPr>
          <p:nvPr/>
        </p:nvPicPr>
        <p:blipFill>
          <a:blip r:embed="rId3"/>
          <a:stretch>
            <a:fillRect/>
          </a:stretch>
        </p:blipFill>
        <p:spPr>
          <a:xfrm>
            <a:off x="9519827" y="439879"/>
            <a:ext cx="2098343" cy="1673445"/>
          </a:xfrm>
          <a:prstGeom prst="rect">
            <a:avLst/>
          </a:prstGeom>
        </p:spPr>
      </p:pic>
      <p:sp>
        <p:nvSpPr>
          <p:cNvPr id="11" name="Rectangle 10">
            <a:extLst>
              <a:ext uri="{FF2B5EF4-FFF2-40B4-BE49-F238E27FC236}">
                <a16:creationId xmlns:a16="http://schemas.microsoft.com/office/drawing/2014/main" id="{0D95F63C-B6CF-4041-B292-07F3AB930456}"/>
              </a:ext>
            </a:extLst>
          </p:cNvPr>
          <p:cNvSpPr/>
          <p:nvPr/>
        </p:nvSpPr>
        <p:spPr>
          <a:xfrm>
            <a:off x="9032225" y="2090109"/>
            <a:ext cx="4572000" cy="246221"/>
          </a:xfrm>
          <a:prstGeom prst="rect">
            <a:avLst/>
          </a:prstGeom>
        </p:spPr>
        <p:txBody>
          <a:bodyPr>
            <a:spAutoFit/>
          </a:bodyPr>
          <a:lstStyle/>
          <a:p>
            <a:r>
              <a:rPr lang="en-US" sz="1000" dirty="0"/>
              <a:t>http://www.wpb-radon.com/Highest_PA_radon.html</a:t>
            </a:r>
          </a:p>
        </p:txBody>
      </p:sp>
      <p:sp>
        <p:nvSpPr>
          <p:cNvPr id="12" name="Rectangle 11">
            <a:extLst>
              <a:ext uri="{FF2B5EF4-FFF2-40B4-BE49-F238E27FC236}">
                <a16:creationId xmlns:a16="http://schemas.microsoft.com/office/drawing/2014/main" id="{A1C34E64-44AB-4545-BE5B-10ABA3EDB200}"/>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3" name="Group 12">
            <a:extLst>
              <a:ext uri="{FF2B5EF4-FFF2-40B4-BE49-F238E27FC236}">
                <a16:creationId xmlns:a16="http://schemas.microsoft.com/office/drawing/2014/main" id="{59A31703-B7ED-486D-AEE9-57F88EC60A7F}"/>
              </a:ext>
            </a:extLst>
          </p:cNvPr>
          <p:cNvGrpSpPr>
            <a:grpSpLocks noChangeAspect="1"/>
          </p:cNvGrpSpPr>
          <p:nvPr/>
        </p:nvGrpSpPr>
        <p:grpSpPr bwMode="auto">
          <a:xfrm>
            <a:off x="6791746" y="6214287"/>
            <a:ext cx="1888172" cy="1888172"/>
            <a:chOff x="4775" y="1786"/>
            <a:chExt cx="1725" cy="1725"/>
          </a:xfrm>
        </p:grpSpPr>
        <p:sp>
          <p:nvSpPr>
            <p:cNvPr id="14" name="AutoShape 11">
              <a:extLst>
                <a:ext uri="{FF2B5EF4-FFF2-40B4-BE49-F238E27FC236}">
                  <a16:creationId xmlns:a16="http://schemas.microsoft.com/office/drawing/2014/main" id="{7E04C4B1-9B2A-42AD-AC44-A8979E9625CD}"/>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a:extLst>
                <a:ext uri="{FF2B5EF4-FFF2-40B4-BE49-F238E27FC236}">
                  <a16:creationId xmlns:a16="http://schemas.microsoft.com/office/drawing/2014/main" id="{0C03DF92-66B9-45B2-AE23-D27F0AC3A9C1}"/>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4">
              <a:extLst>
                <a:ext uri="{FF2B5EF4-FFF2-40B4-BE49-F238E27FC236}">
                  <a16:creationId xmlns:a16="http://schemas.microsoft.com/office/drawing/2014/main" id="{5763D5A4-FD3F-4D72-9549-1B6CCE15900B}"/>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01DC3C81-3D67-4D3B-92D4-FDCF0974303C}"/>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98D83A2E-29C0-4AAA-847D-69BDE069B487}"/>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9" name="Freeform 17">
              <a:extLst>
                <a:ext uri="{FF2B5EF4-FFF2-40B4-BE49-F238E27FC236}">
                  <a16:creationId xmlns:a16="http://schemas.microsoft.com/office/drawing/2014/main" id="{E3A1DBF0-AE69-4A71-9128-37AE5FEBF06D}"/>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1964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8E51-9585-4713-8695-29C137433175}"/>
              </a:ext>
            </a:extLst>
          </p:cNvPr>
          <p:cNvSpPr>
            <a:spLocks noGrp="1"/>
          </p:cNvSpPr>
          <p:nvPr>
            <p:ph type="title"/>
          </p:nvPr>
        </p:nvSpPr>
        <p:spPr>
          <a:xfrm>
            <a:off x="1584690" y="43794"/>
            <a:ext cx="8626415" cy="974725"/>
          </a:xfrm>
        </p:spPr>
        <p:txBody>
          <a:bodyPr>
            <a:normAutofit fontScale="90000"/>
          </a:bodyPr>
          <a:lstStyle/>
          <a:p>
            <a:br>
              <a:rPr lang="en-US" dirty="0"/>
            </a:br>
            <a:r>
              <a:rPr lang="en-US" b="1" dirty="0"/>
              <a:t>Type of PPE: Half-face Respirator with HEPA filtration</a:t>
            </a:r>
          </a:p>
        </p:txBody>
      </p:sp>
      <p:sp>
        <p:nvSpPr>
          <p:cNvPr id="3" name="Content Placeholder 2">
            <a:extLst>
              <a:ext uri="{FF2B5EF4-FFF2-40B4-BE49-F238E27FC236}">
                <a16:creationId xmlns:a16="http://schemas.microsoft.com/office/drawing/2014/main" id="{A84A6393-5CC7-4D7F-828F-166AB6F7F48A}"/>
              </a:ext>
            </a:extLst>
          </p:cNvPr>
          <p:cNvSpPr>
            <a:spLocks noGrp="1"/>
          </p:cNvSpPr>
          <p:nvPr>
            <p:ph idx="1"/>
          </p:nvPr>
        </p:nvSpPr>
        <p:spPr>
          <a:xfrm>
            <a:off x="410965" y="1419908"/>
            <a:ext cx="10052880" cy="4819286"/>
          </a:xfrm>
        </p:spPr>
        <p:txBody>
          <a:bodyPr>
            <a:normAutofit lnSpcReduction="10000"/>
          </a:bodyPr>
          <a:lstStyle/>
          <a:p>
            <a:r>
              <a:rPr lang="en-US" sz="2400" b="1" dirty="0"/>
              <a:t>Key Points:</a:t>
            </a:r>
          </a:p>
          <a:p>
            <a:pPr>
              <a:buAutoNum type="arabicPeriod"/>
            </a:pPr>
            <a:r>
              <a:rPr lang="en-US" sz="2400" dirty="0">
                <a:solidFill>
                  <a:srgbClr val="FF0000"/>
                </a:solidFill>
              </a:rPr>
              <a:t>Requires a medical exam by a qualified medical person for worker to wear a respirator, meeting OSHA requirements.</a:t>
            </a:r>
          </a:p>
          <a:p>
            <a:pPr>
              <a:buAutoNum type="arabicPeriod"/>
            </a:pPr>
            <a:r>
              <a:rPr lang="en-US" sz="2400" b="1" u="sng" dirty="0">
                <a:solidFill>
                  <a:srgbClr val="FF0000"/>
                </a:solidFill>
              </a:rPr>
              <a:t>Requires at a minimum a qualitative fit test, even for a N-95 respirator</a:t>
            </a:r>
          </a:p>
          <a:p>
            <a:pPr>
              <a:buAutoNum type="arabicPeriod"/>
            </a:pPr>
            <a:r>
              <a:rPr lang="en-US" sz="2400" dirty="0"/>
              <a:t>Facial hair cannot block seal components of respirator</a:t>
            </a:r>
          </a:p>
          <a:p>
            <a:pPr>
              <a:buAutoNum type="arabicPeriod"/>
            </a:pPr>
            <a:r>
              <a:rPr lang="en-US" sz="2400" dirty="0"/>
              <a:t>Person/firm administering the fit test must be qualified and follow OSHA regulations/scope.</a:t>
            </a:r>
          </a:p>
          <a:p>
            <a:pPr>
              <a:buAutoNum type="arabicPeriod"/>
            </a:pPr>
            <a:r>
              <a:rPr lang="en-US" sz="2400" dirty="0"/>
              <a:t>Training must be provided to workers on use, limitations, safety, and maintenance.</a:t>
            </a:r>
          </a:p>
          <a:p>
            <a:pPr>
              <a:buAutoNum type="arabicPeriod"/>
            </a:pPr>
            <a:r>
              <a:rPr lang="en-US" sz="2400" dirty="0">
                <a:solidFill>
                  <a:srgbClr val="FF0000"/>
                </a:solidFill>
              </a:rPr>
              <a:t>A written OSHA respirator program meeting OSHA requirements (Employer requirement).</a:t>
            </a:r>
          </a:p>
          <a:p>
            <a:pPr>
              <a:buAutoNum type="arabicPeriod"/>
            </a:pPr>
            <a:r>
              <a:rPr lang="en-US" sz="2400" dirty="0"/>
              <a:t>There must be proper maintenance, cleaning, and inspection of each worker’s respirator</a:t>
            </a:r>
          </a:p>
          <a:p>
            <a:pPr>
              <a:buAutoNum type="arabicPeriod"/>
            </a:pPr>
            <a:endParaRPr lang="en-US" sz="1800" dirty="0"/>
          </a:p>
        </p:txBody>
      </p:sp>
      <p:pic>
        <p:nvPicPr>
          <p:cNvPr id="7" name="Picture Placeholder 6">
            <a:extLst>
              <a:ext uri="{FF2B5EF4-FFF2-40B4-BE49-F238E27FC236}">
                <a16:creationId xmlns:a16="http://schemas.microsoft.com/office/drawing/2014/main" id="{252C7936-D82F-4490-A9C2-A16EE6755C5B}"/>
              </a:ext>
            </a:extLst>
          </p:cNvPr>
          <p:cNvPicPr>
            <a:picLocks noGrp="1" noChangeAspect="1"/>
          </p:cNvPicPr>
          <p:nvPr>
            <p:ph type="pic" sz="quarter" idx="14"/>
          </p:nvPr>
        </p:nvPicPr>
        <p:blipFill>
          <a:blip r:embed="rId2"/>
          <a:srcRect t="12806" b="12806"/>
          <a:stretch>
            <a:fillRect/>
          </a:stretch>
        </p:blipFill>
        <p:spPr>
          <a:xfrm>
            <a:off x="10499371" y="1772487"/>
            <a:ext cx="1228592" cy="1262138"/>
          </a:xfrm>
          <a:prstGeom prst="rect">
            <a:avLst/>
          </a:prstGeom>
        </p:spPr>
      </p:pic>
      <p:pic>
        <p:nvPicPr>
          <p:cNvPr id="8" name="Picture 7">
            <a:extLst>
              <a:ext uri="{FF2B5EF4-FFF2-40B4-BE49-F238E27FC236}">
                <a16:creationId xmlns:a16="http://schemas.microsoft.com/office/drawing/2014/main" id="{5B8E5D80-36CF-46C0-BED4-85F0D3738354}"/>
              </a:ext>
            </a:extLst>
          </p:cNvPr>
          <p:cNvPicPr>
            <a:picLocks noChangeAspect="1"/>
          </p:cNvPicPr>
          <p:nvPr/>
        </p:nvPicPr>
        <p:blipFill>
          <a:blip r:embed="rId3"/>
          <a:stretch>
            <a:fillRect/>
          </a:stretch>
        </p:blipFill>
        <p:spPr>
          <a:xfrm>
            <a:off x="10467140" y="3178017"/>
            <a:ext cx="1250956" cy="1188752"/>
          </a:xfrm>
          <a:prstGeom prst="rect">
            <a:avLst/>
          </a:prstGeom>
        </p:spPr>
      </p:pic>
      <p:pic>
        <p:nvPicPr>
          <p:cNvPr id="9" name="Picture 8">
            <a:extLst>
              <a:ext uri="{FF2B5EF4-FFF2-40B4-BE49-F238E27FC236}">
                <a16:creationId xmlns:a16="http://schemas.microsoft.com/office/drawing/2014/main" id="{550C5179-A71C-47A3-B48C-E3AEFD18C062}"/>
              </a:ext>
            </a:extLst>
          </p:cNvPr>
          <p:cNvPicPr>
            <a:picLocks noChangeAspect="1"/>
          </p:cNvPicPr>
          <p:nvPr/>
        </p:nvPicPr>
        <p:blipFill>
          <a:blip r:embed="rId4"/>
          <a:stretch>
            <a:fillRect/>
          </a:stretch>
        </p:blipFill>
        <p:spPr>
          <a:xfrm>
            <a:off x="10463845" y="4527187"/>
            <a:ext cx="1314052" cy="1285108"/>
          </a:xfrm>
          <a:prstGeom prst="rect">
            <a:avLst/>
          </a:prstGeom>
        </p:spPr>
      </p:pic>
      <p:sp>
        <p:nvSpPr>
          <p:cNvPr id="10" name="Rectangle 9">
            <a:extLst>
              <a:ext uri="{FF2B5EF4-FFF2-40B4-BE49-F238E27FC236}">
                <a16:creationId xmlns:a16="http://schemas.microsoft.com/office/drawing/2014/main" id="{DFA4DCA8-E31D-4F96-81BD-E007731FE295}"/>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1" name="Group 12">
            <a:extLst>
              <a:ext uri="{FF2B5EF4-FFF2-40B4-BE49-F238E27FC236}">
                <a16:creationId xmlns:a16="http://schemas.microsoft.com/office/drawing/2014/main" id="{4E0CCAEA-6BC5-433F-B58D-01EB25E17152}"/>
              </a:ext>
            </a:extLst>
          </p:cNvPr>
          <p:cNvGrpSpPr>
            <a:grpSpLocks noChangeAspect="1"/>
          </p:cNvGrpSpPr>
          <p:nvPr/>
        </p:nvGrpSpPr>
        <p:grpSpPr bwMode="auto">
          <a:xfrm>
            <a:off x="6791746" y="6214287"/>
            <a:ext cx="1888172" cy="1888172"/>
            <a:chOff x="4775" y="1786"/>
            <a:chExt cx="1725" cy="1725"/>
          </a:xfrm>
        </p:grpSpPr>
        <p:sp>
          <p:nvSpPr>
            <p:cNvPr id="12" name="AutoShape 11">
              <a:extLst>
                <a:ext uri="{FF2B5EF4-FFF2-40B4-BE49-F238E27FC236}">
                  <a16:creationId xmlns:a16="http://schemas.microsoft.com/office/drawing/2014/main" id="{193284FC-D0D5-4E0D-80C9-E4ED9EB2EB01}"/>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2A4AF630-EF8E-4983-B977-CF2830F8C74F}"/>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4BE87488-9804-4DE1-866F-65D8F48FA99D}"/>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47AE4F53-2C84-4A0F-94A9-B477B01F457D}"/>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47917AFE-1E0E-4E38-BBA0-2ECA92A523AA}"/>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Freeform 17">
              <a:extLst>
                <a:ext uri="{FF2B5EF4-FFF2-40B4-BE49-F238E27FC236}">
                  <a16:creationId xmlns:a16="http://schemas.microsoft.com/office/drawing/2014/main" id="{EF4157FB-384A-4E76-A800-83E3B40F7B8C}"/>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57017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29E5-372D-42E5-B8A3-DBE4F3894698}"/>
              </a:ext>
            </a:extLst>
          </p:cNvPr>
          <p:cNvSpPr>
            <a:spLocks noGrp="1"/>
          </p:cNvSpPr>
          <p:nvPr>
            <p:ph type="title"/>
          </p:nvPr>
        </p:nvSpPr>
        <p:spPr>
          <a:xfrm>
            <a:off x="3233395" y="-92467"/>
            <a:ext cx="8229600" cy="1143000"/>
          </a:xfrm>
        </p:spPr>
        <p:txBody>
          <a:bodyPr/>
          <a:lstStyle/>
          <a:p>
            <a:r>
              <a:rPr lang="en-US" sz="2800" b="1" dirty="0"/>
              <a:t>Beards and Respirators: Facing Reality, if You Wear A Respirator: </a:t>
            </a:r>
            <a:r>
              <a:rPr lang="en-US" sz="2800" b="1" dirty="0">
                <a:solidFill>
                  <a:srgbClr val="FF0000"/>
                </a:solidFill>
              </a:rPr>
              <a:t>You May Need To Shave</a:t>
            </a:r>
          </a:p>
        </p:txBody>
      </p:sp>
      <p:pic>
        <p:nvPicPr>
          <p:cNvPr id="4" name="Picture 3">
            <a:extLst>
              <a:ext uri="{FF2B5EF4-FFF2-40B4-BE49-F238E27FC236}">
                <a16:creationId xmlns:a16="http://schemas.microsoft.com/office/drawing/2014/main" id="{84021072-30BB-4F55-B241-F8639718F230}"/>
              </a:ext>
            </a:extLst>
          </p:cNvPr>
          <p:cNvPicPr>
            <a:picLocks noChangeAspect="1"/>
          </p:cNvPicPr>
          <p:nvPr/>
        </p:nvPicPr>
        <p:blipFill>
          <a:blip r:embed="rId2"/>
          <a:stretch>
            <a:fillRect/>
          </a:stretch>
        </p:blipFill>
        <p:spPr>
          <a:xfrm>
            <a:off x="3361427" y="956286"/>
            <a:ext cx="7125419" cy="5341189"/>
          </a:xfrm>
          <a:prstGeom prst="rect">
            <a:avLst/>
          </a:prstGeom>
        </p:spPr>
      </p:pic>
      <p:sp>
        <p:nvSpPr>
          <p:cNvPr id="5" name="Rectangle 4">
            <a:extLst>
              <a:ext uri="{FF2B5EF4-FFF2-40B4-BE49-F238E27FC236}">
                <a16:creationId xmlns:a16="http://schemas.microsoft.com/office/drawing/2014/main" id="{475C12A5-F356-4E72-B63C-E3AD8319C74C}"/>
              </a:ext>
            </a:extLst>
          </p:cNvPr>
          <p:cNvSpPr/>
          <p:nvPr/>
        </p:nvSpPr>
        <p:spPr>
          <a:xfrm>
            <a:off x="937591" y="5159913"/>
            <a:ext cx="2191110" cy="553998"/>
          </a:xfrm>
          <a:prstGeom prst="rect">
            <a:avLst/>
          </a:prstGeom>
        </p:spPr>
        <p:txBody>
          <a:bodyPr wrap="square">
            <a:spAutoFit/>
          </a:bodyPr>
          <a:lstStyle/>
          <a:p>
            <a:r>
              <a:rPr lang="en-US" sz="1000" dirty="0">
                <a:hlinkClick r:id="rId3"/>
              </a:rPr>
              <a:t>https://blogs.cdc.gov/niosh-science-blog/2017/11/02/noshave/</a:t>
            </a:r>
            <a:endParaRPr lang="en-US" sz="1000" dirty="0"/>
          </a:p>
          <a:p>
            <a:endParaRPr lang="en-US" sz="1000" dirty="0"/>
          </a:p>
        </p:txBody>
      </p:sp>
      <p:sp>
        <p:nvSpPr>
          <p:cNvPr id="6" name="TextBox 5">
            <a:extLst>
              <a:ext uri="{FF2B5EF4-FFF2-40B4-BE49-F238E27FC236}">
                <a16:creationId xmlns:a16="http://schemas.microsoft.com/office/drawing/2014/main" id="{7BB8615F-2642-47D9-9EE9-B31CA7B3FC6C}"/>
              </a:ext>
            </a:extLst>
          </p:cNvPr>
          <p:cNvSpPr txBox="1"/>
          <p:nvPr/>
        </p:nvSpPr>
        <p:spPr>
          <a:xfrm>
            <a:off x="400692" y="1573388"/>
            <a:ext cx="2551167" cy="3027871"/>
          </a:xfrm>
          <a:prstGeom prst="rect">
            <a:avLst/>
          </a:prstGeom>
        </p:spPr>
        <p:txBody>
          <a:bodyPr wrap="square" rtlCol="0">
            <a:normAutofit/>
          </a:bodyPr>
          <a:lstStyle/>
          <a:p>
            <a:r>
              <a:rPr lang="en-US" sz="2000" b="1" dirty="0">
                <a:solidFill>
                  <a:srgbClr val="FF0000"/>
                </a:solidFill>
              </a:rPr>
              <a:t>Remember why you are donning a respirator!</a:t>
            </a:r>
          </a:p>
        </p:txBody>
      </p:sp>
      <p:sp>
        <p:nvSpPr>
          <p:cNvPr id="7" name="Rectangle 6">
            <a:extLst>
              <a:ext uri="{FF2B5EF4-FFF2-40B4-BE49-F238E27FC236}">
                <a16:creationId xmlns:a16="http://schemas.microsoft.com/office/drawing/2014/main" id="{87621C9A-18B7-4A80-BB35-B82EC2803198}"/>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508DDB4F-A248-4292-BEE5-5B6BE4BA4F5C}"/>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65C34635-D498-4C62-9E84-C7BE0DD0C2D6}"/>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9A08089A-56AA-455C-9A6D-3138071F5D49}"/>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D6502218-EBC7-4BB3-9736-91B227F01518}"/>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BDFC95B9-806C-4F19-99AF-72E14ECC3FC3}"/>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ABC49099-F9B0-4042-A68B-1819A81C2D52}"/>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8F0443C5-417C-499A-9382-5440E1DA8E3B}"/>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598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5B85-19A3-431E-B7E4-216254C582D6}"/>
              </a:ext>
            </a:extLst>
          </p:cNvPr>
          <p:cNvSpPr>
            <a:spLocks noGrp="1"/>
          </p:cNvSpPr>
          <p:nvPr>
            <p:ph type="title"/>
          </p:nvPr>
        </p:nvSpPr>
        <p:spPr>
          <a:xfrm>
            <a:off x="1590677" y="383907"/>
            <a:ext cx="9077323" cy="974725"/>
          </a:xfrm>
        </p:spPr>
        <p:txBody>
          <a:bodyPr>
            <a:normAutofit fontScale="90000"/>
          </a:bodyPr>
          <a:lstStyle/>
          <a:p>
            <a:r>
              <a:rPr lang="en-US" b="1" dirty="0"/>
              <a:t>Types of PPE: Eye Protection (Safety Glasses and Googles</a:t>
            </a:r>
          </a:p>
        </p:txBody>
      </p:sp>
      <p:sp>
        <p:nvSpPr>
          <p:cNvPr id="5" name="Content Placeholder 4">
            <a:extLst>
              <a:ext uri="{FF2B5EF4-FFF2-40B4-BE49-F238E27FC236}">
                <a16:creationId xmlns:a16="http://schemas.microsoft.com/office/drawing/2014/main" id="{48F3EC3F-7943-412B-9EDB-D6067B2B39F7}"/>
              </a:ext>
            </a:extLst>
          </p:cNvPr>
          <p:cNvSpPr>
            <a:spLocks noGrp="1"/>
          </p:cNvSpPr>
          <p:nvPr>
            <p:ph sz="quarter" idx="16"/>
          </p:nvPr>
        </p:nvSpPr>
        <p:spPr/>
        <p:txBody>
          <a:bodyPr/>
          <a:lstStyle/>
          <a:p>
            <a:endParaRPr lang="en-US" dirty="0"/>
          </a:p>
        </p:txBody>
      </p:sp>
      <p:pic>
        <p:nvPicPr>
          <p:cNvPr id="9" name="Picture 8">
            <a:extLst>
              <a:ext uri="{FF2B5EF4-FFF2-40B4-BE49-F238E27FC236}">
                <a16:creationId xmlns:a16="http://schemas.microsoft.com/office/drawing/2014/main" id="{B0E57F17-8003-4749-9D73-F136D4EA0578}"/>
              </a:ext>
            </a:extLst>
          </p:cNvPr>
          <p:cNvPicPr>
            <a:picLocks noChangeAspect="1"/>
          </p:cNvPicPr>
          <p:nvPr/>
        </p:nvPicPr>
        <p:blipFill>
          <a:blip r:embed="rId2"/>
          <a:stretch>
            <a:fillRect/>
          </a:stretch>
        </p:blipFill>
        <p:spPr>
          <a:xfrm>
            <a:off x="3482178" y="1462514"/>
            <a:ext cx="4237904" cy="2057614"/>
          </a:xfrm>
          <a:prstGeom prst="rect">
            <a:avLst/>
          </a:prstGeom>
        </p:spPr>
      </p:pic>
      <p:pic>
        <p:nvPicPr>
          <p:cNvPr id="10" name="Picture 9">
            <a:extLst>
              <a:ext uri="{FF2B5EF4-FFF2-40B4-BE49-F238E27FC236}">
                <a16:creationId xmlns:a16="http://schemas.microsoft.com/office/drawing/2014/main" id="{2B4F56FB-AF12-42FB-8CD9-BBB6C64B4AEA}"/>
              </a:ext>
            </a:extLst>
          </p:cNvPr>
          <p:cNvPicPr>
            <a:picLocks noChangeAspect="1"/>
          </p:cNvPicPr>
          <p:nvPr/>
        </p:nvPicPr>
        <p:blipFill rotWithShape="1">
          <a:blip r:embed="rId3"/>
          <a:srcRect t="12814"/>
          <a:stretch/>
        </p:blipFill>
        <p:spPr>
          <a:xfrm>
            <a:off x="7914799" y="1358632"/>
            <a:ext cx="3925091" cy="2057614"/>
          </a:xfrm>
          <a:prstGeom prst="rect">
            <a:avLst/>
          </a:prstGeom>
        </p:spPr>
      </p:pic>
      <p:pic>
        <p:nvPicPr>
          <p:cNvPr id="11" name="Picture 10">
            <a:extLst>
              <a:ext uri="{FF2B5EF4-FFF2-40B4-BE49-F238E27FC236}">
                <a16:creationId xmlns:a16="http://schemas.microsoft.com/office/drawing/2014/main" id="{AE077061-48E4-4CBD-B60F-1852EC4D5AFC}"/>
              </a:ext>
            </a:extLst>
          </p:cNvPr>
          <p:cNvPicPr>
            <a:picLocks noChangeAspect="1"/>
          </p:cNvPicPr>
          <p:nvPr/>
        </p:nvPicPr>
        <p:blipFill>
          <a:blip r:embed="rId4"/>
          <a:stretch>
            <a:fillRect/>
          </a:stretch>
        </p:blipFill>
        <p:spPr>
          <a:xfrm>
            <a:off x="3340661" y="3624010"/>
            <a:ext cx="3006862" cy="1804117"/>
          </a:xfrm>
          <a:prstGeom prst="rect">
            <a:avLst/>
          </a:prstGeom>
        </p:spPr>
      </p:pic>
      <p:pic>
        <p:nvPicPr>
          <p:cNvPr id="7" name="Picture 6">
            <a:extLst>
              <a:ext uri="{FF2B5EF4-FFF2-40B4-BE49-F238E27FC236}">
                <a16:creationId xmlns:a16="http://schemas.microsoft.com/office/drawing/2014/main" id="{2F783BD0-EF5B-42F8-8937-ADD0FFC3F02E}"/>
              </a:ext>
            </a:extLst>
          </p:cNvPr>
          <p:cNvPicPr>
            <a:picLocks noChangeAspect="1"/>
          </p:cNvPicPr>
          <p:nvPr/>
        </p:nvPicPr>
        <p:blipFill rotWithShape="1">
          <a:blip r:embed="rId5"/>
          <a:srcRect t="9826" b="5695"/>
          <a:stretch/>
        </p:blipFill>
        <p:spPr>
          <a:xfrm>
            <a:off x="7525365" y="3416246"/>
            <a:ext cx="3660116" cy="2057614"/>
          </a:xfrm>
          <a:prstGeom prst="rect">
            <a:avLst/>
          </a:prstGeom>
        </p:spPr>
      </p:pic>
      <p:pic>
        <p:nvPicPr>
          <p:cNvPr id="12" name="Picture 11">
            <a:extLst>
              <a:ext uri="{FF2B5EF4-FFF2-40B4-BE49-F238E27FC236}">
                <a16:creationId xmlns:a16="http://schemas.microsoft.com/office/drawing/2014/main" id="{C75F8385-1475-40DC-B927-48327A0E93A1}"/>
              </a:ext>
            </a:extLst>
          </p:cNvPr>
          <p:cNvPicPr>
            <a:picLocks noChangeAspect="1"/>
          </p:cNvPicPr>
          <p:nvPr/>
        </p:nvPicPr>
        <p:blipFill>
          <a:blip r:embed="rId6"/>
          <a:stretch>
            <a:fillRect/>
          </a:stretch>
        </p:blipFill>
        <p:spPr>
          <a:xfrm>
            <a:off x="10840675" y="898485"/>
            <a:ext cx="1147999" cy="667911"/>
          </a:xfrm>
          <a:prstGeom prst="rect">
            <a:avLst/>
          </a:prstGeom>
        </p:spPr>
      </p:pic>
      <p:sp>
        <p:nvSpPr>
          <p:cNvPr id="3" name="TextBox 2">
            <a:extLst>
              <a:ext uri="{FF2B5EF4-FFF2-40B4-BE49-F238E27FC236}">
                <a16:creationId xmlns:a16="http://schemas.microsoft.com/office/drawing/2014/main" id="{CAA70418-D80E-4A39-89D2-976162C0B362}"/>
              </a:ext>
            </a:extLst>
          </p:cNvPr>
          <p:cNvSpPr txBox="1"/>
          <p:nvPr/>
        </p:nvSpPr>
        <p:spPr>
          <a:xfrm>
            <a:off x="493614" y="5785805"/>
            <a:ext cx="11409770" cy="369332"/>
          </a:xfrm>
          <a:prstGeom prst="rect">
            <a:avLst/>
          </a:prstGeom>
          <a:noFill/>
        </p:spPr>
        <p:txBody>
          <a:bodyPr wrap="square" rtlCol="0">
            <a:spAutoFit/>
          </a:bodyPr>
          <a:lstStyle/>
          <a:p>
            <a:pPr algn="ctr"/>
            <a:r>
              <a:rPr lang="en-US" b="1" dirty="0"/>
              <a:t>Protect eyes against object impact and also from harmful liquid impact (primers and glues)</a:t>
            </a:r>
          </a:p>
        </p:txBody>
      </p:sp>
      <p:sp>
        <p:nvSpPr>
          <p:cNvPr id="13" name="Rectangle 12">
            <a:extLst>
              <a:ext uri="{FF2B5EF4-FFF2-40B4-BE49-F238E27FC236}">
                <a16:creationId xmlns:a16="http://schemas.microsoft.com/office/drawing/2014/main" id="{5CC3763D-4BC7-4680-A6D5-0E805BD35409}"/>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4" name="Group 12">
            <a:extLst>
              <a:ext uri="{FF2B5EF4-FFF2-40B4-BE49-F238E27FC236}">
                <a16:creationId xmlns:a16="http://schemas.microsoft.com/office/drawing/2014/main" id="{A8D9AE04-DA2C-4C1A-A706-5FCBE26EFC99}"/>
              </a:ext>
            </a:extLst>
          </p:cNvPr>
          <p:cNvGrpSpPr>
            <a:grpSpLocks noChangeAspect="1"/>
          </p:cNvGrpSpPr>
          <p:nvPr/>
        </p:nvGrpSpPr>
        <p:grpSpPr bwMode="auto">
          <a:xfrm>
            <a:off x="6791746" y="6214287"/>
            <a:ext cx="1888172" cy="1888172"/>
            <a:chOff x="4775" y="1786"/>
            <a:chExt cx="1725" cy="1725"/>
          </a:xfrm>
        </p:grpSpPr>
        <p:sp>
          <p:nvSpPr>
            <p:cNvPr id="15" name="AutoShape 11">
              <a:extLst>
                <a:ext uri="{FF2B5EF4-FFF2-40B4-BE49-F238E27FC236}">
                  <a16:creationId xmlns:a16="http://schemas.microsoft.com/office/drawing/2014/main" id="{172FEB16-2D40-4F6A-B721-83D18C655CF9}"/>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3">
              <a:extLst>
                <a:ext uri="{FF2B5EF4-FFF2-40B4-BE49-F238E27FC236}">
                  <a16:creationId xmlns:a16="http://schemas.microsoft.com/office/drawing/2014/main" id="{6B11679D-026D-46C0-A24B-2EC3805196CC}"/>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4">
              <a:extLst>
                <a:ext uri="{FF2B5EF4-FFF2-40B4-BE49-F238E27FC236}">
                  <a16:creationId xmlns:a16="http://schemas.microsoft.com/office/drawing/2014/main" id="{1CC69567-B01D-4D2C-9E31-7E04FB101962}"/>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80CA3C56-5070-4DFA-9653-B586765357D0}"/>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9" name="Rectangle 16">
              <a:extLst>
                <a:ext uri="{FF2B5EF4-FFF2-40B4-BE49-F238E27FC236}">
                  <a16:creationId xmlns:a16="http://schemas.microsoft.com/office/drawing/2014/main" id="{CB371020-55AC-4145-9C1A-C04B68F02E2F}"/>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0" name="Freeform 17">
              <a:extLst>
                <a:ext uri="{FF2B5EF4-FFF2-40B4-BE49-F238E27FC236}">
                  <a16:creationId xmlns:a16="http://schemas.microsoft.com/office/drawing/2014/main" id="{55A45E49-7613-4360-85B5-458EF24FC60D}"/>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47153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2766" y="1899563"/>
            <a:ext cx="4671786" cy="4346224"/>
          </a:xfrm>
        </p:spPr>
        <p:txBody>
          <a:bodyPr>
            <a:noAutofit/>
          </a:bodyPr>
          <a:lstStyle/>
          <a:p>
            <a:r>
              <a:rPr lang="en-US" b="1" u="sng" dirty="0"/>
              <a:t>Exposure to noise levels over 85 dB can cause hearing loss</a:t>
            </a:r>
          </a:p>
          <a:p>
            <a:r>
              <a:rPr lang="en-US" dirty="0">
                <a:solidFill>
                  <a:srgbClr val="FF0000"/>
                </a:solidFill>
              </a:rPr>
              <a:t>Hearing protection required at 90 dB</a:t>
            </a:r>
          </a:p>
          <a:p>
            <a:r>
              <a:rPr lang="en-US" dirty="0"/>
              <a:t>Implement effective Hearing Conservation Program</a:t>
            </a:r>
            <a:br>
              <a:rPr lang="en-US" dirty="0"/>
            </a:br>
            <a:endParaRPr lang="en-US" dirty="0"/>
          </a:p>
        </p:txBody>
      </p:sp>
      <p:pic>
        <p:nvPicPr>
          <p:cNvPr id="4" name="Picture 3" title="Noise ch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577" y="1931838"/>
            <a:ext cx="3403600" cy="4064000"/>
          </a:xfrm>
          <a:prstGeom prst="rect">
            <a:avLst/>
          </a:prstGeom>
          <a:ln>
            <a:solidFill>
              <a:schemeClr val="tx1"/>
            </a:solidFill>
          </a:ln>
        </p:spPr>
      </p:pic>
      <p:sp>
        <p:nvSpPr>
          <p:cNvPr id="10" name="TextBox 9"/>
          <p:cNvSpPr txBox="1"/>
          <p:nvPr/>
        </p:nvSpPr>
        <p:spPr>
          <a:xfrm>
            <a:off x="8915400" y="5461000"/>
            <a:ext cx="1200518" cy="215444"/>
          </a:xfrm>
          <a:prstGeom prst="rect">
            <a:avLst/>
          </a:prstGeom>
          <a:noFill/>
        </p:spPr>
        <p:txBody>
          <a:bodyPr wrap="square" rtlCol="0">
            <a:spAutoFit/>
          </a:bodyPr>
          <a:lstStyle/>
          <a:p>
            <a:pPr algn="r"/>
            <a:r>
              <a:rPr lang="en-US" sz="800" dirty="0"/>
              <a:t>Source: OSHA</a:t>
            </a:r>
          </a:p>
        </p:txBody>
      </p:sp>
      <p:sp>
        <p:nvSpPr>
          <p:cNvPr id="2" name="Title 1"/>
          <p:cNvSpPr>
            <a:spLocks noGrp="1"/>
          </p:cNvSpPr>
          <p:nvPr>
            <p:ph type="title"/>
          </p:nvPr>
        </p:nvSpPr>
        <p:spPr/>
        <p:txBody>
          <a:bodyPr/>
          <a:lstStyle/>
          <a:p>
            <a:r>
              <a:rPr lang="en-US" b="1" dirty="0"/>
              <a:t>Types of PPE: Hearing Protection</a:t>
            </a:r>
          </a:p>
        </p:txBody>
      </p:sp>
      <p:pic>
        <p:nvPicPr>
          <p:cNvPr id="5" name="Picture 4">
            <a:extLst>
              <a:ext uri="{FF2B5EF4-FFF2-40B4-BE49-F238E27FC236}">
                <a16:creationId xmlns:a16="http://schemas.microsoft.com/office/drawing/2014/main" id="{566E0926-480E-4629-83DF-72E44CFE03BB}"/>
              </a:ext>
            </a:extLst>
          </p:cNvPr>
          <p:cNvPicPr>
            <a:picLocks noChangeAspect="1"/>
          </p:cNvPicPr>
          <p:nvPr/>
        </p:nvPicPr>
        <p:blipFill>
          <a:blip r:embed="rId4"/>
          <a:stretch>
            <a:fillRect/>
          </a:stretch>
        </p:blipFill>
        <p:spPr>
          <a:xfrm>
            <a:off x="8946328" y="689783"/>
            <a:ext cx="1597290" cy="975445"/>
          </a:xfrm>
          <a:prstGeom prst="rect">
            <a:avLst/>
          </a:prstGeom>
        </p:spPr>
      </p:pic>
      <p:sp>
        <p:nvSpPr>
          <p:cNvPr id="7" name="Rectangle 6">
            <a:extLst>
              <a:ext uri="{FF2B5EF4-FFF2-40B4-BE49-F238E27FC236}">
                <a16:creationId xmlns:a16="http://schemas.microsoft.com/office/drawing/2014/main" id="{E998117E-FCC1-4672-863A-42E556B614EC}"/>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BE763321-3679-4FAB-B3F9-B3D1C9CA6AC4}"/>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A5324E50-7DAD-4970-9139-65A5DE2567DE}"/>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3">
              <a:extLst>
                <a:ext uri="{FF2B5EF4-FFF2-40B4-BE49-F238E27FC236}">
                  <a16:creationId xmlns:a16="http://schemas.microsoft.com/office/drawing/2014/main" id="{4C0B4A8C-EE1B-4934-AB79-3FD19AFE2B6C}"/>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4">
              <a:extLst>
                <a:ext uri="{FF2B5EF4-FFF2-40B4-BE49-F238E27FC236}">
                  <a16:creationId xmlns:a16="http://schemas.microsoft.com/office/drawing/2014/main" id="{196FCEE3-410C-450C-8524-5E666423959F}"/>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5">
              <a:extLst>
                <a:ext uri="{FF2B5EF4-FFF2-40B4-BE49-F238E27FC236}">
                  <a16:creationId xmlns:a16="http://schemas.microsoft.com/office/drawing/2014/main" id="{60594511-74B7-488F-9137-C29B5611A6D9}"/>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Rectangle 16">
              <a:extLst>
                <a:ext uri="{FF2B5EF4-FFF2-40B4-BE49-F238E27FC236}">
                  <a16:creationId xmlns:a16="http://schemas.microsoft.com/office/drawing/2014/main" id="{036D65A0-1706-4933-94B3-D6764202F183}"/>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Freeform 17">
              <a:extLst>
                <a:ext uri="{FF2B5EF4-FFF2-40B4-BE49-F238E27FC236}">
                  <a16:creationId xmlns:a16="http://schemas.microsoft.com/office/drawing/2014/main" id="{84E392BC-2A37-48AC-A0A3-09A612A7F9F7}"/>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66126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F035-E8B5-4811-ABA6-5ECD358F04DA}"/>
              </a:ext>
            </a:extLst>
          </p:cNvPr>
          <p:cNvSpPr>
            <a:spLocks noGrp="1"/>
          </p:cNvSpPr>
          <p:nvPr>
            <p:ph type="title"/>
          </p:nvPr>
        </p:nvSpPr>
        <p:spPr>
          <a:xfrm>
            <a:off x="390939" y="-2623"/>
            <a:ext cx="11327296" cy="1006475"/>
          </a:xfrm>
        </p:spPr>
        <p:txBody>
          <a:bodyPr/>
          <a:lstStyle/>
          <a:p>
            <a:r>
              <a:rPr lang="en-US" sz="2800" b="1" dirty="0">
                <a:solidFill>
                  <a:srgbClr val="FF0000"/>
                </a:solidFill>
              </a:rPr>
              <a:t>Mitigation activities noise generation can be in range 80-110 decibels or more</a:t>
            </a:r>
          </a:p>
        </p:txBody>
      </p:sp>
      <p:pic>
        <p:nvPicPr>
          <p:cNvPr id="4" name="Content Placeholder 4">
            <a:extLst>
              <a:ext uri="{FF2B5EF4-FFF2-40B4-BE49-F238E27FC236}">
                <a16:creationId xmlns:a16="http://schemas.microsoft.com/office/drawing/2014/main" id="{2E0386B0-8AD6-49A5-9D95-3CE6461D140E}"/>
              </a:ext>
            </a:extLst>
          </p:cNvPr>
          <p:cNvPicPr>
            <a:picLocks noChangeAspect="1"/>
          </p:cNvPicPr>
          <p:nvPr/>
        </p:nvPicPr>
        <p:blipFill rotWithShape="1">
          <a:blip r:embed="rId2">
            <a:extLst>
              <a:ext uri="{28A0092B-C50C-407E-A947-70E740481C1C}">
                <a14:useLocalDpi xmlns:a14="http://schemas.microsoft.com/office/drawing/2010/main" val="0"/>
              </a:ext>
            </a:extLst>
          </a:blip>
          <a:srcRect r="-2" b="9286"/>
          <a:stretch/>
        </p:blipFill>
        <p:spPr>
          <a:xfrm>
            <a:off x="213660" y="910462"/>
            <a:ext cx="3044661" cy="2761891"/>
          </a:xfrm>
          <a:prstGeom prst="rect">
            <a:avLst/>
          </a:prstGeom>
        </p:spPr>
      </p:pic>
      <p:pic>
        <p:nvPicPr>
          <p:cNvPr id="5" name="Content Placeholder 4" descr="A picture containing person, wall, woman, indoor&#10;&#10;Description automatically generated">
            <a:extLst>
              <a:ext uri="{FF2B5EF4-FFF2-40B4-BE49-F238E27FC236}">
                <a16:creationId xmlns:a16="http://schemas.microsoft.com/office/drawing/2014/main" id="{F6C98991-2E8C-47E6-978A-9278D68B21D6}"/>
              </a:ext>
            </a:extLst>
          </p:cNvPr>
          <p:cNvPicPr>
            <a:picLocks noChangeAspect="1"/>
          </p:cNvPicPr>
          <p:nvPr/>
        </p:nvPicPr>
        <p:blipFill rotWithShape="1">
          <a:blip r:embed="rId3">
            <a:extLst>
              <a:ext uri="{28A0092B-C50C-407E-A947-70E740481C1C}">
                <a14:useLocalDpi xmlns:a14="http://schemas.microsoft.com/office/drawing/2010/main" val="0"/>
              </a:ext>
            </a:extLst>
          </a:blip>
          <a:srcRect l="2064" r="9071"/>
          <a:stretch/>
        </p:blipFill>
        <p:spPr>
          <a:xfrm>
            <a:off x="3769593" y="894472"/>
            <a:ext cx="2308215" cy="2765190"/>
          </a:xfrm>
          <a:prstGeom prst="rect">
            <a:avLst/>
          </a:prstGeom>
        </p:spPr>
      </p:pic>
      <p:pic>
        <p:nvPicPr>
          <p:cNvPr id="6" name="Picture 5">
            <a:extLst>
              <a:ext uri="{FF2B5EF4-FFF2-40B4-BE49-F238E27FC236}">
                <a16:creationId xmlns:a16="http://schemas.microsoft.com/office/drawing/2014/main" id="{343D3286-E4E0-45B9-A1C4-0E2433169485}"/>
              </a:ext>
            </a:extLst>
          </p:cNvPr>
          <p:cNvPicPr>
            <a:picLocks noChangeAspect="1"/>
          </p:cNvPicPr>
          <p:nvPr/>
        </p:nvPicPr>
        <p:blipFill>
          <a:blip r:embed="rId4"/>
          <a:stretch>
            <a:fillRect/>
          </a:stretch>
        </p:blipFill>
        <p:spPr>
          <a:xfrm>
            <a:off x="6803732" y="937653"/>
            <a:ext cx="3011513" cy="2734574"/>
          </a:xfrm>
          <a:prstGeom prst="rect">
            <a:avLst/>
          </a:prstGeom>
        </p:spPr>
      </p:pic>
      <p:pic>
        <p:nvPicPr>
          <p:cNvPr id="7" name="Picture 6">
            <a:extLst>
              <a:ext uri="{FF2B5EF4-FFF2-40B4-BE49-F238E27FC236}">
                <a16:creationId xmlns:a16="http://schemas.microsoft.com/office/drawing/2014/main" id="{F5B87AE6-6257-4360-94A3-3B8927263F6D}"/>
              </a:ext>
            </a:extLst>
          </p:cNvPr>
          <p:cNvPicPr>
            <a:picLocks noChangeAspect="1"/>
          </p:cNvPicPr>
          <p:nvPr/>
        </p:nvPicPr>
        <p:blipFill>
          <a:blip r:embed="rId5"/>
          <a:stretch>
            <a:fillRect/>
          </a:stretch>
        </p:blipFill>
        <p:spPr>
          <a:xfrm>
            <a:off x="1222845" y="3907495"/>
            <a:ext cx="2887085" cy="2165314"/>
          </a:xfrm>
          <a:prstGeom prst="rect">
            <a:avLst/>
          </a:prstGeom>
        </p:spPr>
      </p:pic>
      <p:pic>
        <p:nvPicPr>
          <p:cNvPr id="8" name="Picture 7">
            <a:extLst>
              <a:ext uri="{FF2B5EF4-FFF2-40B4-BE49-F238E27FC236}">
                <a16:creationId xmlns:a16="http://schemas.microsoft.com/office/drawing/2014/main" id="{19640E86-11D4-4CB1-A726-F4046D64D3FA}"/>
              </a:ext>
            </a:extLst>
          </p:cNvPr>
          <p:cNvPicPr>
            <a:picLocks noChangeAspect="1"/>
          </p:cNvPicPr>
          <p:nvPr/>
        </p:nvPicPr>
        <p:blipFill>
          <a:blip r:embed="rId6"/>
          <a:stretch>
            <a:fillRect/>
          </a:stretch>
        </p:blipFill>
        <p:spPr>
          <a:xfrm>
            <a:off x="4937062" y="3902589"/>
            <a:ext cx="3858170" cy="2170220"/>
          </a:xfrm>
          <a:prstGeom prst="rect">
            <a:avLst/>
          </a:prstGeom>
        </p:spPr>
      </p:pic>
      <p:sp>
        <p:nvSpPr>
          <p:cNvPr id="9" name="Rectangle 8">
            <a:extLst>
              <a:ext uri="{FF2B5EF4-FFF2-40B4-BE49-F238E27FC236}">
                <a16:creationId xmlns:a16="http://schemas.microsoft.com/office/drawing/2014/main" id="{D14A37D5-9220-4AF4-BD17-D9364CF1F968}"/>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0" name="Group 12">
            <a:extLst>
              <a:ext uri="{FF2B5EF4-FFF2-40B4-BE49-F238E27FC236}">
                <a16:creationId xmlns:a16="http://schemas.microsoft.com/office/drawing/2014/main" id="{0498A201-3A41-4DC5-9DAA-826120E7BEB2}"/>
              </a:ext>
            </a:extLst>
          </p:cNvPr>
          <p:cNvGrpSpPr>
            <a:grpSpLocks noChangeAspect="1"/>
          </p:cNvGrpSpPr>
          <p:nvPr/>
        </p:nvGrpSpPr>
        <p:grpSpPr bwMode="auto">
          <a:xfrm>
            <a:off x="6791746" y="6214287"/>
            <a:ext cx="1888172" cy="1888172"/>
            <a:chOff x="4775" y="1786"/>
            <a:chExt cx="1725" cy="1725"/>
          </a:xfrm>
        </p:grpSpPr>
        <p:sp>
          <p:nvSpPr>
            <p:cNvPr id="11" name="AutoShape 11">
              <a:extLst>
                <a:ext uri="{FF2B5EF4-FFF2-40B4-BE49-F238E27FC236}">
                  <a16:creationId xmlns:a16="http://schemas.microsoft.com/office/drawing/2014/main" id="{A28C7BE3-E6AC-4620-92FE-0D492ACE1255}"/>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3">
              <a:extLst>
                <a:ext uri="{FF2B5EF4-FFF2-40B4-BE49-F238E27FC236}">
                  <a16:creationId xmlns:a16="http://schemas.microsoft.com/office/drawing/2014/main" id="{60F27438-BD9B-49DC-B1CE-7A5BD73B665A}"/>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BC7E3C40-B5E8-4F0D-814E-E8B7B6219847}"/>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a16="http://schemas.microsoft.com/office/drawing/2014/main" id="{92C28523-54E9-40FD-9097-2508A7C34FC3}"/>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7E245416-CAB4-452A-8D11-F128A9CA4D0D}"/>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Freeform 17">
              <a:extLst>
                <a:ext uri="{FF2B5EF4-FFF2-40B4-BE49-F238E27FC236}">
                  <a16:creationId xmlns:a16="http://schemas.microsoft.com/office/drawing/2014/main" id="{9A1BEFC2-7408-4321-B11F-102BABC7929A}"/>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40420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097C-40A3-4D76-AD58-1C02DCDDA2EE}"/>
              </a:ext>
            </a:extLst>
          </p:cNvPr>
          <p:cNvSpPr>
            <a:spLocks noGrp="1"/>
          </p:cNvSpPr>
          <p:nvPr>
            <p:ph type="title"/>
          </p:nvPr>
        </p:nvSpPr>
        <p:spPr>
          <a:xfrm>
            <a:off x="496958" y="20821"/>
            <a:ext cx="11390242" cy="1012850"/>
          </a:xfrm>
        </p:spPr>
        <p:txBody>
          <a:bodyPr/>
          <a:lstStyle/>
          <a:p>
            <a:r>
              <a:rPr lang="en-US" b="1" dirty="0"/>
              <a:t>Type of PPE: Foot Protection: THINK ABOUT IT!</a:t>
            </a:r>
          </a:p>
        </p:txBody>
      </p:sp>
      <p:sp>
        <p:nvSpPr>
          <p:cNvPr id="3" name="Content Placeholder 2">
            <a:extLst>
              <a:ext uri="{FF2B5EF4-FFF2-40B4-BE49-F238E27FC236}">
                <a16:creationId xmlns:a16="http://schemas.microsoft.com/office/drawing/2014/main" id="{9F8BE2E7-403B-40AF-A285-B8E85385BF47}"/>
              </a:ext>
            </a:extLst>
          </p:cNvPr>
          <p:cNvSpPr>
            <a:spLocks noGrp="1"/>
          </p:cNvSpPr>
          <p:nvPr>
            <p:ph idx="1"/>
          </p:nvPr>
        </p:nvSpPr>
        <p:spPr>
          <a:xfrm>
            <a:off x="1618346" y="789367"/>
            <a:ext cx="7315200" cy="4495801"/>
          </a:xfrm>
        </p:spPr>
        <p:txBody>
          <a:bodyPr/>
          <a:lstStyle/>
          <a:p>
            <a:r>
              <a:rPr lang="en-US" dirty="0"/>
              <a:t>Ever drop a rotor hammer on your foot?</a:t>
            </a:r>
          </a:p>
          <a:p>
            <a:r>
              <a:rPr lang="en-US" dirty="0"/>
              <a:t>Have a schedule 40 PVC pipe hit your foot?</a:t>
            </a:r>
          </a:p>
          <a:p>
            <a:r>
              <a:rPr lang="en-US" dirty="0"/>
              <a:t>Something fall/drop unexpectantly and hit your foot?</a:t>
            </a:r>
          </a:p>
          <a:p>
            <a:r>
              <a:rPr lang="en-US" dirty="0"/>
              <a:t>How many workers wear tennis shoes?</a:t>
            </a:r>
          </a:p>
          <a:p>
            <a:r>
              <a:rPr lang="en-US" dirty="0"/>
              <a:t>Step on a nail? </a:t>
            </a:r>
          </a:p>
        </p:txBody>
      </p:sp>
      <p:pic>
        <p:nvPicPr>
          <p:cNvPr id="4" name="Picture 3">
            <a:extLst>
              <a:ext uri="{FF2B5EF4-FFF2-40B4-BE49-F238E27FC236}">
                <a16:creationId xmlns:a16="http://schemas.microsoft.com/office/drawing/2014/main" id="{C06C75A7-F906-44F3-ABC6-6E282C726101}"/>
              </a:ext>
            </a:extLst>
          </p:cNvPr>
          <p:cNvPicPr>
            <a:picLocks noChangeAspect="1"/>
          </p:cNvPicPr>
          <p:nvPr/>
        </p:nvPicPr>
        <p:blipFill>
          <a:blip r:embed="rId2"/>
          <a:stretch>
            <a:fillRect/>
          </a:stretch>
        </p:blipFill>
        <p:spPr>
          <a:xfrm>
            <a:off x="8829981" y="2029619"/>
            <a:ext cx="2759085" cy="1846465"/>
          </a:xfrm>
          <a:prstGeom prst="rect">
            <a:avLst/>
          </a:prstGeom>
        </p:spPr>
      </p:pic>
      <p:pic>
        <p:nvPicPr>
          <p:cNvPr id="5" name="Picture 4">
            <a:extLst>
              <a:ext uri="{FF2B5EF4-FFF2-40B4-BE49-F238E27FC236}">
                <a16:creationId xmlns:a16="http://schemas.microsoft.com/office/drawing/2014/main" id="{8BCF9932-457D-4429-A855-D8A611423888}"/>
              </a:ext>
            </a:extLst>
          </p:cNvPr>
          <p:cNvPicPr>
            <a:picLocks noChangeAspect="1"/>
          </p:cNvPicPr>
          <p:nvPr/>
        </p:nvPicPr>
        <p:blipFill>
          <a:blip r:embed="rId3"/>
          <a:stretch>
            <a:fillRect/>
          </a:stretch>
        </p:blipFill>
        <p:spPr>
          <a:xfrm>
            <a:off x="9204960" y="852562"/>
            <a:ext cx="1398511" cy="887115"/>
          </a:xfrm>
          <a:prstGeom prst="rect">
            <a:avLst/>
          </a:prstGeom>
        </p:spPr>
      </p:pic>
      <p:pic>
        <p:nvPicPr>
          <p:cNvPr id="6" name="Picture 5">
            <a:extLst>
              <a:ext uri="{FF2B5EF4-FFF2-40B4-BE49-F238E27FC236}">
                <a16:creationId xmlns:a16="http://schemas.microsoft.com/office/drawing/2014/main" id="{60F91788-B1CD-4853-B335-F97F1D703F0B}"/>
              </a:ext>
            </a:extLst>
          </p:cNvPr>
          <p:cNvPicPr>
            <a:picLocks noChangeAspect="1"/>
          </p:cNvPicPr>
          <p:nvPr/>
        </p:nvPicPr>
        <p:blipFill>
          <a:blip r:embed="rId4"/>
          <a:stretch>
            <a:fillRect/>
          </a:stretch>
        </p:blipFill>
        <p:spPr>
          <a:xfrm>
            <a:off x="496958" y="3649112"/>
            <a:ext cx="7844722" cy="2565175"/>
          </a:xfrm>
          <a:prstGeom prst="rect">
            <a:avLst/>
          </a:prstGeom>
        </p:spPr>
      </p:pic>
      <p:pic>
        <p:nvPicPr>
          <p:cNvPr id="8" name="Picture 7" descr="A close up of a sign&#10;&#10;Description automatically generated">
            <a:extLst>
              <a:ext uri="{FF2B5EF4-FFF2-40B4-BE49-F238E27FC236}">
                <a16:creationId xmlns:a16="http://schemas.microsoft.com/office/drawing/2014/main" id="{5473024D-2697-410D-B17A-5CE143A4918C}"/>
              </a:ext>
            </a:extLst>
          </p:cNvPr>
          <p:cNvPicPr>
            <a:picLocks noChangeAspect="1"/>
          </p:cNvPicPr>
          <p:nvPr/>
        </p:nvPicPr>
        <p:blipFill>
          <a:blip r:embed="rId5"/>
          <a:stretch>
            <a:fillRect/>
          </a:stretch>
        </p:blipFill>
        <p:spPr>
          <a:xfrm>
            <a:off x="8829981" y="4304394"/>
            <a:ext cx="2759085" cy="1902549"/>
          </a:xfrm>
          <a:prstGeom prst="rect">
            <a:avLst/>
          </a:prstGeom>
        </p:spPr>
      </p:pic>
      <p:sp>
        <p:nvSpPr>
          <p:cNvPr id="9" name="Rectangle 8">
            <a:extLst>
              <a:ext uri="{FF2B5EF4-FFF2-40B4-BE49-F238E27FC236}">
                <a16:creationId xmlns:a16="http://schemas.microsoft.com/office/drawing/2014/main" id="{881ABFCD-2AF3-457D-A9F0-97C3594C4D35}"/>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0" name="Group 12">
            <a:extLst>
              <a:ext uri="{FF2B5EF4-FFF2-40B4-BE49-F238E27FC236}">
                <a16:creationId xmlns:a16="http://schemas.microsoft.com/office/drawing/2014/main" id="{9948A22B-3062-41A8-8E11-984BFA92899F}"/>
              </a:ext>
            </a:extLst>
          </p:cNvPr>
          <p:cNvGrpSpPr>
            <a:grpSpLocks noChangeAspect="1"/>
          </p:cNvGrpSpPr>
          <p:nvPr/>
        </p:nvGrpSpPr>
        <p:grpSpPr bwMode="auto">
          <a:xfrm>
            <a:off x="6791746" y="6214287"/>
            <a:ext cx="1888172" cy="1888172"/>
            <a:chOff x="4775" y="1786"/>
            <a:chExt cx="1725" cy="1725"/>
          </a:xfrm>
        </p:grpSpPr>
        <p:sp>
          <p:nvSpPr>
            <p:cNvPr id="11" name="AutoShape 11">
              <a:extLst>
                <a:ext uri="{FF2B5EF4-FFF2-40B4-BE49-F238E27FC236}">
                  <a16:creationId xmlns:a16="http://schemas.microsoft.com/office/drawing/2014/main" id="{465E6A68-AC0F-46CB-9798-C750F07256FB}"/>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3">
              <a:extLst>
                <a:ext uri="{FF2B5EF4-FFF2-40B4-BE49-F238E27FC236}">
                  <a16:creationId xmlns:a16="http://schemas.microsoft.com/office/drawing/2014/main" id="{0E2E4EAA-AFB7-43B7-83D6-1DBFAD28184D}"/>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FEB95199-511F-46C4-8BE7-9F9C9C991C9C}"/>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a16="http://schemas.microsoft.com/office/drawing/2014/main" id="{B96EBC03-D268-41D5-8E8E-7FB59ABDB2AE}"/>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A3EC6512-7EB2-4B89-AA7B-51FAFED57A1F}"/>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Freeform 17">
              <a:extLst>
                <a:ext uri="{FF2B5EF4-FFF2-40B4-BE49-F238E27FC236}">
                  <a16:creationId xmlns:a16="http://schemas.microsoft.com/office/drawing/2014/main" id="{93D12418-29BF-4ED2-9824-051DA41BE8A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3191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33B7-636A-4F48-98A1-21ABFA752FDE}"/>
              </a:ext>
            </a:extLst>
          </p:cNvPr>
          <p:cNvSpPr>
            <a:spLocks noGrp="1"/>
          </p:cNvSpPr>
          <p:nvPr>
            <p:ph type="title"/>
          </p:nvPr>
        </p:nvSpPr>
        <p:spPr>
          <a:xfrm>
            <a:off x="2388704" y="148852"/>
            <a:ext cx="10515600" cy="1325563"/>
          </a:xfrm>
        </p:spPr>
        <p:txBody>
          <a:bodyPr/>
          <a:lstStyle/>
          <a:p>
            <a:r>
              <a:rPr lang="en-US" dirty="0">
                <a:solidFill>
                  <a:srgbClr val="FF0000"/>
                </a:solidFill>
              </a:rPr>
              <a:t>Protect the Knees</a:t>
            </a:r>
          </a:p>
        </p:txBody>
      </p:sp>
      <p:sp>
        <p:nvSpPr>
          <p:cNvPr id="5" name="Content Placeholder 4">
            <a:extLst>
              <a:ext uri="{FF2B5EF4-FFF2-40B4-BE49-F238E27FC236}">
                <a16:creationId xmlns:a16="http://schemas.microsoft.com/office/drawing/2014/main" id="{437EF6BC-2A1B-46AE-B520-836F008C059A}"/>
              </a:ext>
            </a:extLst>
          </p:cNvPr>
          <p:cNvSpPr>
            <a:spLocks noGrp="1"/>
          </p:cNvSpPr>
          <p:nvPr>
            <p:ph sz="quarter" idx="16"/>
          </p:nvPr>
        </p:nvSpPr>
        <p:spPr/>
        <p:txBody>
          <a:bodyPr/>
          <a:lstStyle/>
          <a:p>
            <a:endParaRPr lang="en-US" dirty="0"/>
          </a:p>
        </p:txBody>
      </p:sp>
      <p:pic>
        <p:nvPicPr>
          <p:cNvPr id="7" name="Picture 6">
            <a:extLst>
              <a:ext uri="{FF2B5EF4-FFF2-40B4-BE49-F238E27FC236}">
                <a16:creationId xmlns:a16="http://schemas.microsoft.com/office/drawing/2014/main" id="{F7633D9C-F638-436A-8B36-57F1DCFF7371}"/>
              </a:ext>
            </a:extLst>
          </p:cNvPr>
          <p:cNvPicPr>
            <a:picLocks noChangeAspect="1"/>
          </p:cNvPicPr>
          <p:nvPr/>
        </p:nvPicPr>
        <p:blipFill>
          <a:blip r:embed="rId2"/>
          <a:stretch>
            <a:fillRect/>
          </a:stretch>
        </p:blipFill>
        <p:spPr>
          <a:xfrm>
            <a:off x="422316" y="1561343"/>
            <a:ext cx="4022382" cy="2676712"/>
          </a:xfrm>
          <a:prstGeom prst="rect">
            <a:avLst/>
          </a:prstGeom>
        </p:spPr>
      </p:pic>
      <p:pic>
        <p:nvPicPr>
          <p:cNvPr id="8" name="Picture 7">
            <a:extLst>
              <a:ext uri="{FF2B5EF4-FFF2-40B4-BE49-F238E27FC236}">
                <a16:creationId xmlns:a16="http://schemas.microsoft.com/office/drawing/2014/main" id="{22455607-2410-4518-A948-6FEDB3F24266}"/>
              </a:ext>
            </a:extLst>
          </p:cNvPr>
          <p:cNvPicPr>
            <a:picLocks noChangeAspect="1"/>
          </p:cNvPicPr>
          <p:nvPr/>
        </p:nvPicPr>
        <p:blipFill>
          <a:blip r:embed="rId3"/>
          <a:stretch>
            <a:fillRect/>
          </a:stretch>
        </p:blipFill>
        <p:spPr>
          <a:xfrm>
            <a:off x="4785220" y="1561343"/>
            <a:ext cx="3571846" cy="2676712"/>
          </a:xfrm>
          <a:prstGeom prst="rect">
            <a:avLst/>
          </a:prstGeom>
        </p:spPr>
      </p:pic>
      <p:sp>
        <p:nvSpPr>
          <p:cNvPr id="9" name="Rectangle 8">
            <a:extLst>
              <a:ext uri="{FF2B5EF4-FFF2-40B4-BE49-F238E27FC236}">
                <a16:creationId xmlns:a16="http://schemas.microsoft.com/office/drawing/2014/main" id="{77674C4F-A876-4A90-A535-29E2345B6274}"/>
              </a:ext>
            </a:extLst>
          </p:cNvPr>
          <p:cNvSpPr/>
          <p:nvPr/>
        </p:nvSpPr>
        <p:spPr>
          <a:xfrm>
            <a:off x="1016072" y="4258556"/>
            <a:ext cx="4374959" cy="246221"/>
          </a:xfrm>
          <a:prstGeom prst="rect">
            <a:avLst/>
          </a:prstGeom>
        </p:spPr>
        <p:txBody>
          <a:bodyPr wrap="square">
            <a:spAutoFit/>
          </a:bodyPr>
          <a:lstStyle/>
          <a:p>
            <a:r>
              <a:rPr lang="en-US" sz="1000" dirty="0"/>
              <a:t>http://blog.radonkc.com/2015/05/radon-mitigation-saves-lives.html</a:t>
            </a:r>
          </a:p>
        </p:txBody>
      </p:sp>
      <p:pic>
        <p:nvPicPr>
          <p:cNvPr id="10" name="Picture 9">
            <a:extLst>
              <a:ext uri="{FF2B5EF4-FFF2-40B4-BE49-F238E27FC236}">
                <a16:creationId xmlns:a16="http://schemas.microsoft.com/office/drawing/2014/main" id="{2203A918-89A2-478E-957F-7D1ACEE8B9B8}"/>
              </a:ext>
            </a:extLst>
          </p:cNvPr>
          <p:cNvPicPr>
            <a:picLocks noChangeAspect="1"/>
          </p:cNvPicPr>
          <p:nvPr/>
        </p:nvPicPr>
        <p:blipFill>
          <a:blip r:embed="rId4"/>
          <a:stretch>
            <a:fillRect/>
          </a:stretch>
        </p:blipFill>
        <p:spPr>
          <a:xfrm>
            <a:off x="8549645" y="328614"/>
            <a:ext cx="2079747" cy="1353487"/>
          </a:xfrm>
          <a:prstGeom prst="rect">
            <a:avLst/>
          </a:prstGeom>
        </p:spPr>
      </p:pic>
      <p:sp>
        <p:nvSpPr>
          <p:cNvPr id="11" name="TextBox 10">
            <a:extLst>
              <a:ext uri="{FF2B5EF4-FFF2-40B4-BE49-F238E27FC236}">
                <a16:creationId xmlns:a16="http://schemas.microsoft.com/office/drawing/2014/main" id="{2DDC803B-8EA0-4022-AA9A-231FCE2263ED}"/>
              </a:ext>
            </a:extLst>
          </p:cNvPr>
          <p:cNvSpPr txBox="1"/>
          <p:nvPr/>
        </p:nvSpPr>
        <p:spPr>
          <a:xfrm>
            <a:off x="1088238" y="1168653"/>
            <a:ext cx="8621233" cy="621983"/>
          </a:xfrm>
          <a:prstGeom prst="rect">
            <a:avLst/>
          </a:prstGeom>
        </p:spPr>
        <p:txBody>
          <a:bodyPr wrap="square" rtlCol="0">
            <a:normAutofit/>
          </a:bodyPr>
          <a:lstStyle/>
          <a:p>
            <a:r>
              <a:rPr lang="en-US" b="1" dirty="0"/>
              <a:t>Speaking from experience: You need to protect the knees</a:t>
            </a:r>
          </a:p>
        </p:txBody>
      </p:sp>
      <p:pic>
        <p:nvPicPr>
          <p:cNvPr id="3" name="Picture 2">
            <a:extLst>
              <a:ext uri="{FF2B5EF4-FFF2-40B4-BE49-F238E27FC236}">
                <a16:creationId xmlns:a16="http://schemas.microsoft.com/office/drawing/2014/main" id="{CE5443D0-FE2D-40C4-99D7-E688CE231F6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3000"/>
                    </a14:imgEffect>
                  </a14:imgLayer>
                </a14:imgProps>
              </a:ext>
            </a:extLst>
          </a:blip>
          <a:stretch>
            <a:fillRect/>
          </a:stretch>
        </p:blipFill>
        <p:spPr>
          <a:xfrm>
            <a:off x="8401050" y="1639957"/>
            <a:ext cx="3645175" cy="2581438"/>
          </a:xfrm>
          <a:prstGeom prst="rect">
            <a:avLst/>
          </a:prstGeom>
        </p:spPr>
      </p:pic>
      <p:sp>
        <p:nvSpPr>
          <p:cNvPr id="4" name="TextBox 3">
            <a:extLst>
              <a:ext uri="{FF2B5EF4-FFF2-40B4-BE49-F238E27FC236}">
                <a16:creationId xmlns:a16="http://schemas.microsoft.com/office/drawing/2014/main" id="{3A99043B-2B1F-4A47-B5F3-7C6C7377DD21}"/>
              </a:ext>
            </a:extLst>
          </p:cNvPr>
          <p:cNvSpPr txBox="1"/>
          <p:nvPr/>
        </p:nvSpPr>
        <p:spPr>
          <a:xfrm>
            <a:off x="4529498" y="6991096"/>
            <a:ext cx="2812211" cy="697272"/>
          </a:xfrm>
          <a:prstGeom prst="rect">
            <a:avLst/>
          </a:prstGeom>
        </p:spPr>
        <p:txBody>
          <a:bodyPr wrap="square" rtlCol="0">
            <a:normAutofit/>
          </a:bodyPr>
          <a:lstStyle/>
          <a:p>
            <a:r>
              <a:rPr lang="en-US" dirty="0"/>
              <a:t>Protecting the knees in a crawl space with knee pads</a:t>
            </a:r>
          </a:p>
        </p:txBody>
      </p:sp>
      <p:sp>
        <p:nvSpPr>
          <p:cNvPr id="12" name="TextBox 11">
            <a:extLst>
              <a:ext uri="{FF2B5EF4-FFF2-40B4-BE49-F238E27FC236}">
                <a16:creationId xmlns:a16="http://schemas.microsoft.com/office/drawing/2014/main" id="{B5D2CAD6-1A2A-4152-AAA7-1A94AE30EBDB}"/>
              </a:ext>
            </a:extLst>
          </p:cNvPr>
          <p:cNvSpPr txBox="1"/>
          <p:nvPr/>
        </p:nvSpPr>
        <p:spPr>
          <a:xfrm>
            <a:off x="2136476" y="267350"/>
            <a:ext cx="4664375" cy="862710"/>
          </a:xfrm>
          <a:prstGeom prst="rect">
            <a:avLst/>
          </a:prstGeom>
        </p:spPr>
        <p:txBody>
          <a:bodyPr wrap="square" rtlCol="0">
            <a:normAutofit/>
          </a:bodyPr>
          <a:lstStyle/>
          <a:p>
            <a:endParaRPr lang="en-US" dirty="0"/>
          </a:p>
        </p:txBody>
      </p:sp>
      <p:sp>
        <p:nvSpPr>
          <p:cNvPr id="13" name="TextBox 12">
            <a:extLst>
              <a:ext uri="{FF2B5EF4-FFF2-40B4-BE49-F238E27FC236}">
                <a16:creationId xmlns:a16="http://schemas.microsoft.com/office/drawing/2014/main" id="{BE342F4D-4E19-405A-8026-9459EAB0E47B}"/>
              </a:ext>
            </a:extLst>
          </p:cNvPr>
          <p:cNvSpPr txBox="1"/>
          <p:nvPr/>
        </p:nvSpPr>
        <p:spPr>
          <a:xfrm>
            <a:off x="1546690" y="938"/>
            <a:ext cx="6913502" cy="862710"/>
          </a:xfrm>
          <a:prstGeom prst="rect">
            <a:avLst/>
          </a:prstGeom>
        </p:spPr>
        <p:txBody>
          <a:bodyPr wrap="square" rtlCol="0">
            <a:noAutofit/>
          </a:bodyPr>
          <a:lstStyle/>
          <a:p>
            <a:r>
              <a:rPr lang="en-US" sz="3600" b="1" dirty="0"/>
              <a:t>Type of PPE: Knee Protection</a:t>
            </a:r>
          </a:p>
        </p:txBody>
      </p:sp>
      <p:pic>
        <p:nvPicPr>
          <p:cNvPr id="14" name="Picture 13">
            <a:extLst>
              <a:ext uri="{FF2B5EF4-FFF2-40B4-BE49-F238E27FC236}">
                <a16:creationId xmlns:a16="http://schemas.microsoft.com/office/drawing/2014/main" id="{25982214-59EF-4256-9B3E-873C3B7C757B}"/>
              </a:ext>
            </a:extLst>
          </p:cNvPr>
          <p:cNvPicPr>
            <a:picLocks noChangeAspect="1"/>
          </p:cNvPicPr>
          <p:nvPr/>
        </p:nvPicPr>
        <p:blipFill>
          <a:blip r:embed="rId7"/>
          <a:stretch>
            <a:fillRect/>
          </a:stretch>
        </p:blipFill>
        <p:spPr>
          <a:xfrm>
            <a:off x="5615596" y="4299530"/>
            <a:ext cx="2003446" cy="1669538"/>
          </a:xfrm>
          <a:prstGeom prst="rect">
            <a:avLst/>
          </a:prstGeom>
        </p:spPr>
      </p:pic>
      <p:sp>
        <p:nvSpPr>
          <p:cNvPr id="15" name="Rectangle 14">
            <a:extLst>
              <a:ext uri="{FF2B5EF4-FFF2-40B4-BE49-F238E27FC236}">
                <a16:creationId xmlns:a16="http://schemas.microsoft.com/office/drawing/2014/main" id="{AD7FA4D5-CBFF-4D69-B9FF-E6E823746668}"/>
              </a:ext>
            </a:extLst>
          </p:cNvPr>
          <p:cNvSpPr/>
          <p:nvPr/>
        </p:nvSpPr>
        <p:spPr>
          <a:xfrm>
            <a:off x="-22508" y="6286853"/>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6" name="Group 12">
            <a:extLst>
              <a:ext uri="{FF2B5EF4-FFF2-40B4-BE49-F238E27FC236}">
                <a16:creationId xmlns:a16="http://schemas.microsoft.com/office/drawing/2014/main" id="{B5A25182-04E9-4ACF-8789-4DB411A25CDA}"/>
              </a:ext>
            </a:extLst>
          </p:cNvPr>
          <p:cNvGrpSpPr>
            <a:grpSpLocks noChangeAspect="1"/>
          </p:cNvGrpSpPr>
          <p:nvPr/>
        </p:nvGrpSpPr>
        <p:grpSpPr bwMode="auto">
          <a:xfrm>
            <a:off x="6677446" y="6228575"/>
            <a:ext cx="1888172" cy="1888172"/>
            <a:chOff x="4775" y="1786"/>
            <a:chExt cx="1725" cy="1725"/>
          </a:xfrm>
        </p:grpSpPr>
        <p:sp>
          <p:nvSpPr>
            <p:cNvPr id="17" name="AutoShape 11">
              <a:extLst>
                <a:ext uri="{FF2B5EF4-FFF2-40B4-BE49-F238E27FC236}">
                  <a16:creationId xmlns:a16="http://schemas.microsoft.com/office/drawing/2014/main" id="{5CD97C28-7F33-4D57-88E1-ABCD417C3E56}"/>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4FE0632C-3149-429D-A17B-B27660D3952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EF0E711D-2322-42DB-95B2-65D3058214A0}"/>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5">
              <a:extLst>
                <a:ext uri="{FF2B5EF4-FFF2-40B4-BE49-F238E27FC236}">
                  <a16:creationId xmlns:a16="http://schemas.microsoft.com/office/drawing/2014/main" id="{971E1898-15A8-4269-B493-D0232941B4FA}"/>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1" name="Rectangle 16">
              <a:extLst>
                <a:ext uri="{FF2B5EF4-FFF2-40B4-BE49-F238E27FC236}">
                  <a16:creationId xmlns:a16="http://schemas.microsoft.com/office/drawing/2014/main" id="{87EF2DFF-7EF8-4BF9-85F2-97546012558D}"/>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2" name="Freeform 17">
              <a:extLst>
                <a:ext uri="{FF2B5EF4-FFF2-40B4-BE49-F238E27FC236}">
                  <a16:creationId xmlns:a16="http://schemas.microsoft.com/office/drawing/2014/main" id="{BA427518-B39D-42FB-BDB3-A0C1339DFAA2}"/>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80568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C862-7612-4080-B73E-F3EA656D95B7}"/>
              </a:ext>
            </a:extLst>
          </p:cNvPr>
          <p:cNvSpPr>
            <a:spLocks noGrp="1"/>
          </p:cNvSpPr>
          <p:nvPr>
            <p:ph type="title"/>
          </p:nvPr>
        </p:nvSpPr>
        <p:spPr>
          <a:xfrm>
            <a:off x="1729740" y="20986"/>
            <a:ext cx="8229600" cy="974725"/>
          </a:xfrm>
        </p:spPr>
        <p:txBody>
          <a:bodyPr/>
          <a:lstStyle/>
          <a:p>
            <a:r>
              <a:rPr lang="en-US" b="1" dirty="0"/>
              <a:t>Crawl Space Protection</a:t>
            </a:r>
          </a:p>
        </p:txBody>
      </p:sp>
      <p:pic>
        <p:nvPicPr>
          <p:cNvPr id="7" name="Picture 6">
            <a:extLst>
              <a:ext uri="{FF2B5EF4-FFF2-40B4-BE49-F238E27FC236}">
                <a16:creationId xmlns:a16="http://schemas.microsoft.com/office/drawing/2014/main" id="{7D4896AA-460E-486A-A830-5C30C4EB043A}"/>
              </a:ext>
            </a:extLst>
          </p:cNvPr>
          <p:cNvPicPr>
            <a:picLocks noChangeAspect="1"/>
          </p:cNvPicPr>
          <p:nvPr/>
        </p:nvPicPr>
        <p:blipFill>
          <a:blip r:embed="rId2"/>
          <a:stretch>
            <a:fillRect/>
          </a:stretch>
        </p:blipFill>
        <p:spPr>
          <a:xfrm>
            <a:off x="280987" y="861323"/>
            <a:ext cx="3876675" cy="2587681"/>
          </a:xfrm>
          <a:prstGeom prst="rect">
            <a:avLst/>
          </a:prstGeom>
        </p:spPr>
      </p:pic>
      <p:pic>
        <p:nvPicPr>
          <p:cNvPr id="8" name="Picture 7">
            <a:extLst>
              <a:ext uri="{FF2B5EF4-FFF2-40B4-BE49-F238E27FC236}">
                <a16:creationId xmlns:a16="http://schemas.microsoft.com/office/drawing/2014/main" id="{F57F4710-63F5-446E-8719-CB35D684A539}"/>
              </a:ext>
            </a:extLst>
          </p:cNvPr>
          <p:cNvPicPr>
            <a:picLocks noChangeAspect="1"/>
          </p:cNvPicPr>
          <p:nvPr/>
        </p:nvPicPr>
        <p:blipFill>
          <a:blip r:embed="rId3"/>
          <a:stretch>
            <a:fillRect/>
          </a:stretch>
        </p:blipFill>
        <p:spPr>
          <a:xfrm>
            <a:off x="4740248" y="857251"/>
            <a:ext cx="5959661" cy="2494224"/>
          </a:xfrm>
          <a:prstGeom prst="rect">
            <a:avLst/>
          </a:prstGeom>
        </p:spPr>
      </p:pic>
      <p:sp>
        <p:nvSpPr>
          <p:cNvPr id="9" name="Rectangle 8">
            <a:extLst>
              <a:ext uri="{FF2B5EF4-FFF2-40B4-BE49-F238E27FC236}">
                <a16:creationId xmlns:a16="http://schemas.microsoft.com/office/drawing/2014/main" id="{7FA400DC-2CE5-41BE-BB3A-D50A6807C824}"/>
              </a:ext>
            </a:extLst>
          </p:cNvPr>
          <p:cNvSpPr/>
          <p:nvPr/>
        </p:nvSpPr>
        <p:spPr>
          <a:xfrm>
            <a:off x="4958384" y="3353034"/>
            <a:ext cx="4849020" cy="246221"/>
          </a:xfrm>
          <a:prstGeom prst="rect">
            <a:avLst/>
          </a:prstGeom>
        </p:spPr>
        <p:txBody>
          <a:bodyPr wrap="square">
            <a:spAutoFit/>
          </a:bodyPr>
          <a:lstStyle/>
          <a:p>
            <a:r>
              <a:rPr lang="en-US" sz="1000" dirty="0"/>
              <a:t>https://www.doityourself.com/stry/how-to-install-a-crawl-space-vapor-barrier</a:t>
            </a:r>
          </a:p>
        </p:txBody>
      </p:sp>
      <p:pic>
        <p:nvPicPr>
          <p:cNvPr id="10" name="Picture 9">
            <a:extLst>
              <a:ext uri="{FF2B5EF4-FFF2-40B4-BE49-F238E27FC236}">
                <a16:creationId xmlns:a16="http://schemas.microsoft.com/office/drawing/2014/main" id="{1F03358E-8094-400B-B697-B9BD4DA03095}"/>
              </a:ext>
            </a:extLst>
          </p:cNvPr>
          <p:cNvPicPr>
            <a:picLocks noChangeAspect="1"/>
          </p:cNvPicPr>
          <p:nvPr/>
        </p:nvPicPr>
        <p:blipFill rotWithShape="1">
          <a:blip r:embed="rId4"/>
          <a:srcRect l="2481" t="2196" r="27338" b="2046"/>
          <a:stretch/>
        </p:blipFill>
        <p:spPr>
          <a:xfrm>
            <a:off x="2888957" y="3676528"/>
            <a:ext cx="2886490" cy="2181347"/>
          </a:xfrm>
          <a:prstGeom prst="rect">
            <a:avLst/>
          </a:prstGeom>
        </p:spPr>
      </p:pic>
      <p:sp>
        <p:nvSpPr>
          <p:cNvPr id="11" name="Rectangle 10">
            <a:extLst>
              <a:ext uri="{FF2B5EF4-FFF2-40B4-BE49-F238E27FC236}">
                <a16:creationId xmlns:a16="http://schemas.microsoft.com/office/drawing/2014/main" id="{C7437ED4-A628-4D39-B555-F81E5731438D}"/>
              </a:ext>
            </a:extLst>
          </p:cNvPr>
          <p:cNvSpPr/>
          <p:nvPr/>
        </p:nvSpPr>
        <p:spPr>
          <a:xfrm>
            <a:off x="2040058" y="5941724"/>
            <a:ext cx="4572000" cy="400110"/>
          </a:xfrm>
          <a:prstGeom prst="rect">
            <a:avLst/>
          </a:prstGeom>
        </p:spPr>
        <p:txBody>
          <a:bodyPr>
            <a:spAutoFit/>
          </a:bodyPr>
          <a:lstStyle/>
          <a:p>
            <a:r>
              <a:rPr lang="en-US" sz="1000" dirty="0"/>
              <a:t>http://www.ashireporter.org/HomeInspection/Articles/Crawl-Space-Inspections-Practical-Information-and-Tips-for-Inspections/15185</a:t>
            </a:r>
          </a:p>
        </p:txBody>
      </p:sp>
      <p:pic>
        <p:nvPicPr>
          <p:cNvPr id="12" name="Content Placeholder 11">
            <a:extLst>
              <a:ext uri="{FF2B5EF4-FFF2-40B4-BE49-F238E27FC236}">
                <a16:creationId xmlns:a16="http://schemas.microsoft.com/office/drawing/2014/main" id="{EB3B3A3C-01E2-486B-B438-AF3C38CA4273}"/>
              </a:ext>
            </a:extLst>
          </p:cNvPr>
          <p:cNvPicPr>
            <a:picLocks noGrp="1" noChangeAspect="1"/>
          </p:cNvPicPr>
          <p:nvPr>
            <p:ph idx="1"/>
          </p:nvPr>
        </p:nvPicPr>
        <p:blipFill>
          <a:blip r:embed="rId5"/>
          <a:stretch>
            <a:fillRect/>
          </a:stretch>
        </p:blipFill>
        <p:spPr>
          <a:xfrm>
            <a:off x="423840" y="3659216"/>
            <a:ext cx="2047897" cy="2047897"/>
          </a:xfrm>
          <a:prstGeom prst="rect">
            <a:avLst/>
          </a:prstGeom>
        </p:spPr>
      </p:pic>
      <p:pic>
        <p:nvPicPr>
          <p:cNvPr id="14" name="Picture 13">
            <a:extLst>
              <a:ext uri="{FF2B5EF4-FFF2-40B4-BE49-F238E27FC236}">
                <a16:creationId xmlns:a16="http://schemas.microsoft.com/office/drawing/2014/main" id="{3347ED6B-7F56-4FC0-8B24-9B5BA8191C36}"/>
              </a:ext>
            </a:extLst>
          </p:cNvPr>
          <p:cNvPicPr>
            <a:picLocks noChangeAspect="1"/>
          </p:cNvPicPr>
          <p:nvPr/>
        </p:nvPicPr>
        <p:blipFill>
          <a:blip r:embed="rId6"/>
          <a:stretch>
            <a:fillRect/>
          </a:stretch>
        </p:blipFill>
        <p:spPr>
          <a:xfrm>
            <a:off x="6249230" y="3734969"/>
            <a:ext cx="3780595" cy="2272185"/>
          </a:xfrm>
          <a:prstGeom prst="rect">
            <a:avLst/>
          </a:prstGeom>
        </p:spPr>
      </p:pic>
      <p:sp>
        <p:nvSpPr>
          <p:cNvPr id="13" name="Rectangle 12">
            <a:extLst>
              <a:ext uri="{FF2B5EF4-FFF2-40B4-BE49-F238E27FC236}">
                <a16:creationId xmlns:a16="http://schemas.microsoft.com/office/drawing/2014/main" id="{2BDEF9BD-A28F-4933-8EB1-F0695BBAABEC}"/>
              </a:ext>
            </a:extLst>
          </p:cNvPr>
          <p:cNvSpPr/>
          <p:nvPr/>
        </p:nvSpPr>
        <p:spPr>
          <a:xfrm>
            <a:off x="-190499" y="6341834"/>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6" name="Group 12">
            <a:extLst>
              <a:ext uri="{FF2B5EF4-FFF2-40B4-BE49-F238E27FC236}">
                <a16:creationId xmlns:a16="http://schemas.microsoft.com/office/drawing/2014/main" id="{F60A8E3E-02A8-49C8-8F1A-61F46627D4D8}"/>
              </a:ext>
            </a:extLst>
          </p:cNvPr>
          <p:cNvGrpSpPr>
            <a:grpSpLocks noChangeAspect="1"/>
          </p:cNvGrpSpPr>
          <p:nvPr/>
        </p:nvGrpSpPr>
        <p:grpSpPr bwMode="auto">
          <a:xfrm>
            <a:off x="6477420" y="6256109"/>
            <a:ext cx="1888172" cy="1888172"/>
            <a:chOff x="4775" y="1786"/>
            <a:chExt cx="1725" cy="1725"/>
          </a:xfrm>
        </p:grpSpPr>
        <p:sp>
          <p:nvSpPr>
            <p:cNvPr id="17" name="AutoShape 11">
              <a:extLst>
                <a:ext uri="{FF2B5EF4-FFF2-40B4-BE49-F238E27FC236}">
                  <a16:creationId xmlns:a16="http://schemas.microsoft.com/office/drawing/2014/main" id="{EB87FEE6-C5F1-452B-8A81-FC136C2B255A}"/>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6D85A269-48B2-457F-88F6-2F6DE15EF249}"/>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E2BF931A-D41F-4367-94AC-B4D45B73DF6F}"/>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5">
              <a:extLst>
                <a:ext uri="{FF2B5EF4-FFF2-40B4-BE49-F238E27FC236}">
                  <a16:creationId xmlns:a16="http://schemas.microsoft.com/office/drawing/2014/main" id="{8551E28B-AB7B-44C3-B488-7BA3ED552A3D}"/>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1" name="Rectangle 16">
              <a:extLst>
                <a:ext uri="{FF2B5EF4-FFF2-40B4-BE49-F238E27FC236}">
                  <a16:creationId xmlns:a16="http://schemas.microsoft.com/office/drawing/2014/main" id="{82CAC4A7-079A-45A5-81D6-A28E0D507258}"/>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2" name="Freeform 17">
              <a:extLst>
                <a:ext uri="{FF2B5EF4-FFF2-40B4-BE49-F238E27FC236}">
                  <a16:creationId xmlns:a16="http://schemas.microsoft.com/office/drawing/2014/main" id="{4CF372A7-F8DB-4AF7-8C23-C88AE3837292}"/>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027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8040-C5C3-4668-B1A3-EE847CB2272D}"/>
              </a:ext>
            </a:extLst>
          </p:cNvPr>
          <p:cNvSpPr>
            <a:spLocks noGrp="1"/>
          </p:cNvSpPr>
          <p:nvPr>
            <p:ph type="title"/>
          </p:nvPr>
        </p:nvSpPr>
        <p:spPr>
          <a:xfrm>
            <a:off x="1588008" y="646114"/>
            <a:ext cx="9079992" cy="974725"/>
          </a:xfrm>
        </p:spPr>
        <p:txBody>
          <a:bodyPr>
            <a:normAutofit fontScale="90000"/>
          </a:bodyPr>
          <a:lstStyle/>
          <a:p>
            <a:pPr algn="ctr"/>
            <a:r>
              <a:rPr lang="en-US" b="1" dirty="0"/>
              <a:t>Health &amp; Safety Program: Just a simple guidance overview</a:t>
            </a:r>
          </a:p>
        </p:txBody>
      </p:sp>
      <p:sp>
        <p:nvSpPr>
          <p:cNvPr id="3" name="Content Placeholder 2">
            <a:extLst>
              <a:ext uri="{FF2B5EF4-FFF2-40B4-BE49-F238E27FC236}">
                <a16:creationId xmlns:a16="http://schemas.microsoft.com/office/drawing/2014/main" id="{D3935EF0-B510-4933-BF2D-AA7193944851}"/>
              </a:ext>
            </a:extLst>
          </p:cNvPr>
          <p:cNvSpPr>
            <a:spLocks noGrp="1"/>
          </p:cNvSpPr>
          <p:nvPr>
            <p:ph idx="1"/>
          </p:nvPr>
        </p:nvSpPr>
        <p:spPr>
          <a:xfrm>
            <a:off x="427291" y="1869914"/>
            <a:ext cx="11401425" cy="4155395"/>
          </a:xfrm>
        </p:spPr>
        <p:txBody>
          <a:bodyPr>
            <a:normAutofit/>
          </a:bodyPr>
          <a:lstStyle/>
          <a:p>
            <a:pPr marL="0"/>
            <a:r>
              <a:rPr lang="en-US" b="1" dirty="0">
                <a:solidFill>
                  <a:srgbClr val="FF0000"/>
                </a:solidFill>
              </a:rPr>
              <a:t>PPE is only a part of a Health and Safety Plan/Program for the Radon Mitigation Professional.</a:t>
            </a:r>
          </a:p>
          <a:p>
            <a:pPr marL="0"/>
            <a:endParaRPr lang="en-US" dirty="0"/>
          </a:p>
          <a:p>
            <a:pPr marL="0"/>
            <a:r>
              <a:rPr lang="en-US" dirty="0"/>
              <a:t>Radon mitigation professionals need a written HSP</a:t>
            </a:r>
          </a:p>
          <a:p>
            <a:pPr marL="0"/>
            <a:endParaRPr lang="en-US" dirty="0"/>
          </a:p>
          <a:p>
            <a:pPr marL="0"/>
            <a:r>
              <a:rPr lang="en-US" dirty="0"/>
              <a:t>Testers may also need PPE under certain testing site conditions (construction/renovation sites, military sites, older buildings, tunnels, mines, etc.)</a:t>
            </a:r>
          </a:p>
        </p:txBody>
      </p:sp>
      <p:sp>
        <p:nvSpPr>
          <p:cNvPr id="5" name="Content Placeholder 4">
            <a:extLst>
              <a:ext uri="{FF2B5EF4-FFF2-40B4-BE49-F238E27FC236}">
                <a16:creationId xmlns:a16="http://schemas.microsoft.com/office/drawing/2014/main" id="{100FEECF-DA23-4F40-8F98-B69E939E597D}"/>
              </a:ext>
            </a:extLst>
          </p:cNvPr>
          <p:cNvSpPr>
            <a:spLocks noGrp="1"/>
          </p:cNvSpPr>
          <p:nvPr>
            <p:ph sz="quarter" idx="16"/>
          </p:nvPr>
        </p:nvSpPr>
        <p:spPr/>
        <p:txBody>
          <a:bodyPr/>
          <a:lstStyle/>
          <a:p>
            <a:endParaRPr lang="en-US"/>
          </a:p>
        </p:txBody>
      </p:sp>
      <p:sp>
        <p:nvSpPr>
          <p:cNvPr id="7" name="Rectangle 6">
            <a:extLst>
              <a:ext uri="{FF2B5EF4-FFF2-40B4-BE49-F238E27FC236}">
                <a16:creationId xmlns:a16="http://schemas.microsoft.com/office/drawing/2014/main" id="{C807BA46-6F7B-4DC4-B28C-B123C1A794D6}"/>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DAF515D5-65A1-4C4F-8DC3-4B5CC4081BD8}"/>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9CF39027-3644-47BE-95BB-99D99D360716}"/>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0128EF25-637E-4EAB-BE06-0DBC6D754740}"/>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A893A658-650B-4668-8472-F46A0EA94149}"/>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44166120-A6BD-46F4-9267-ACB2A8123730}"/>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99D42B97-5FC3-4729-8BEB-6B94BECFF2FB}"/>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783E1A9D-847D-4B40-8052-3CE9C6C4AD30}"/>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27971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0D93-FC5A-48A8-935A-BE922DE6886F}"/>
              </a:ext>
            </a:extLst>
          </p:cNvPr>
          <p:cNvSpPr>
            <a:spLocks noGrp="1"/>
          </p:cNvSpPr>
          <p:nvPr>
            <p:ph type="title"/>
          </p:nvPr>
        </p:nvSpPr>
        <p:spPr/>
        <p:txBody>
          <a:bodyPr/>
          <a:lstStyle/>
          <a:p>
            <a:r>
              <a:rPr lang="en-US" b="1" dirty="0"/>
              <a:t>Crawl Space Protection Recommendation</a:t>
            </a:r>
          </a:p>
        </p:txBody>
      </p:sp>
      <p:sp>
        <p:nvSpPr>
          <p:cNvPr id="3" name="Content Placeholder 2">
            <a:extLst>
              <a:ext uri="{FF2B5EF4-FFF2-40B4-BE49-F238E27FC236}">
                <a16:creationId xmlns:a16="http://schemas.microsoft.com/office/drawing/2014/main" id="{DF5CB386-E382-4028-92D6-03C6858A526B}"/>
              </a:ext>
            </a:extLst>
          </p:cNvPr>
          <p:cNvSpPr>
            <a:spLocks noGrp="1"/>
          </p:cNvSpPr>
          <p:nvPr>
            <p:ph idx="1"/>
          </p:nvPr>
        </p:nvSpPr>
        <p:spPr>
          <a:xfrm>
            <a:off x="1718310" y="1730739"/>
            <a:ext cx="8949690" cy="4155395"/>
          </a:xfrm>
        </p:spPr>
        <p:txBody>
          <a:bodyPr>
            <a:normAutofit fontScale="92500" lnSpcReduction="10000"/>
          </a:bodyPr>
          <a:lstStyle/>
          <a:p>
            <a:pPr marL="457200" lvl="1" indent="-457200"/>
            <a:r>
              <a:rPr lang="en-US" sz="2800" b="1" u="sng" dirty="0">
                <a:solidFill>
                  <a:srgbClr val="FF0000"/>
                </a:solidFill>
              </a:rPr>
              <a:t>Assessment of confined space with proper OSHA safety considerations</a:t>
            </a:r>
          </a:p>
          <a:p>
            <a:pPr marL="457200" lvl="1" indent="-457200"/>
            <a:r>
              <a:rPr lang="en-US" sz="2800" dirty="0"/>
              <a:t>Minimum: Use of at least a N-95 respirator for workers to protect against mold, dust, and other airborne particulates</a:t>
            </a:r>
          </a:p>
          <a:p>
            <a:pPr marL="457200" lvl="1" indent="-457200"/>
            <a:r>
              <a:rPr lang="en-US" sz="2800" dirty="0"/>
              <a:t>Consideration of using a disposable Tyvek suits. (Relatively economical-Protects clothes from potential mold and other contamination)</a:t>
            </a:r>
          </a:p>
          <a:p>
            <a:pPr marL="457200" lvl="1" indent="-457200"/>
            <a:r>
              <a:rPr lang="en-US" sz="2800" dirty="0"/>
              <a:t>Wear knee pads, protective gloves and eye protection</a:t>
            </a:r>
          </a:p>
          <a:p>
            <a:pPr marL="457200" lvl="1" indent="-457200"/>
            <a:r>
              <a:rPr lang="en-US" sz="2800" dirty="0"/>
              <a:t>Hard hat consideration</a:t>
            </a:r>
          </a:p>
          <a:p>
            <a:pPr marL="457200" lvl="1" indent="-457200"/>
            <a:r>
              <a:rPr lang="en-US" sz="2800" dirty="0"/>
              <a:t>OSHA confined space safety practices</a:t>
            </a:r>
          </a:p>
          <a:p>
            <a:pPr marL="457200" lvl="1" indent="-457200"/>
            <a:r>
              <a:rPr lang="en-US" sz="2800" dirty="0">
                <a:solidFill>
                  <a:srgbClr val="FF0000"/>
                </a:solidFill>
              </a:rPr>
              <a:t>Serious concern for 1-person mitigation</a:t>
            </a:r>
          </a:p>
          <a:p>
            <a:pPr marL="0" indent="-457200"/>
            <a:endParaRPr lang="en-US" sz="2400" dirty="0"/>
          </a:p>
        </p:txBody>
      </p:sp>
      <p:sp>
        <p:nvSpPr>
          <p:cNvPr id="7" name="Rectangle 6">
            <a:extLst>
              <a:ext uri="{FF2B5EF4-FFF2-40B4-BE49-F238E27FC236}">
                <a16:creationId xmlns:a16="http://schemas.microsoft.com/office/drawing/2014/main" id="{66BB5462-4C62-4C7E-9D2D-0BE7395C32F0}"/>
              </a:ext>
            </a:extLst>
          </p:cNvPr>
          <p:cNvSpPr/>
          <p:nvPr/>
        </p:nvSpPr>
        <p:spPr>
          <a:xfrm>
            <a:off x="63217" y="6258277"/>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7D2ABC69-87A0-401A-A9C6-7C6C60BFFD21}"/>
              </a:ext>
            </a:extLst>
          </p:cNvPr>
          <p:cNvGrpSpPr>
            <a:grpSpLocks noChangeAspect="1"/>
          </p:cNvGrpSpPr>
          <p:nvPr/>
        </p:nvGrpSpPr>
        <p:grpSpPr bwMode="auto">
          <a:xfrm>
            <a:off x="6777458" y="6227535"/>
            <a:ext cx="1888172" cy="1888172"/>
            <a:chOff x="4775" y="1786"/>
            <a:chExt cx="1725" cy="1725"/>
          </a:xfrm>
        </p:grpSpPr>
        <p:sp>
          <p:nvSpPr>
            <p:cNvPr id="9" name="AutoShape 11">
              <a:extLst>
                <a:ext uri="{FF2B5EF4-FFF2-40B4-BE49-F238E27FC236}">
                  <a16:creationId xmlns:a16="http://schemas.microsoft.com/office/drawing/2014/main" id="{2BEFB6B9-8B73-4808-A99C-42833E1CF100}"/>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23DD6F13-A3A1-4B5D-BFBE-D4C60BEFB93A}"/>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D702A93C-C07A-4B70-8199-7C728FFACF9A}"/>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144A35A6-5B60-43B4-956D-520405FEE07E}"/>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602382CA-2213-4E58-A9A0-A3A387CDFF2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5CD90979-08F1-49FD-9F3C-3C2213D12B5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3773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415A-0499-4315-98AC-EAB309B54E26}"/>
              </a:ext>
            </a:extLst>
          </p:cNvPr>
          <p:cNvSpPr>
            <a:spLocks noGrp="1"/>
          </p:cNvSpPr>
          <p:nvPr>
            <p:ph type="title"/>
          </p:nvPr>
        </p:nvSpPr>
        <p:spPr>
          <a:xfrm>
            <a:off x="581025" y="50800"/>
            <a:ext cx="11262008" cy="777875"/>
          </a:xfrm>
        </p:spPr>
        <p:txBody>
          <a:bodyPr/>
          <a:lstStyle/>
          <a:p>
            <a:r>
              <a:rPr lang="en-US" b="1" dirty="0"/>
              <a:t>Presence of Asbestos on Property: Crawl Space</a:t>
            </a:r>
          </a:p>
        </p:txBody>
      </p:sp>
      <p:pic>
        <p:nvPicPr>
          <p:cNvPr id="7" name="Picture 6">
            <a:extLst>
              <a:ext uri="{FF2B5EF4-FFF2-40B4-BE49-F238E27FC236}">
                <a16:creationId xmlns:a16="http://schemas.microsoft.com/office/drawing/2014/main" id="{DA2B6625-970D-4064-AAE0-B39312AA4F85}"/>
              </a:ext>
            </a:extLst>
          </p:cNvPr>
          <p:cNvPicPr>
            <a:picLocks noChangeAspect="1"/>
          </p:cNvPicPr>
          <p:nvPr/>
        </p:nvPicPr>
        <p:blipFill>
          <a:blip r:embed="rId2"/>
          <a:stretch>
            <a:fillRect/>
          </a:stretch>
        </p:blipFill>
        <p:spPr>
          <a:xfrm>
            <a:off x="250795" y="907121"/>
            <a:ext cx="4105456" cy="3079092"/>
          </a:xfrm>
          <a:prstGeom prst="rect">
            <a:avLst/>
          </a:prstGeom>
        </p:spPr>
      </p:pic>
      <p:pic>
        <p:nvPicPr>
          <p:cNvPr id="8" name="Picture 7">
            <a:extLst>
              <a:ext uri="{FF2B5EF4-FFF2-40B4-BE49-F238E27FC236}">
                <a16:creationId xmlns:a16="http://schemas.microsoft.com/office/drawing/2014/main" id="{84B9AF5A-B23F-49C2-8D68-F03F865F027D}"/>
              </a:ext>
            </a:extLst>
          </p:cNvPr>
          <p:cNvPicPr>
            <a:picLocks noChangeAspect="1"/>
          </p:cNvPicPr>
          <p:nvPr/>
        </p:nvPicPr>
        <p:blipFill>
          <a:blip r:embed="rId3"/>
          <a:stretch>
            <a:fillRect/>
          </a:stretch>
        </p:blipFill>
        <p:spPr>
          <a:xfrm>
            <a:off x="4530215" y="909639"/>
            <a:ext cx="2293759" cy="3062286"/>
          </a:xfrm>
          <a:prstGeom prst="rect">
            <a:avLst/>
          </a:prstGeom>
        </p:spPr>
      </p:pic>
      <p:pic>
        <p:nvPicPr>
          <p:cNvPr id="9" name="Picture 8">
            <a:extLst>
              <a:ext uri="{FF2B5EF4-FFF2-40B4-BE49-F238E27FC236}">
                <a16:creationId xmlns:a16="http://schemas.microsoft.com/office/drawing/2014/main" id="{6EC5C3B7-2DA9-4804-BC52-084ED51F35E2}"/>
              </a:ext>
            </a:extLst>
          </p:cNvPr>
          <p:cNvPicPr>
            <a:picLocks noChangeAspect="1"/>
          </p:cNvPicPr>
          <p:nvPr/>
        </p:nvPicPr>
        <p:blipFill>
          <a:blip r:embed="rId4"/>
          <a:stretch>
            <a:fillRect/>
          </a:stretch>
        </p:blipFill>
        <p:spPr>
          <a:xfrm>
            <a:off x="7057845" y="990032"/>
            <a:ext cx="4447033" cy="2967606"/>
          </a:xfrm>
          <a:prstGeom prst="rect">
            <a:avLst/>
          </a:prstGeom>
        </p:spPr>
      </p:pic>
      <p:pic>
        <p:nvPicPr>
          <p:cNvPr id="10" name="Picture 9">
            <a:extLst>
              <a:ext uri="{FF2B5EF4-FFF2-40B4-BE49-F238E27FC236}">
                <a16:creationId xmlns:a16="http://schemas.microsoft.com/office/drawing/2014/main" id="{508B4923-6FCC-4F05-A7F2-357DFAEB551A}"/>
              </a:ext>
            </a:extLst>
          </p:cNvPr>
          <p:cNvPicPr>
            <a:picLocks noChangeAspect="1"/>
          </p:cNvPicPr>
          <p:nvPr/>
        </p:nvPicPr>
        <p:blipFill>
          <a:blip r:embed="rId5"/>
          <a:stretch>
            <a:fillRect/>
          </a:stretch>
        </p:blipFill>
        <p:spPr>
          <a:xfrm>
            <a:off x="7886520" y="4098858"/>
            <a:ext cx="3286664" cy="1993637"/>
          </a:xfrm>
          <a:prstGeom prst="rect">
            <a:avLst/>
          </a:prstGeom>
        </p:spPr>
      </p:pic>
      <p:pic>
        <p:nvPicPr>
          <p:cNvPr id="12" name="Picture 11">
            <a:extLst>
              <a:ext uri="{FF2B5EF4-FFF2-40B4-BE49-F238E27FC236}">
                <a16:creationId xmlns:a16="http://schemas.microsoft.com/office/drawing/2014/main" id="{DBDAB48D-5177-4DD2-83C9-2FF6B652E261}"/>
              </a:ext>
            </a:extLst>
          </p:cNvPr>
          <p:cNvPicPr>
            <a:picLocks noChangeAspect="1"/>
          </p:cNvPicPr>
          <p:nvPr/>
        </p:nvPicPr>
        <p:blipFill>
          <a:blip r:embed="rId6"/>
          <a:stretch>
            <a:fillRect/>
          </a:stretch>
        </p:blipFill>
        <p:spPr>
          <a:xfrm>
            <a:off x="521502" y="4070763"/>
            <a:ext cx="3528205" cy="2287176"/>
          </a:xfrm>
          <a:prstGeom prst="rect">
            <a:avLst/>
          </a:prstGeom>
        </p:spPr>
      </p:pic>
      <p:sp>
        <p:nvSpPr>
          <p:cNvPr id="11" name="Rectangle 10">
            <a:extLst>
              <a:ext uri="{FF2B5EF4-FFF2-40B4-BE49-F238E27FC236}">
                <a16:creationId xmlns:a16="http://schemas.microsoft.com/office/drawing/2014/main" id="{430551B8-3FBE-45A9-A24D-FAC1504428E3}"/>
              </a:ext>
            </a:extLst>
          </p:cNvPr>
          <p:cNvSpPr/>
          <p:nvPr/>
        </p:nvSpPr>
        <p:spPr>
          <a:xfrm>
            <a:off x="-116454" y="6341611"/>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3" name="Group 12">
            <a:extLst>
              <a:ext uri="{FF2B5EF4-FFF2-40B4-BE49-F238E27FC236}">
                <a16:creationId xmlns:a16="http://schemas.microsoft.com/office/drawing/2014/main" id="{A7FAF8B0-5750-46F6-AD1F-F8130ADACA19}"/>
              </a:ext>
            </a:extLst>
          </p:cNvPr>
          <p:cNvGrpSpPr>
            <a:grpSpLocks noChangeAspect="1"/>
          </p:cNvGrpSpPr>
          <p:nvPr/>
        </p:nvGrpSpPr>
        <p:grpSpPr bwMode="auto">
          <a:xfrm>
            <a:off x="6630809" y="6258981"/>
            <a:ext cx="1888172" cy="1888172"/>
            <a:chOff x="4775" y="1786"/>
            <a:chExt cx="1725" cy="1725"/>
          </a:xfrm>
        </p:grpSpPr>
        <p:sp>
          <p:nvSpPr>
            <p:cNvPr id="14" name="AutoShape 11">
              <a:extLst>
                <a:ext uri="{FF2B5EF4-FFF2-40B4-BE49-F238E27FC236}">
                  <a16:creationId xmlns:a16="http://schemas.microsoft.com/office/drawing/2014/main" id="{5487FBE0-C64E-4B00-90CD-80598B45436D}"/>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a:extLst>
                <a:ext uri="{FF2B5EF4-FFF2-40B4-BE49-F238E27FC236}">
                  <a16:creationId xmlns:a16="http://schemas.microsoft.com/office/drawing/2014/main" id="{596EDB32-48A6-4E99-A675-120CAE7C03C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4">
              <a:extLst>
                <a:ext uri="{FF2B5EF4-FFF2-40B4-BE49-F238E27FC236}">
                  <a16:creationId xmlns:a16="http://schemas.microsoft.com/office/drawing/2014/main" id="{23AA00C8-D45A-4225-8F21-8018D7772D40}"/>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B55C15E2-A608-440C-993F-D3C4C82FF4CE}"/>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0BDDBA43-C1C2-4D7E-9CE7-196422D0FD3A}"/>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9" name="Freeform 17">
              <a:extLst>
                <a:ext uri="{FF2B5EF4-FFF2-40B4-BE49-F238E27FC236}">
                  <a16:creationId xmlns:a16="http://schemas.microsoft.com/office/drawing/2014/main" id="{E64D5777-7EBE-4A24-A7BD-0DD20389B6E1}"/>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8020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74D3-B279-4600-AE10-407B0DAFDD13}"/>
              </a:ext>
            </a:extLst>
          </p:cNvPr>
          <p:cNvSpPr>
            <a:spLocks noGrp="1"/>
          </p:cNvSpPr>
          <p:nvPr>
            <p:ph type="title"/>
          </p:nvPr>
        </p:nvSpPr>
        <p:spPr>
          <a:xfrm>
            <a:off x="1790538" y="19353"/>
            <a:ext cx="11615737" cy="1325563"/>
          </a:xfrm>
        </p:spPr>
        <p:txBody>
          <a:bodyPr/>
          <a:lstStyle/>
          <a:p>
            <a:r>
              <a:rPr lang="en-US" b="1" dirty="0"/>
              <a:t>Presence of Asbestos in the Basement </a:t>
            </a:r>
            <a:br>
              <a:rPr lang="en-US" b="1" dirty="0"/>
            </a:br>
            <a:r>
              <a:rPr lang="en-US" b="1" dirty="0"/>
              <a:t>(Mainly pre-1982)</a:t>
            </a:r>
          </a:p>
        </p:txBody>
      </p:sp>
      <p:pic>
        <p:nvPicPr>
          <p:cNvPr id="7" name="Picture 6">
            <a:extLst>
              <a:ext uri="{FF2B5EF4-FFF2-40B4-BE49-F238E27FC236}">
                <a16:creationId xmlns:a16="http://schemas.microsoft.com/office/drawing/2014/main" id="{3F95EA75-1377-4C2B-9760-3CF56C921BA9}"/>
              </a:ext>
            </a:extLst>
          </p:cNvPr>
          <p:cNvPicPr>
            <a:picLocks noChangeAspect="1"/>
          </p:cNvPicPr>
          <p:nvPr/>
        </p:nvPicPr>
        <p:blipFill>
          <a:blip r:embed="rId2"/>
          <a:stretch>
            <a:fillRect/>
          </a:stretch>
        </p:blipFill>
        <p:spPr>
          <a:xfrm>
            <a:off x="4242840" y="1402766"/>
            <a:ext cx="3162917" cy="2369134"/>
          </a:xfrm>
          <a:prstGeom prst="rect">
            <a:avLst/>
          </a:prstGeom>
        </p:spPr>
      </p:pic>
      <p:pic>
        <p:nvPicPr>
          <p:cNvPr id="8" name="Picture 7">
            <a:extLst>
              <a:ext uri="{FF2B5EF4-FFF2-40B4-BE49-F238E27FC236}">
                <a16:creationId xmlns:a16="http://schemas.microsoft.com/office/drawing/2014/main" id="{6D783E7D-5C14-4A43-BF40-A9CC9C254475}"/>
              </a:ext>
            </a:extLst>
          </p:cNvPr>
          <p:cNvPicPr>
            <a:picLocks noChangeAspect="1"/>
          </p:cNvPicPr>
          <p:nvPr/>
        </p:nvPicPr>
        <p:blipFill>
          <a:blip r:embed="rId3"/>
          <a:stretch>
            <a:fillRect/>
          </a:stretch>
        </p:blipFill>
        <p:spPr>
          <a:xfrm>
            <a:off x="733261" y="1417054"/>
            <a:ext cx="3067213" cy="2351856"/>
          </a:xfrm>
          <a:prstGeom prst="rect">
            <a:avLst/>
          </a:prstGeom>
        </p:spPr>
      </p:pic>
      <p:pic>
        <p:nvPicPr>
          <p:cNvPr id="12" name="Picture 11">
            <a:extLst>
              <a:ext uri="{FF2B5EF4-FFF2-40B4-BE49-F238E27FC236}">
                <a16:creationId xmlns:a16="http://schemas.microsoft.com/office/drawing/2014/main" id="{80E2289D-8FFE-44D6-82FA-478D68FC5096}"/>
              </a:ext>
            </a:extLst>
          </p:cNvPr>
          <p:cNvPicPr>
            <a:picLocks noChangeAspect="1"/>
          </p:cNvPicPr>
          <p:nvPr/>
        </p:nvPicPr>
        <p:blipFill>
          <a:blip r:embed="rId4"/>
          <a:stretch>
            <a:fillRect/>
          </a:stretch>
        </p:blipFill>
        <p:spPr>
          <a:xfrm>
            <a:off x="4227252" y="3950073"/>
            <a:ext cx="3216536" cy="2272703"/>
          </a:xfrm>
          <a:prstGeom prst="rect">
            <a:avLst/>
          </a:prstGeom>
        </p:spPr>
      </p:pic>
      <p:pic>
        <p:nvPicPr>
          <p:cNvPr id="13" name="Picture 12">
            <a:extLst>
              <a:ext uri="{FF2B5EF4-FFF2-40B4-BE49-F238E27FC236}">
                <a16:creationId xmlns:a16="http://schemas.microsoft.com/office/drawing/2014/main" id="{771C7F56-1A77-4923-BE99-73B5F13A5EA7}"/>
              </a:ext>
            </a:extLst>
          </p:cNvPr>
          <p:cNvPicPr>
            <a:picLocks noChangeAspect="1"/>
          </p:cNvPicPr>
          <p:nvPr/>
        </p:nvPicPr>
        <p:blipFill>
          <a:blip r:embed="rId5"/>
          <a:stretch>
            <a:fillRect/>
          </a:stretch>
        </p:blipFill>
        <p:spPr>
          <a:xfrm>
            <a:off x="675424" y="3999867"/>
            <a:ext cx="3182201" cy="2272566"/>
          </a:xfrm>
          <a:prstGeom prst="rect">
            <a:avLst/>
          </a:prstGeom>
        </p:spPr>
      </p:pic>
      <p:pic>
        <p:nvPicPr>
          <p:cNvPr id="14" name="Picture 13">
            <a:extLst>
              <a:ext uri="{FF2B5EF4-FFF2-40B4-BE49-F238E27FC236}">
                <a16:creationId xmlns:a16="http://schemas.microsoft.com/office/drawing/2014/main" id="{56B07518-5EFA-4186-ADCF-F06B8FF36DE3}"/>
              </a:ext>
            </a:extLst>
          </p:cNvPr>
          <p:cNvPicPr>
            <a:picLocks noChangeAspect="1"/>
          </p:cNvPicPr>
          <p:nvPr/>
        </p:nvPicPr>
        <p:blipFill>
          <a:blip r:embed="rId6"/>
          <a:stretch>
            <a:fillRect/>
          </a:stretch>
        </p:blipFill>
        <p:spPr>
          <a:xfrm>
            <a:off x="7795772" y="4032173"/>
            <a:ext cx="3591366" cy="2165427"/>
          </a:xfrm>
          <a:prstGeom prst="rect">
            <a:avLst/>
          </a:prstGeom>
        </p:spPr>
      </p:pic>
      <p:pic>
        <p:nvPicPr>
          <p:cNvPr id="15" name="Picture 14">
            <a:extLst>
              <a:ext uri="{FF2B5EF4-FFF2-40B4-BE49-F238E27FC236}">
                <a16:creationId xmlns:a16="http://schemas.microsoft.com/office/drawing/2014/main" id="{A9CDFD02-969C-4A13-9FC6-481E64992B66}"/>
              </a:ext>
            </a:extLst>
          </p:cNvPr>
          <p:cNvPicPr>
            <a:picLocks noChangeAspect="1"/>
          </p:cNvPicPr>
          <p:nvPr/>
        </p:nvPicPr>
        <p:blipFill>
          <a:blip r:embed="rId7"/>
          <a:stretch>
            <a:fillRect/>
          </a:stretch>
        </p:blipFill>
        <p:spPr>
          <a:xfrm>
            <a:off x="7787277" y="1373652"/>
            <a:ext cx="3556997" cy="2416523"/>
          </a:xfrm>
          <a:prstGeom prst="rect">
            <a:avLst/>
          </a:prstGeom>
        </p:spPr>
      </p:pic>
      <p:sp>
        <p:nvSpPr>
          <p:cNvPr id="11" name="Rectangle 10">
            <a:extLst>
              <a:ext uri="{FF2B5EF4-FFF2-40B4-BE49-F238E27FC236}">
                <a16:creationId xmlns:a16="http://schemas.microsoft.com/office/drawing/2014/main" id="{5DF942FA-38D4-4ECF-BCC0-E84456413669}"/>
              </a:ext>
            </a:extLst>
          </p:cNvPr>
          <p:cNvSpPr/>
          <p:nvPr/>
        </p:nvSpPr>
        <p:spPr>
          <a:xfrm>
            <a:off x="-208246" y="6315427"/>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7" name="Group 16">
            <a:extLst>
              <a:ext uri="{FF2B5EF4-FFF2-40B4-BE49-F238E27FC236}">
                <a16:creationId xmlns:a16="http://schemas.microsoft.com/office/drawing/2014/main" id="{39DC535C-6072-4AED-988D-06F5F5A907C6}"/>
              </a:ext>
            </a:extLst>
          </p:cNvPr>
          <p:cNvGrpSpPr>
            <a:grpSpLocks noChangeAspect="1"/>
          </p:cNvGrpSpPr>
          <p:nvPr/>
        </p:nvGrpSpPr>
        <p:grpSpPr bwMode="auto">
          <a:xfrm>
            <a:off x="6487934" y="6244694"/>
            <a:ext cx="1888172" cy="1888172"/>
            <a:chOff x="4775" y="1786"/>
            <a:chExt cx="1725" cy="1725"/>
          </a:xfrm>
        </p:grpSpPr>
        <p:sp>
          <p:nvSpPr>
            <p:cNvPr id="18" name="AutoShape 11">
              <a:extLst>
                <a:ext uri="{FF2B5EF4-FFF2-40B4-BE49-F238E27FC236}">
                  <a16:creationId xmlns:a16="http://schemas.microsoft.com/office/drawing/2014/main" id="{F57C3701-11C5-481B-9D7A-9E696EFF47CF}"/>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3">
              <a:extLst>
                <a:ext uri="{FF2B5EF4-FFF2-40B4-BE49-F238E27FC236}">
                  <a16:creationId xmlns:a16="http://schemas.microsoft.com/office/drawing/2014/main" id="{2BB18EA2-1C42-443C-B25B-CBCEEB298318}"/>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4">
              <a:extLst>
                <a:ext uri="{FF2B5EF4-FFF2-40B4-BE49-F238E27FC236}">
                  <a16:creationId xmlns:a16="http://schemas.microsoft.com/office/drawing/2014/main" id="{E55BECE0-683F-4912-A29A-6BF6746D8078}"/>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5">
              <a:extLst>
                <a:ext uri="{FF2B5EF4-FFF2-40B4-BE49-F238E27FC236}">
                  <a16:creationId xmlns:a16="http://schemas.microsoft.com/office/drawing/2014/main" id="{C57D29F8-AE3D-40E6-89E4-810463A7B058}"/>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2" name="Rectangle 16">
              <a:extLst>
                <a:ext uri="{FF2B5EF4-FFF2-40B4-BE49-F238E27FC236}">
                  <a16:creationId xmlns:a16="http://schemas.microsoft.com/office/drawing/2014/main" id="{38E713A6-26EA-45A1-BF4D-C35FFFB20C9A}"/>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3" name="Freeform 17">
              <a:extLst>
                <a:ext uri="{FF2B5EF4-FFF2-40B4-BE49-F238E27FC236}">
                  <a16:creationId xmlns:a16="http://schemas.microsoft.com/office/drawing/2014/main" id="{F9BE678E-D173-4B95-B834-F7C3D55A8C82}"/>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67956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3E07-F34C-4330-9EA7-52CAD5D5038A}"/>
              </a:ext>
            </a:extLst>
          </p:cNvPr>
          <p:cNvSpPr>
            <a:spLocks noGrp="1"/>
          </p:cNvSpPr>
          <p:nvPr>
            <p:ph type="title"/>
          </p:nvPr>
        </p:nvSpPr>
        <p:spPr>
          <a:xfrm>
            <a:off x="228602" y="-6349"/>
            <a:ext cx="11844336" cy="1177926"/>
          </a:xfrm>
        </p:spPr>
        <p:txBody>
          <a:bodyPr/>
          <a:lstStyle/>
          <a:p>
            <a:r>
              <a:rPr lang="en-US" b="1" dirty="0"/>
              <a:t>Presence of Asbestos: Vermiculite Attic Insulation</a:t>
            </a:r>
          </a:p>
        </p:txBody>
      </p:sp>
      <p:sp>
        <p:nvSpPr>
          <p:cNvPr id="7" name="TextBox 6">
            <a:extLst>
              <a:ext uri="{FF2B5EF4-FFF2-40B4-BE49-F238E27FC236}">
                <a16:creationId xmlns:a16="http://schemas.microsoft.com/office/drawing/2014/main" id="{8DBB378B-B6FB-4F17-A0AA-029E45790731}"/>
              </a:ext>
            </a:extLst>
          </p:cNvPr>
          <p:cNvSpPr txBox="1"/>
          <p:nvPr/>
        </p:nvSpPr>
        <p:spPr>
          <a:xfrm>
            <a:off x="671514" y="1017270"/>
            <a:ext cx="11287124" cy="1140142"/>
          </a:xfrm>
          <a:prstGeom prst="rect">
            <a:avLst/>
          </a:prstGeom>
        </p:spPr>
        <p:txBody>
          <a:bodyPr wrap="square" rtlCol="0">
            <a:normAutofit/>
          </a:bodyPr>
          <a:lstStyle/>
          <a:p>
            <a:r>
              <a:rPr lang="en-US" sz="2800" dirty="0">
                <a:solidFill>
                  <a:srgbClr val="FF0000"/>
                </a:solidFill>
              </a:rPr>
              <a:t>Vermiculite Attic Insulation (VAI) is considered “assumed ACM by EPA.  </a:t>
            </a:r>
          </a:p>
        </p:txBody>
      </p:sp>
      <p:pic>
        <p:nvPicPr>
          <p:cNvPr id="9" name="Picture 8">
            <a:extLst>
              <a:ext uri="{FF2B5EF4-FFF2-40B4-BE49-F238E27FC236}">
                <a16:creationId xmlns:a16="http://schemas.microsoft.com/office/drawing/2014/main" id="{C221A5D6-0714-49D3-855C-5012B1A7DCF5}"/>
              </a:ext>
            </a:extLst>
          </p:cNvPr>
          <p:cNvPicPr>
            <a:picLocks noChangeAspect="1"/>
          </p:cNvPicPr>
          <p:nvPr/>
        </p:nvPicPr>
        <p:blipFill>
          <a:blip r:embed="rId2"/>
          <a:stretch>
            <a:fillRect/>
          </a:stretch>
        </p:blipFill>
        <p:spPr>
          <a:xfrm>
            <a:off x="209013" y="1857298"/>
            <a:ext cx="5638084" cy="4214890"/>
          </a:xfrm>
          <a:prstGeom prst="rect">
            <a:avLst/>
          </a:prstGeom>
        </p:spPr>
      </p:pic>
      <p:pic>
        <p:nvPicPr>
          <p:cNvPr id="10" name="Picture 9">
            <a:extLst>
              <a:ext uri="{FF2B5EF4-FFF2-40B4-BE49-F238E27FC236}">
                <a16:creationId xmlns:a16="http://schemas.microsoft.com/office/drawing/2014/main" id="{AB240A54-AE80-4C64-9B90-172731BD20E7}"/>
              </a:ext>
            </a:extLst>
          </p:cNvPr>
          <p:cNvPicPr>
            <a:picLocks noChangeAspect="1"/>
          </p:cNvPicPr>
          <p:nvPr/>
        </p:nvPicPr>
        <p:blipFill>
          <a:blip r:embed="rId3"/>
          <a:stretch>
            <a:fillRect/>
          </a:stretch>
        </p:blipFill>
        <p:spPr>
          <a:xfrm>
            <a:off x="6089748" y="1857375"/>
            <a:ext cx="5399149" cy="4200525"/>
          </a:xfrm>
          <a:prstGeom prst="rect">
            <a:avLst/>
          </a:prstGeom>
        </p:spPr>
      </p:pic>
      <p:sp>
        <p:nvSpPr>
          <p:cNvPr id="8" name="Rectangle 7">
            <a:extLst>
              <a:ext uri="{FF2B5EF4-FFF2-40B4-BE49-F238E27FC236}">
                <a16:creationId xmlns:a16="http://schemas.microsoft.com/office/drawing/2014/main" id="{D9BF868F-D0DD-4BF7-95CB-7B7A84DC517B}"/>
              </a:ext>
            </a:extLst>
          </p:cNvPr>
          <p:cNvSpPr/>
          <p:nvPr/>
        </p:nvSpPr>
        <p:spPr>
          <a:xfrm>
            <a:off x="-228785" y="6308407"/>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1" name="Group 10">
            <a:extLst>
              <a:ext uri="{FF2B5EF4-FFF2-40B4-BE49-F238E27FC236}">
                <a16:creationId xmlns:a16="http://schemas.microsoft.com/office/drawing/2014/main" id="{9A78785E-C6AE-426E-A098-020E4AF2F962}"/>
              </a:ext>
            </a:extLst>
          </p:cNvPr>
          <p:cNvGrpSpPr>
            <a:grpSpLocks noChangeAspect="1"/>
          </p:cNvGrpSpPr>
          <p:nvPr/>
        </p:nvGrpSpPr>
        <p:grpSpPr bwMode="auto">
          <a:xfrm>
            <a:off x="6459359" y="6244693"/>
            <a:ext cx="1888172" cy="1888172"/>
            <a:chOff x="4775" y="1786"/>
            <a:chExt cx="1725" cy="1725"/>
          </a:xfrm>
        </p:grpSpPr>
        <p:sp>
          <p:nvSpPr>
            <p:cNvPr id="12" name="AutoShape 11">
              <a:extLst>
                <a:ext uri="{FF2B5EF4-FFF2-40B4-BE49-F238E27FC236}">
                  <a16:creationId xmlns:a16="http://schemas.microsoft.com/office/drawing/2014/main" id="{8496A43A-FBA8-4DB5-BD2C-5971AC0DE7B5}"/>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A26DAE46-E709-4714-A649-05EE370DAA5C}"/>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5FD149F9-B881-48D8-906D-E0BB39F21BE4}"/>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D4F608A6-DB72-4489-9E48-6294579D35CF}"/>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2B401CBD-0D53-430C-AE13-31F276D674E2}"/>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Freeform 17">
              <a:extLst>
                <a:ext uri="{FF2B5EF4-FFF2-40B4-BE49-F238E27FC236}">
                  <a16:creationId xmlns:a16="http://schemas.microsoft.com/office/drawing/2014/main" id="{10C2F34A-F26C-40E6-87CF-CC35FAA5D092}"/>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06448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FD1C-768D-48E3-AA5B-1B77B0E880AB}"/>
              </a:ext>
            </a:extLst>
          </p:cNvPr>
          <p:cNvSpPr>
            <a:spLocks noGrp="1"/>
          </p:cNvSpPr>
          <p:nvPr>
            <p:ph type="title"/>
          </p:nvPr>
        </p:nvSpPr>
        <p:spPr/>
        <p:txBody>
          <a:bodyPr/>
          <a:lstStyle/>
          <a:p>
            <a:r>
              <a:rPr lang="en-US" b="1" dirty="0"/>
              <a:t>Are you aware of EPA RRP Lead-base Paint Regulations?</a:t>
            </a:r>
          </a:p>
        </p:txBody>
      </p:sp>
      <p:sp>
        <p:nvSpPr>
          <p:cNvPr id="3" name="Content Placeholder 2">
            <a:extLst>
              <a:ext uri="{FF2B5EF4-FFF2-40B4-BE49-F238E27FC236}">
                <a16:creationId xmlns:a16="http://schemas.microsoft.com/office/drawing/2014/main" id="{03593565-11F7-4C93-B0D6-C2F0BD4F8C05}"/>
              </a:ext>
            </a:extLst>
          </p:cNvPr>
          <p:cNvSpPr>
            <a:spLocks noGrp="1"/>
          </p:cNvSpPr>
          <p:nvPr>
            <p:ph idx="1"/>
          </p:nvPr>
        </p:nvSpPr>
        <p:spPr>
          <a:xfrm>
            <a:off x="315364" y="1682371"/>
            <a:ext cx="7399885" cy="4155395"/>
          </a:xfrm>
        </p:spPr>
        <p:txBody>
          <a:bodyPr>
            <a:noAutofit/>
          </a:bodyPr>
          <a:lstStyle/>
          <a:p>
            <a:pPr marL="0"/>
            <a:r>
              <a:rPr lang="en-US" sz="2400" b="1" dirty="0"/>
              <a:t>If you are going to disturb more </a:t>
            </a:r>
            <a:r>
              <a:rPr lang="en-US" sz="2400" b="1" dirty="0">
                <a:solidFill>
                  <a:srgbClr val="FF0000"/>
                </a:solidFill>
              </a:rPr>
              <a:t>6 square feet of interior painted surface</a:t>
            </a:r>
            <a:r>
              <a:rPr lang="en-US" sz="2400" b="1" dirty="0"/>
              <a:t> in a pre 1978 house, you must follow RRP Regulations for lead-base paint.</a:t>
            </a:r>
          </a:p>
          <a:p>
            <a:pPr marL="0"/>
            <a:r>
              <a:rPr lang="en-US" sz="2400" b="1" dirty="0"/>
              <a:t>If you are going to disturb more </a:t>
            </a:r>
            <a:r>
              <a:rPr lang="en-US" sz="2400" b="1" dirty="0">
                <a:solidFill>
                  <a:srgbClr val="FF0000"/>
                </a:solidFill>
              </a:rPr>
              <a:t>20 square feet of exterior painted surfaces</a:t>
            </a:r>
            <a:r>
              <a:rPr lang="en-US" sz="2400" b="1" dirty="0"/>
              <a:t>, you must follow RRP Regulations for lead-base paint.</a:t>
            </a:r>
          </a:p>
          <a:p>
            <a:pPr marL="0"/>
            <a:r>
              <a:rPr lang="en-US" sz="2400" b="1" dirty="0"/>
              <a:t>You must then be RRP certified by EPA.</a:t>
            </a:r>
          </a:p>
          <a:p>
            <a:pPr marL="0"/>
            <a:r>
              <a:rPr lang="en-US" sz="2400" b="1" dirty="0"/>
              <a:t>Violations: $37,500 fine per violation</a:t>
            </a:r>
          </a:p>
          <a:p>
            <a:pPr marL="0"/>
            <a:r>
              <a:rPr lang="en-US" sz="2400" b="1" u="sng" dirty="0"/>
              <a:t>If you were to seal a pre-1978 painted basement wall or removed 6 sq. ft. of sheetrock, then under EPA RRP rule.</a:t>
            </a:r>
          </a:p>
        </p:txBody>
      </p:sp>
      <p:sp>
        <p:nvSpPr>
          <p:cNvPr id="5" name="Content Placeholder 4">
            <a:extLst>
              <a:ext uri="{FF2B5EF4-FFF2-40B4-BE49-F238E27FC236}">
                <a16:creationId xmlns:a16="http://schemas.microsoft.com/office/drawing/2014/main" id="{E2002117-FF08-4C98-BB02-8488F8975E8E}"/>
              </a:ext>
            </a:extLst>
          </p:cNvPr>
          <p:cNvSpPr>
            <a:spLocks noGrp="1"/>
          </p:cNvSpPr>
          <p:nvPr>
            <p:ph sz="quarter" idx="16"/>
          </p:nvPr>
        </p:nvSpPr>
        <p:spPr/>
        <p:txBody>
          <a:bodyPr/>
          <a:lstStyle/>
          <a:p>
            <a:endParaRPr lang="en-US"/>
          </a:p>
        </p:txBody>
      </p:sp>
      <p:pic>
        <p:nvPicPr>
          <p:cNvPr id="7" name="Picture 6">
            <a:extLst>
              <a:ext uri="{FF2B5EF4-FFF2-40B4-BE49-F238E27FC236}">
                <a16:creationId xmlns:a16="http://schemas.microsoft.com/office/drawing/2014/main" id="{CED74C8E-14C4-4C03-92FC-237EC3B573F0}"/>
              </a:ext>
            </a:extLst>
          </p:cNvPr>
          <p:cNvPicPr>
            <a:picLocks noChangeAspect="1"/>
          </p:cNvPicPr>
          <p:nvPr/>
        </p:nvPicPr>
        <p:blipFill>
          <a:blip r:embed="rId2"/>
          <a:stretch>
            <a:fillRect/>
          </a:stretch>
        </p:blipFill>
        <p:spPr>
          <a:xfrm>
            <a:off x="7865399" y="1240047"/>
            <a:ext cx="3852603" cy="5046453"/>
          </a:xfrm>
          <a:prstGeom prst="rect">
            <a:avLst/>
          </a:prstGeom>
        </p:spPr>
      </p:pic>
      <p:pic>
        <p:nvPicPr>
          <p:cNvPr id="8" name="Picture 7">
            <a:extLst>
              <a:ext uri="{FF2B5EF4-FFF2-40B4-BE49-F238E27FC236}">
                <a16:creationId xmlns:a16="http://schemas.microsoft.com/office/drawing/2014/main" id="{387A7D21-BFC0-449D-A703-45EDF04BD674}"/>
              </a:ext>
            </a:extLst>
          </p:cNvPr>
          <p:cNvPicPr>
            <a:picLocks noChangeAspect="1"/>
          </p:cNvPicPr>
          <p:nvPr/>
        </p:nvPicPr>
        <p:blipFill>
          <a:blip r:embed="rId3"/>
          <a:stretch>
            <a:fillRect/>
          </a:stretch>
        </p:blipFill>
        <p:spPr>
          <a:xfrm>
            <a:off x="6292974" y="994304"/>
            <a:ext cx="1447677" cy="991659"/>
          </a:xfrm>
          <a:prstGeom prst="rect">
            <a:avLst/>
          </a:prstGeom>
        </p:spPr>
      </p:pic>
      <p:sp>
        <p:nvSpPr>
          <p:cNvPr id="9" name="Rectangle 8">
            <a:extLst>
              <a:ext uri="{FF2B5EF4-FFF2-40B4-BE49-F238E27FC236}">
                <a16:creationId xmlns:a16="http://schemas.microsoft.com/office/drawing/2014/main" id="{3AB4E84B-044B-4015-90E9-DFBEAC8B93AD}"/>
              </a:ext>
            </a:extLst>
          </p:cNvPr>
          <p:cNvSpPr/>
          <p:nvPr/>
        </p:nvSpPr>
        <p:spPr>
          <a:xfrm>
            <a:off x="-122520" y="6315428"/>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0" name="Group 9">
            <a:extLst>
              <a:ext uri="{FF2B5EF4-FFF2-40B4-BE49-F238E27FC236}">
                <a16:creationId xmlns:a16="http://schemas.microsoft.com/office/drawing/2014/main" id="{81ADF1D1-0BF3-4AF1-A442-6AD64F44A2F1}"/>
              </a:ext>
            </a:extLst>
          </p:cNvPr>
          <p:cNvGrpSpPr>
            <a:grpSpLocks noChangeAspect="1"/>
          </p:cNvGrpSpPr>
          <p:nvPr/>
        </p:nvGrpSpPr>
        <p:grpSpPr bwMode="auto">
          <a:xfrm>
            <a:off x="6630809" y="6244693"/>
            <a:ext cx="1888172" cy="1888172"/>
            <a:chOff x="4775" y="1786"/>
            <a:chExt cx="1725" cy="1725"/>
          </a:xfrm>
        </p:grpSpPr>
        <p:sp>
          <p:nvSpPr>
            <p:cNvPr id="11" name="AutoShape 11">
              <a:extLst>
                <a:ext uri="{FF2B5EF4-FFF2-40B4-BE49-F238E27FC236}">
                  <a16:creationId xmlns:a16="http://schemas.microsoft.com/office/drawing/2014/main" id="{13B5BCE5-0242-4BC3-8001-46D7A2C0F485}"/>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3">
              <a:extLst>
                <a:ext uri="{FF2B5EF4-FFF2-40B4-BE49-F238E27FC236}">
                  <a16:creationId xmlns:a16="http://schemas.microsoft.com/office/drawing/2014/main" id="{A3446287-E726-4EF4-9FE7-1C605336FA57}"/>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AD4E0250-944F-4CE8-A30C-ED049990880F}"/>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a16="http://schemas.microsoft.com/office/drawing/2014/main" id="{B5D554AB-7C44-4B19-BB13-37D004622A91}"/>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5A99D8CC-BD9C-41D5-93E0-1696F66B4170}"/>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Freeform 17">
              <a:extLst>
                <a:ext uri="{FF2B5EF4-FFF2-40B4-BE49-F238E27FC236}">
                  <a16:creationId xmlns:a16="http://schemas.microsoft.com/office/drawing/2014/main" id="{BD0E4AA4-3342-4935-890E-E3C9261A9E15}"/>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8523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4325-1294-4CBB-A91A-57587A610260}"/>
              </a:ext>
            </a:extLst>
          </p:cNvPr>
          <p:cNvSpPr>
            <a:spLocks noGrp="1"/>
          </p:cNvSpPr>
          <p:nvPr>
            <p:ph type="title"/>
          </p:nvPr>
        </p:nvSpPr>
        <p:spPr>
          <a:xfrm>
            <a:off x="838200" y="-48145"/>
            <a:ext cx="10515600" cy="962545"/>
          </a:xfrm>
        </p:spPr>
        <p:txBody>
          <a:bodyPr/>
          <a:lstStyle/>
          <a:p>
            <a:r>
              <a:rPr lang="en-US" b="1" dirty="0"/>
              <a:t>CONCLUDING THOUGHTS</a:t>
            </a:r>
          </a:p>
        </p:txBody>
      </p:sp>
      <p:sp>
        <p:nvSpPr>
          <p:cNvPr id="3" name="Content Placeholder 2">
            <a:extLst>
              <a:ext uri="{FF2B5EF4-FFF2-40B4-BE49-F238E27FC236}">
                <a16:creationId xmlns:a16="http://schemas.microsoft.com/office/drawing/2014/main" id="{01544108-22D9-43E5-9870-1C42CCF5AEDF}"/>
              </a:ext>
            </a:extLst>
          </p:cNvPr>
          <p:cNvSpPr>
            <a:spLocks noGrp="1"/>
          </p:cNvSpPr>
          <p:nvPr>
            <p:ph idx="1"/>
          </p:nvPr>
        </p:nvSpPr>
        <p:spPr>
          <a:xfrm>
            <a:off x="157537" y="889576"/>
            <a:ext cx="11876925" cy="5368131"/>
          </a:xfrm>
        </p:spPr>
        <p:txBody>
          <a:bodyPr>
            <a:normAutofit fontScale="85000" lnSpcReduction="20000"/>
          </a:bodyPr>
          <a:lstStyle/>
          <a:p>
            <a:r>
              <a:rPr lang="en-US" dirty="0"/>
              <a:t>The radon mitigation industry needs to focus and implement proper PPE and health and safety.</a:t>
            </a:r>
          </a:p>
          <a:p>
            <a:r>
              <a:rPr lang="en-US" b="1" dirty="0">
                <a:solidFill>
                  <a:srgbClr val="FF0000"/>
                </a:solidFill>
              </a:rPr>
              <a:t>ALARA</a:t>
            </a:r>
            <a:r>
              <a:rPr lang="en-US" dirty="0"/>
              <a:t> should be the spine of any PPE and health safety program.</a:t>
            </a:r>
          </a:p>
          <a:p>
            <a:r>
              <a:rPr lang="en-US" dirty="0"/>
              <a:t>Strongly recommended that mitigation workers take the OSHA 10-hr construction health and safety training with accreditation.  Many projects require this training. This training is very economical. Could reduce your insurance premium.</a:t>
            </a:r>
          </a:p>
          <a:p>
            <a:r>
              <a:rPr lang="en-US" dirty="0"/>
              <a:t>Radon diagnostics should incorporate appropriate ALARA engineering controls</a:t>
            </a:r>
          </a:p>
          <a:p>
            <a:r>
              <a:rPr lang="en-US" dirty="0"/>
              <a:t>All radon mitigation firms should have basic PPE, including head, eye and foot protection.</a:t>
            </a:r>
          </a:p>
          <a:p>
            <a:r>
              <a:rPr lang="en-US" dirty="0"/>
              <a:t>All radon mitigation firms should have a written and implemented respirator program for their workers, even for N-95 masks. Ventilate workspace, then respiratory protection.</a:t>
            </a:r>
          </a:p>
          <a:p>
            <a:r>
              <a:rPr lang="en-US" dirty="0"/>
              <a:t>Mitigation firms must meet the OSHA silica regulations (monitoring, controls).</a:t>
            </a:r>
          </a:p>
          <a:p>
            <a:r>
              <a:rPr lang="en-US" dirty="0"/>
              <a:t>Crawl spaces should be carefully reviewed for hazard recognition (asbestos, etc.)</a:t>
            </a:r>
          </a:p>
          <a:p>
            <a:r>
              <a:rPr lang="en-US" dirty="0"/>
              <a:t>AARST should consider a national mitigator estimated dose database, setup with proper controls.  THIS IS A FORWARD-LOOKING  AND PREVENTATIVE ACTION FROM AN EPIDEMOLOGICAL VIEW.</a:t>
            </a:r>
          </a:p>
          <a:p>
            <a:endParaRPr lang="en-US" dirty="0"/>
          </a:p>
          <a:p>
            <a:endParaRPr lang="en-US" dirty="0"/>
          </a:p>
          <a:p>
            <a:endParaRPr lang="en-US" dirty="0"/>
          </a:p>
        </p:txBody>
      </p:sp>
      <p:sp>
        <p:nvSpPr>
          <p:cNvPr id="6" name="Rectangle 5">
            <a:extLst>
              <a:ext uri="{FF2B5EF4-FFF2-40B4-BE49-F238E27FC236}">
                <a16:creationId xmlns:a16="http://schemas.microsoft.com/office/drawing/2014/main" id="{E2C9E067-CFCE-44EC-B81D-258FAD0B4D6B}"/>
              </a:ext>
            </a:extLst>
          </p:cNvPr>
          <p:cNvSpPr/>
          <p:nvPr/>
        </p:nvSpPr>
        <p:spPr>
          <a:xfrm>
            <a:off x="220380" y="6344002"/>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6">
            <a:extLst>
              <a:ext uri="{FF2B5EF4-FFF2-40B4-BE49-F238E27FC236}">
                <a16:creationId xmlns:a16="http://schemas.microsoft.com/office/drawing/2014/main" id="{D5F69A2A-A86C-4454-978C-625274E4E890}"/>
              </a:ext>
            </a:extLst>
          </p:cNvPr>
          <p:cNvGrpSpPr>
            <a:grpSpLocks noChangeAspect="1"/>
          </p:cNvGrpSpPr>
          <p:nvPr/>
        </p:nvGrpSpPr>
        <p:grpSpPr bwMode="auto">
          <a:xfrm>
            <a:off x="6873697" y="6216118"/>
            <a:ext cx="1888172" cy="1888172"/>
            <a:chOff x="4775" y="1786"/>
            <a:chExt cx="1725" cy="1725"/>
          </a:xfrm>
        </p:grpSpPr>
        <p:sp>
          <p:nvSpPr>
            <p:cNvPr id="8" name="AutoShape 11">
              <a:extLst>
                <a:ext uri="{FF2B5EF4-FFF2-40B4-BE49-F238E27FC236}">
                  <a16:creationId xmlns:a16="http://schemas.microsoft.com/office/drawing/2014/main" id="{897DE477-9787-4B00-97FB-4D6B99021D16}"/>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29E4E868-8E7A-45B0-B905-C45C4A1FD56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FD953E85-037B-4693-901B-846D162DA67A}"/>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AB61747D-22E5-4EAA-9E28-0EBC003EFFDF}"/>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BF988EDE-AC0C-4F50-8E42-44948AEB555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51B60F60-3502-44B2-A8ED-5229946CE6DC}"/>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3273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185-C528-41AB-A243-7DD494C003B9}"/>
              </a:ext>
            </a:extLst>
          </p:cNvPr>
          <p:cNvSpPr>
            <a:spLocks noGrp="1"/>
          </p:cNvSpPr>
          <p:nvPr>
            <p:ph type="title"/>
          </p:nvPr>
        </p:nvSpPr>
        <p:spPr>
          <a:xfrm>
            <a:off x="2082237" y="35232"/>
            <a:ext cx="7895243" cy="1325563"/>
          </a:xfrm>
        </p:spPr>
        <p:txBody>
          <a:bodyPr/>
          <a:lstStyle/>
          <a:p>
            <a:r>
              <a:rPr lang="en-US" b="1" dirty="0">
                <a:solidFill>
                  <a:srgbClr val="FF0000"/>
                </a:solidFill>
              </a:rPr>
              <a:t>Radon Professionals Must Do PPE!</a:t>
            </a:r>
          </a:p>
        </p:txBody>
      </p:sp>
      <p:pic>
        <p:nvPicPr>
          <p:cNvPr id="7" name="Picture 6">
            <a:extLst>
              <a:ext uri="{FF2B5EF4-FFF2-40B4-BE49-F238E27FC236}">
                <a16:creationId xmlns:a16="http://schemas.microsoft.com/office/drawing/2014/main" id="{F0768D63-648F-4B52-A8EB-15629CFE41AA}"/>
              </a:ext>
            </a:extLst>
          </p:cNvPr>
          <p:cNvPicPr>
            <a:picLocks noChangeAspect="1"/>
          </p:cNvPicPr>
          <p:nvPr/>
        </p:nvPicPr>
        <p:blipFill>
          <a:blip r:embed="rId2"/>
          <a:stretch>
            <a:fillRect/>
          </a:stretch>
        </p:blipFill>
        <p:spPr>
          <a:xfrm>
            <a:off x="412695" y="1002738"/>
            <a:ext cx="11369310" cy="3962400"/>
          </a:xfrm>
          <a:prstGeom prst="rect">
            <a:avLst/>
          </a:prstGeom>
        </p:spPr>
      </p:pic>
      <p:sp>
        <p:nvSpPr>
          <p:cNvPr id="8" name="Rectangle 7">
            <a:extLst>
              <a:ext uri="{FF2B5EF4-FFF2-40B4-BE49-F238E27FC236}">
                <a16:creationId xmlns:a16="http://schemas.microsoft.com/office/drawing/2014/main" id="{5CF125A9-F3A6-4D07-A6D6-D24383F92483}"/>
              </a:ext>
            </a:extLst>
          </p:cNvPr>
          <p:cNvSpPr/>
          <p:nvPr/>
        </p:nvSpPr>
        <p:spPr>
          <a:xfrm>
            <a:off x="3493691" y="4965138"/>
            <a:ext cx="5072333" cy="400110"/>
          </a:xfrm>
          <a:prstGeom prst="rect">
            <a:avLst/>
          </a:prstGeom>
        </p:spPr>
        <p:txBody>
          <a:bodyPr wrap="square">
            <a:spAutoFit/>
          </a:bodyPr>
          <a:lstStyle/>
          <a:p>
            <a:r>
              <a:rPr lang="en-US" sz="1000" dirty="0">
                <a:hlinkClick r:id="rId3"/>
              </a:rPr>
              <a:t>https://otfacilitiessuppliesteam.co.uk/blog/work-safe-with-ppe-infographic/</a:t>
            </a:r>
            <a:endParaRPr lang="en-US" sz="1000" dirty="0"/>
          </a:p>
          <a:p>
            <a:endParaRPr lang="en-US" sz="1000" dirty="0"/>
          </a:p>
        </p:txBody>
      </p:sp>
      <p:sp>
        <p:nvSpPr>
          <p:cNvPr id="3" name="TextBox 2">
            <a:extLst>
              <a:ext uri="{FF2B5EF4-FFF2-40B4-BE49-F238E27FC236}">
                <a16:creationId xmlns:a16="http://schemas.microsoft.com/office/drawing/2014/main" id="{90C11EC4-E795-44FE-85C1-32096476585E}"/>
              </a:ext>
            </a:extLst>
          </p:cNvPr>
          <p:cNvSpPr txBox="1"/>
          <p:nvPr/>
        </p:nvSpPr>
        <p:spPr>
          <a:xfrm>
            <a:off x="202302" y="5219363"/>
            <a:ext cx="11838648" cy="646331"/>
          </a:xfrm>
          <a:prstGeom prst="rect">
            <a:avLst/>
          </a:prstGeom>
          <a:noFill/>
        </p:spPr>
        <p:txBody>
          <a:bodyPr wrap="square" rtlCol="0">
            <a:spAutoFit/>
          </a:bodyPr>
          <a:lstStyle/>
          <a:p>
            <a:r>
              <a:rPr lang="en-US" dirty="0"/>
              <a:t>Thank You!    If you want more information on PPE for the radon industry, please contact me.  I will be glad to assist.</a:t>
            </a:r>
          </a:p>
          <a:p>
            <a:r>
              <a:rPr lang="en-US" dirty="0"/>
              <a:t>Nathaniel L. Burden, Jr.     nateburden@msn.com</a:t>
            </a:r>
          </a:p>
        </p:txBody>
      </p:sp>
      <p:sp>
        <p:nvSpPr>
          <p:cNvPr id="6" name="Rectangle 5">
            <a:extLst>
              <a:ext uri="{FF2B5EF4-FFF2-40B4-BE49-F238E27FC236}">
                <a16:creationId xmlns:a16="http://schemas.microsoft.com/office/drawing/2014/main" id="{5B7A87FA-C8B0-4829-97F3-6CA5DD496344}"/>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9" name="Group 8">
            <a:extLst>
              <a:ext uri="{FF2B5EF4-FFF2-40B4-BE49-F238E27FC236}">
                <a16:creationId xmlns:a16="http://schemas.microsoft.com/office/drawing/2014/main" id="{F046FF9A-8749-43DB-BE85-78037982ED5E}"/>
              </a:ext>
            </a:extLst>
          </p:cNvPr>
          <p:cNvGrpSpPr>
            <a:grpSpLocks noChangeAspect="1"/>
          </p:cNvGrpSpPr>
          <p:nvPr/>
        </p:nvGrpSpPr>
        <p:grpSpPr bwMode="auto">
          <a:xfrm>
            <a:off x="6816547" y="6230406"/>
            <a:ext cx="1888172" cy="1888172"/>
            <a:chOff x="4775" y="1786"/>
            <a:chExt cx="1725" cy="1725"/>
          </a:xfrm>
        </p:grpSpPr>
        <p:sp>
          <p:nvSpPr>
            <p:cNvPr id="10" name="AutoShape 11">
              <a:extLst>
                <a:ext uri="{FF2B5EF4-FFF2-40B4-BE49-F238E27FC236}">
                  <a16:creationId xmlns:a16="http://schemas.microsoft.com/office/drawing/2014/main" id="{20CB386F-2101-4089-B817-0E0EEFFBD49D}"/>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3">
              <a:extLst>
                <a:ext uri="{FF2B5EF4-FFF2-40B4-BE49-F238E27FC236}">
                  <a16:creationId xmlns:a16="http://schemas.microsoft.com/office/drawing/2014/main" id="{A2D7598A-62BF-4737-85CB-1873AA72F43D}"/>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4">
              <a:extLst>
                <a:ext uri="{FF2B5EF4-FFF2-40B4-BE49-F238E27FC236}">
                  <a16:creationId xmlns:a16="http://schemas.microsoft.com/office/drawing/2014/main" id="{68849F43-F89A-415F-97C7-37786F8B3D7F}"/>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5">
              <a:extLst>
                <a:ext uri="{FF2B5EF4-FFF2-40B4-BE49-F238E27FC236}">
                  <a16:creationId xmlns:a16="http://schemas.microsoft.com/office/drawing/2014/main" id="{870C4511-2DCE-4AC4-9AB0-C421D6803D30}"/>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Rectangle 16">
              <a:extLst>
                <a:ext uri="{FF2B5EF4-FFF2-40B4-BE49-F238E27FC236}">
                  <a16:creationId xmlns:a16="http://schemas.microsoft.com/office/drawing/2014/main" id="{2055A783-D6E5-4D3A-9563-107008A7DFD5}"/>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Freeform 17">
              <a:extLst>
                <a:ext uri="{FF2B5EF4-FFF2-40B4-BE49-F238E27FC236}">
                  <a16:creationId xmlns:a16="http://schemas.microsoft.com/office/drawing/2014/main" id="{B62DE696-E593-4F75-8EFB-7D6ACD20138F}"/>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0382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6414-0364-4A4F-B1F0-F29FFECB8786}"/>
              </a:ext>
            </a:extLst>
          </p:cNvPr>
          <p:cNvSpPr>
            <a:spLocks noGrp="1"/>
          </p:cNvSpPr>
          <p:nvPr>
            <p:ph type="title"/>
          </p:nvPr>
        </p:nvSpPr>
        <p:spPr>
          <a:xfrm>
            <a:off x="1524000" y="559877"/>
            <a:ext cx="8868918" cy="974725"/>
          </a:xfrm>
        </p:spPr>
        <p:txBody>
          <a:bodyPr>
            <a:normAutofit fontScale="90000"/>
          </a:bodyPr>
          <a:lstStyle/>
          <a:p>
            <a:r>
              <a:rPr lang="en-US" b="1" dirty="0"/>
              <a:t>Did You Know How OSHA Views the Radon Mitigation Industry?</a:t>
            </a:r>
          </a:p>
        </p:txBody>
      </p:sp>
      <p:sp>
        <p:nvSpPr>
          <p:cNvPr id="3" name="Content Placeholder 2">
            <a:extLst>
              <a:ext uri="{FF2B5EF4-FFF2-40B4-BE49-F238E27FC236}">
                <a16:creationId xmlns:a16="http://schemas.microsoft.com/office/drawing/2014/main" id="{F6D66FDB-FD01-4553-A9B0-BE17205F763B}"/>
              </a:ext>
            </a:extLst>
          </p:cNvPr>
          <p:cNvSpPr>
            <a:spLocks noGrp="1"/>
          </p:cNvSpPr>
          <p:nvPr>
            <p:ph idx="1"/>
          </p:nvPr>
        </p:nvSpPr>
        <p:spPr>
          <a:xfrm>
            <a:off x="1387011" y="1862852"/>
            <a:ext cx="9986481" cy="1101616"/>
          </a:xfrm>
        </p:spPr>
        <p:txBody>
          <a:bodyPr>
            <a:normAutofit/>
          </a:bodyPr>
          <a:lstStyle/>
          <a:p>
            <a:pPr marL="0"/>
            <a:r>
              <a:rPr lang="en-US" sz="2400" b="1" dirty="0"/>
              <a:t>OSHA considers radon mitigation workers as part of the construction industry, not the general work industry.</a:t>
            </a:r>
          </a:p>
        </p:txBody>
      </p:sp>
      <p:sp>
        <p:nvSpPr>
          <p:cNvPr id="5" name="Content Placeholder 4">
            <a:extLst>
              <a:ext uri="{FF2B5EF4-FFF2-40B4-BE49-F238E27FC236}">
                <a16:creationId xmlns:a16="http://schemas.microsoft.com/office/drawing/2014/main" id="{AA2488B9-3847-4189-BB98-4744C7E604B0}"/>
              </a:ext>
            </a:extLst>
          </p:cNvPr>
          <p:cNvSpPr>
            <a:spLocks noGrp="1"/>
          </p:cNvSpPr>
          <p:nvPr>
            <p:ph sz="quarter" idx="16"/>
          </p:nvPr>
        </p:nvSpPr>
        <p:spPr/>
        <p:txBody>
          <a:bodyPr/>
          <a:lstStyle/>
          <a:p>
            <a:endParaRPr lang="en-US"/>
          </a:p>
        </p:txBody>
      </p:sp>
      <p:sp>
        <p:nvSpPr>
          <p:cNvPr id="7" name="Rectangle 6">
            <a:extLst>
              <a:ext uri="{FF2B5EF4-FFF2-40B4-BE49-F238E27FC236}">
                <a16:creationId xmlns:a16="http://schemas.microsoft.com/office/drawing/2014/main" id="{31B7FDCC-70E5-4D7E-8033-B7EF92032B60}"/>
              </a:ext>
            </a:extLst>
          </p:cNvPr>
          <p:cNvSpPr/>
          <p:nvPr/>
        </p:nvSpPr>
        <p:spPr>
          <a:xfrm>
            <a:off x="1308345" y="3124014"/>
            <a:ext cx="8951976" cy="707886"/>
          </a:xfrm>
          <a:prstGeom prst="rect">
            <a:avLst/>
          </a:prstGeom>
        </p:spPr>
        <p:txBody>
          <a:bodyPr wrap="square">
            <a:spAutoFit/>
          </a:bodyPr>
          <a:lstStyle/>
          <a:p>
            <a:r>
              <a:rPr lang="en-US" sz="2000" dirty="0">
                <a:solidFill>
                  <a:srgbClr val="555555"/>
                </a:solidFill>
                <a:latin typeface="Open Sans"/>
              </a:rPr>
              <a:t>OSHA defines "</a:t>
            </a:r>
            <a:r>
              <a:rPr lang="en-US" sz="2000" dirty="0">
                <a:solidFill>
                  <a:srgbClr val="0066CC"/>
                </a:solidFill>
                <a:latin typeface="&amp;quot"/>
                <a:hlinkClick r:id="rId2"/>
              </a:rPr>
              <a:t>construction work</a:t>
            </a:r>
            <a:r>
              <a:rPr lang="en-US" sz="2000" dirty="0">
                <a:solidFill>
                  <a:srgbClr val="555555"/>
                </a:solidFill>
                <a:latin typeface="Open Sans"/>
              </a:rPr>
              <a:t>" as work for construction, alteration and/or repair, including painting and decorating.</a:t>
            </a:r>
            <a:endParaRPr lang="en-US" sz="2000" dirty="0"/>
          </a:p>
        </p:txBody>
      </p:sp>
      <p:sp>
        <p:nvSpPr>
          <p:cNvPr id="10" name="Rectangle 9">
            <a:extLst>
              <a:ext uri="{FF2B5EF4-FFF2-40B4-BE49-F238E27FC236}">
                <a16:creationId xmlns:a16="http://schemas.microsoft.com/office/drawing/2014/main" id="{406071A5-8AE6-4CAB-8BFE-F6A0A4B5D5EB}"/>
              </a:ext>
            </a:extLst>
          </p:cNvPr>
          <p:cNvSpPr/>
          <p:nvPr/>
        </p:nvSpPr>
        <p:spPr>
          <a:xfrm>
            <a:off x="3933825" y="5799904"/>
            <a:ext cx="4572000" cy="400110"/>
          </a:xfrm>
          <a:prstGeom prst="rect">
            <a:avLst/>
          </a:prstGeom>
        </p:spPr>
        <p:txBody>
          <a:bodyPr wrap="square">
            <a:spAutoFit/>
          </a:bodyPr>
          <a:lstStyle/>
          <a:p>
            <a:r>
              <a:rPr lang="en-US" sz="1000" dirty="0">
                <a:hlinkClick r:id="rId3"/>
              </a:rPr>
              <a:t>https://www.osha.gov/laws-regs/standardinterpretations</a:t>
            </a:r>
            <a:r>
              <a:rPr lang="en-US" sz="1000">
                <a:hlinkClick r:id="rId3"/>
              </a:rPr>
              <a:t>/1994-08-11-3</a:t>
            </a:r>
            <a:endParaRPr lang="en-US" sz="1000" dirty="0"/>
          </a:p>
          <a:p>
            <a:endParaRPr lang="en-US" sz="1000" dirty="0"/>
          </a:p>
        </p:txBody>
      </p:sp>
      <p:sp>
        <p:nvSpPr>
          <p:cNvPr id="8" name="Rectangle 7">
            <a:extLst>
              <a:ext uri="{FF2B5EF4-FFF2-40B4-BE49-F238E27FC236}">
                <a16:creationId xmlns:a16="http://schemas.microsoft.com/office/drawing/2014/main" id="{F1A13C09-228E-474B-B79C-15F8A7BB1904}"/>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11" name="Group 12">
            <a:extLst>
              <a:ext uri="{FF2B5EF4-FFF2-40B4-BE49-F238E27FC236}">
                <a16:creationId xmlns:a16="http://schemas.microsoft.com/office/drawing/2014/main" id="{907A2561-AAF5-4F0D-B084-A022C7426813}"/>
              </a:ext>
            </a:extLst>
          </p:cNvPr>
          <p:cNvGrpSpPr>
            <a:grpSpLocks noChangeAspect="1"/>
          </p:cNvGrpSpPr>
          <p:nvPr/>
        </p:nvGrpSpPr>
        <p:grpSpPr bwMode="auto">
          <a:xfrm>
            <a:off x="6791746" y="6214287"/>
            <a:ext cx="1888172" cy="1888172"/>
            <a:chOff x="4775" y="1786"/>
            <a:chExt cx="1725" cy="1725"/>
          </a:xfrm>
        </p:grpSpPr>
        <p:sp>
          <p:nvSpPr>
            <p:cNvPr id="12" name="AutoShape 11">
              <a:extLst>
                <a:ext uri="{FF2B5EF4-FFF2-40B4-BE49-F238E27FC236}">
                  <a16:creationId xmlns:a16="http://schemas.microsoft.com/office/drawing/2014/main" id="{01A31DA7-3D90-4644-B8A7-45904AB7FE86}"/>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DB43A760-0B1D-435A-9EF4-52FB275D3B9A}"/>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43517805-57AB-4F98-947A-4B6F939DEA2D}"/>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5">
              <a:extLst>
                <a:ext uri="{FF2B5EF4-FFF2-40B4-BE49-F238E27FC236}">
                  <a16:creationId xmlns:a16="http://schemas.microsoft.com/office/drawing/2014/main" id="{FE15423F-994B-4E61-9DE4-046141EA913C}"/>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2A17C640-3592-4597-908C-FC58FC70FDF9}"/>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7" name="Freeform 17">
              <a:extLst>
                <a:ext uri="{FF2B5EF4-FFF2-40B4-BE49-F238E27FC236}">
                  <a16:creationId xmlns:a16="http://schemas.microsoft.com/office/drawing/2014/main" id="{D8FD5D9E-FF7D-42F0-B130-A95B539328A6}"/>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09335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7892-6BE3-4F4D-AE17-0FB5582498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002235-679E-4E90-9644-BF845F85AD82}"/>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0FDF29AD-74F5-4D5B-AD45-D6452FFE3C93}"/>
              </a:ext>
            </a:extLst>
          </p:cNvPr>
          <p:cNvSpPr>
            <a:spLocks noGrp="1"/>
          </p:cNvSpPr>
          <p:nvPr>
            <p:ph type="pic" sz="quarter" idx="14"/>
          </p:nvPr>
        </p:nvSpPr>
        <p:spPr/>
      </p:sp>
      <p:sp>
        <p:nvSpPr>
          <p:cNvPr id="5" name="Content Placeholder 4">
            <a:extLst>
              <a:ext uri="{FF2B5EF4-FFF2-40B4-BE49-F238E27FC236}">
                <a16:creationId xmlns:a16="http://schemas.microsoft.com/office/drawing/2014/main" id="{5AC3BFB8-DC15-4832-91E5-8F8479CAE7E2}"/>
              </a:ext>
            </a:extLst>
          </p:cNvPr>
          <p:cNvSpPr>
            <a:spLocks noGrp="1"/>
          </p:cNvSpPr>
          <p:nvPr>
            <p:ph sz="quarter" idx="16"/>
          </p:nvPr>
        </p:nvSpPr>
        <p:spPr/>
        <p:txBody>
          <a:bodyPr/>
          <a:lstStyle/>
          <a:p>
            <a:endParaRPr lang="en-US"/>
          </a:p>
        </p:txBody>
      </p:sp>
      <p:pic>
        <p:nvPicPr>
          <p:cNvPr id="7" name="Picture 6">
            <a:extLst>
              <a:ext uri="{FF2B5EF4-FFF2-40B4-BE49-F238E27FC236}">
                <a16:creationId xmlns:a16="http://schemas.microsoft.com/office/drawing/2014/main" id="{9B0E277C-DA16-4380-972E-658D93DD1CF4}"/>
              </a:ext>
            </a:extLst>
          </p:cNvPr>
          <p:cNvPicPr>
            <a:picLocks noChangeAspect="1"/>
          </p:cNvPicPr>
          <p:nvPr/>
        </p:nvPicPr>
        <p:blipFill>
          <a:blip r:embed="rId2"/>
          <a:stretch>
            <a:fillRect/>
          </a:stretch>
        </p:blipFill>
        <p:spPr>
          <a:xfrm>
            <a:off x="582627" y="365125"/>
            <a:ext cx="11094180" cy="5771265"/>
          </a:xfrm>
          <a:prstGeom prst="rect">
            <a:avLst/>
          </a:prstGeom>
        </p:spPr>
      </p:pic>
      <p:sp>
        <p:nvSpPr>
          <p:cNvPr id="8" name="Rectangle 7">
            <a:extLst>
              <a:ext uri="{FF2B5EF4-FFF2-40B4-BE49-F238E27FC236}">
                <a16:creationId xmlns:a16="http://schemas.microsoft.com/office/drawing/2014/main" id="{91F7E69C-62A0-43F1-81A8-44601CB11324}"/>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9" name="Group 12">
            <a:extLst>
              <a:ext uri="{FF2B5EF4-FFF2-40B4-BE49-F238E27FC236}">
                <a16:creationId xmlns:a16="http://schemas.microsoft.com/office/drawing/2014/main" id="{76864D36-6C58-4EFA-B418-B3AF92A93065}"/>
              </a:ext>
            </a:extLst>
          </p:cNvPr>
          <p:cNvGrpSpPr>
            <a:grpSpLocks noChangeAspect="1"/>
          </p:cNvGrpSpPr>
          <p:nvPr/>
        </p:nvGrpSpPr>
        <p:grpSpPr bwMode="auto">
          <a:xfrm>
            <a:off x="6791746" y="6214287"/>
            <a:ext cx="1888172" cy="1888172"/>
            <a:chOff x="4775" y="1786"/>
            <a:chExt cx="1725" cy="1725"/>
          </a:xfrm>
        </p:grpSpPr>
        <p:sp>
          <p:nvSpPr>
            <p:cNvPr id="10" name="AutoShape 11">
              <a:extLst>
                <a:ext uri="{FF2B5EF4-FFF2-40B4-BE49-F238E27FC236}">
                  <a16:creationId xmlns:a16="http://schemas.microsoft.com/office/drawing/2014/main" id="{0FC08058-E9BF-41D0-A377-BCB6EC63A5DE}"/>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3">
              <a:extLst>
                <a:ext uri="{FF2B5EF4-FFF2-40B4-BE49-F238E27FC236}">
                  <a16:creationId xmlns:a16="http://schemas.microsoft.com/office/drawing/2014/main" id="{340CBBE2-E828-4795-B24D-88B603461DCF}"/>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4">
              <a:extLst>
                <a:ext uri="{FF2B5EF4-FFF2-40B4-BE49-F238E27FC236}">
                  <a16:creationId xmlns:a16="http://schemas.microsoft.com/office/drawing/2014/main" id="{CFE52992-7417-41D4-B93B-B5E31939F308}"/>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5">
              <a:extLst>
                <a:ext uri="{FF2B5EF4-FFF2-40B4-BE49-F238E27FC236}">
                  <a16:creationId xmlns:a16="http://schemas.microsoft.com/office/drawing/2014/main" id="{DF35F031-21D3-4C80-AE18-E30EFCE4D925}"/>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Rectangle 16">
              <a:extLst>
                <a:ext uri="{FF2B5EF4-FFF2-40B4-BE49-F238E27FC236}">
                  <a16:creationId xmlns:a16="http://schemas.microsoft.com/office/drawing/2014/main" id="{34A85292-908F-4A1F-B903-C51E8A456792}"/>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5" name="Freeform 17">
              <a:extLst>
                <a:ext uri="{FF2B5EF4-FFF2-40B4-BE49-F238E27FC236}">
                  <a16:creationId xmlns:a16="http://schemas.microsoft.com/office/drawing/2014/main" id="{9F763CAC-54FE-44E7-90CD-083DDC20ECD2}"/>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9940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7C8D-9A45-433C-ADF8-FC8E69BA430D}"/>
              </a:ext>
            </a:extLst>
          </p:cNvPr>
          <p:cNvSpPr>
            <a:spLocks noGrp="1"/>
          </p:cNvSpPr>
          <p:nvPr>
            <p:ph type="title"/>
          </p:nvPr>
        </p:nvSpPr>
        <p:spPr>
          <a:xfrm>
            <a:off x="579255" y="73812"/>
            <a:ext cx="10515600" cy="961970"/>
          </a:xfrm>
        </p:spPr>
        <p:txBody>
          <a:bodyPr/>
          <a:lstStyle/>
          <a:p>
            <a:r>
              <a:rPr lang="en-US" dirty="0"/>
              <a:t>OSHA Top 10 Cited Violations </a:t>
            </a:r>
          </a:p>
        </p:txBody>
      </p:sp>
      <p:sp>
        <p:nvSpPr>
          <p:cNvPr id="7" name="Rectangle 6">
            <a:extLst>
              <a:ext uri="{FF2B5EF4-FFF2-40B4-BE49-F238E27FC236}">
                <a16:creationId xmlns:a16="http://schemas.microsoft.com/office/drawing/2014/main" id="{5151C0AE-C876-46FB-B772-C005863A7D13}"/>
              </a:ext>
            </a:extLst>
          </p:cNvPr>
          <p:cNvSpPr/>
          <p:nvPr/>
        </p:nvSpPr>
        <p:spPr>
          <a:xfrm>
            <a:off x="1019596" y="1539036"/>
            <a:ext cx="9478471" cy="4647426"/>
          </a:xfrm>
          <a:prstGeom prst="rect">
            <a:avLst/>
          </a:prstGeom>
        </p:spPr>
        <p:txBody>
          <a:bodyPr wrap="square">
            <a:spAutoFit/>
          </a:bodyPr>
          <a:lstStyle/>
          <a:p>
            <a:r>
              <a:rPr lang="en-US" sz="3200" b="1" dirty="0">
                <a:solidFill>
                  <a:srgbClr val="333333"/>
                </a:solidFill>
                <a:latin typeface="&amp;quot"/>
              </a:rPr>
              <a:t>Most Cited Violations of 2018</a:t>
            </a:r>
            <a:br>
              <a:rPr lang="en-US" dirty="0"/>
            </a:br>
            <a:r>
              <a:rPr lang="en-US" sz="2400" dirty="0">
                <a:solidFill>
                  <a:srgbClr val="333333"/>
                </a:solidFill>
                <a:latin typeface="&amp;quot"/>
              </a:rPr>
              <a:t>1. </a:t>
            </a:r>
            <a:r>
              <a:rPr lang="en-US" sz="2400" dirty="0">
                <a:solidFill>
                  <a:srgbClr val="006892"/>
                </a:solidFill>
                <a:latin typeface="&amp;quot"/>
                <a:hlinkClick r:id="rId2">
                  <a:extLst>
                    <a:ext uri="{A12FA001-AC4F-418D-AE19-62706E023703}">
                      <ahyp:hlinkClr xmlns:ahyp="http://schemas.microsoft.com/office/drawing/2018/hyperlinkcolor" val="tx"/>
                    </a:ext>
                  </a:extLst>
                </a:hlinkClick>
              </a:rPr>
              <a:t>Fall Protection </a:t>
            </a:r>
            <a:r>
              <a:rPr lang="en-US" sz="2400" dirty="0">
                <a:solidFill>
                  <a:srgbClr val="333333"/>
                </a:solidFill>
                <a:latin typeface="&amp;quot"/>
              </a:rPr>
              <a:t>(1926.501)</a:t>
            </a:r>
            <a:br>
              <a:rPr lang="en-US" sz="2400" dirty="0">
                <a:solidFill>
                  <a:srgbClr val="333333"/>
                </a:solidFill>
                <a:latin typeface="&amp;quot"/>
              </a:rPr>
            </a:br>
            <a:r>
              <a:rPr lang="en-US" sz="2400" dirty="0">
                <a:solidFill>
                  <a:srgbClr val="333333"/>
                </a:solidFill>
                <a:latin typeface="&amp;quot"/>
              </a:rPr>
              <a:t>2. </a:t>
            </a:r>
            <a:r>
              <a:rPr lang="en-US" sz="2400" dirty="0">
                <a:solidFill>
                  <a:srgbClr val="006892"/>
                </a:solidFill>
                <a:latin typeface="&amp;quot"/>
                <a:hlinkClick r:id="rId3">
                  <a:extLst>
                    <a:ext uri="{A12FA001-AC4F-418D-AE19-62706E023703}">
                      <ahyp:hlinkClr xmlns:ahyp="http://schemas.microsoft.com/office/drawing/2018/hyperlinkcolor" val="tx"/>
                    </a:ext>
                  </a:extLst>
                </a:hlinkClick>
              </a:rPr>
              <a:t>Hazard Communication</a:t>
            </a:r>
            <a:r>
              <a:rPr lang="en-US" sz="2400" dirty="0">
                <a:solidFill>
                  <a:srgbClr val="333333"/>
                </a:solidFill>
                <a:latin typeface="&amp;quot"/>
              </a:rPr>
              <a:t> (1910.1200)</a:t>
            </a:r>
            <a:br>
              <a:rPr lang="en-US" sz="2400" dirty="0"/>
            </a:br>
            <a:r>
              <a:rPr lang="en-US" sz="2400" dirty="0">
                <a:solidFill>
                  <a:srgbClr val="333333"/>
                </a:solidFill>
                <a:latin typeface="&amp;quot"/>
              </a:rPr>
              <a:t>3. </a:t>
            </a:r>
            <a:r>
              <a:rPr lang="en-US" sz="2400" dirty="0">
                <a:solidFill>
                  <a:srgbClr val="006892"/>
                </a:solidFill>
                <a:latin typeface="&amp;quot"/>
                <a:hlinkClick r:id="rId4">
                  <a:extLst>
                    <a:ext uri="{A12FA001-AC4F-418D-AE19-62706E023703}">
                      <ahyp:hlinkClr xmlns:ahyp="http://schemas.microsoft.com/office/drawing/2018/hyperlinkcolor" val="tx"/>
                    </a:ext>
                  </a:extLst>
                </a:hlinkClick>
              </a:rPr>
              <a:t>Scaffolding - General Requirements</a:t>
            </a:r>
            <a:r>
              <a:rPr lang="en-US" sz="2400" dirty="0">
                <a:solidFill>
                  <a:srgbClr val="333333"/>
                </a:solidFill>
                <a:latin typeface="&amp;quot"/>
              </a:rPr>
              <a:t> (1926.451)</a:t>
            </a:r>
            <a:br>
              <a:rPr lang="en-US" sz="2400" dirty="0"/>
            </a:br>
            <a:r>
              <a:rPr lang="en-US" sz="2400" dirty="0">
                <a:solidFill>
                  <a:srgbClr val="333333"/>
                </a:solidFill>
                <a:latin typeface="&amp;quot"/>
              </a:rPr>
              <a:t>4. </a:t>
            </a:r>
            <a:r>
              <a:rPr lang="en-US" sz="2400" dirty="0">
                <a:solidFill>
                  <a:srgbClr val="006892"/>
                </a:solidFill>
                <a:latin typeface="&amp;quot"/>
                <a:hlinkClick r:id="rId5">
                  <a:extLst>
                    <a:ext uri="{A12FA001-AC4F-418D-AE19-62706E023703}">
                      <ahyp:hlinkClr xmlns:ahyp="http://schemas.microsoft.com/office/drawing/2018/hyperlinkcolor" val="tx"/>
                    </a:ext>
                  </a:extLst>
                </a:hlinkClick>
              </a:rPr>
              <a:t>Respiratory Protection</a:t>
            </a:r>
            <a:r>
              <a:rPr lang="en-US" sz="2400" dirty="0">
                <a:solidFill>
                  <a:srgbClr val="333333"/>
                </a:solidFill>
                <a:latin typeface="&amp;quot"/>
              </a:rPr>
              <a:t> (1910.134)</a:t>
            </a:r>
            <a:br>
              <a:rPr lang="en-US" sz="2400" dirty="0"/>
            </a:br>
            <a:r>
              <a:rPr lang="en-US" sz="2400" dirty="0">
                <a:solidFill>
                  <a:srgbClr val="333333"/>
                </a:solidFill>
                <a:latin typeface="&amp;quot"/>
              </a:rPr>
              <a:t>5. </a:t>
            </a:r>
            <a:r>
              <a:rPr lang="en-US" sz="2400" dirty="0">
                <a:solidFill>
                  <a:srgbClr val="006892"/>
                </a:solidFill>
                <a:latin typeface="&amp;quot"/>
                <a:hlinkClick r:id="rId6">
                  <a:extLst>
                    <a:ext uri="{A12FA001-AC4F-418D-AE19-62706E023703}">
                      <ahyp:hlinkClr xmlns:ahyp="http://schemas.microsoft.com/office/drawing/2018/hyperlinkcolor" val="tx"/>
                    </a:ext>
                  </a:extLst>
                </a:hlinkClick>
              </a:rPr>
              <a:t>Control of Hazardous Energy - Lockout/Tagout</a:t>
            </a:r>
            <a:r>
              <a:rPr lang="en-US" sz="2400" dirty="0">
                <a:solidFill>
                  <a:srgbClr val="333333"/>
                </a:solidFill>
                <a:latin typeface="&amp;quot"/>
              </a:rPr>
              <a:t> (1910.147)</a:t>
            </a:r>
            <a:br>
              <a:rPr lang="en-US" sz="2400" dirty="0"/>
            </a:br>
            <a:r>
              <a:rPr lang="en-US" sz="2400" dirty="0">
                <a:solidFill>
                  <a:srgbClr val="333333"/>
                </a:solidFill>
                <a:latin typeface="&amp;quot"/>
              </a:rPr>
              <a:t>6. </a:t>
            </a:r>
            <a:r>
              <a:rPr lang="en-US" sz="2400" dirty="0">
                <a:solidFill>
                  <a:srgbClr val="006892"/>
                </a:solidFill>
                <a:latin typeface="&amp;quot"/>
                <a:hlinkClick r:id="rId7">
                  <a:extLst>
                    <a:ext uri="{A12FA001-AC4F-418D-AE19-62706E023703}">
                      <ahyp:hlinkClr xmlns:ahyp="http://schemas.microsoft.com/office/drawing/2018/hyperlinkcolor" val="tx"/>
                    </a:ext>
                  </a:extLst>
                </a:hlinkClick>
              </a:rPr>
              <a:t>Ladders</a:t>
            </a:r>
            <a:r>
              <a:rPr lang="en-US" sz="2400" dirty="0">
                <a:solidFill>
                  <a:srgbClr val="333333"/>
                </a:solidFill>
                <a:latin typeface="&amp;quot"/>
              </a:rPr>
              <a:t> (1926.1053)</a:t>
            </a:r>
            <a:br>
              <a:rPr lang="en-US" sz="2400" dirty="0"/>
            </a:br>
            <a:r>
              <a:rPr lang="en-US" sz="2400" dirty="0">
                <a:solidFill>
                  <a:srgbClr val="333333"/>
                </a:solidFill>
                <a:latin typeface="&amp;quot"/>
              </a:rPr>
              <a:t>7. </a:t>
            </a:r>
            <a:r>
              <a:rPr lang="en-US" sz="2400" dirty="0">
                <a:solidFill>
                  <a:srgbClr val="006892"/>
                </a:solidFill>
                <a:latin typeface="&amp;quot"/>
                <a:hlinkClick r:id="rId8">
                  <a:extLst>
                    <a:ext uri="{A12FA001-AC4F-418D-AE19-62706E023703}">
                      <ahyp:hlinkClr xmlns:ahyp="http://schemas.microsoft.com/office/drawing/2018/hyperlinkcolor" val="tx"/>
                    </a:ext>
                  </a:extLst>
                </a:hlinkClick>
              </a:rPr>
              <a:t>Powered Industrial Trucks</a:t>
            </a:r>
            <a:r>
              <a:rPr lang="en-US" sz="2400" dirty="0">
                <a:solidFill>
                  <a:srgbClr val="333333"/>
                </a:solidFill>
                <a:latin typeface="&amp;quot"/>
              </a:rPr>
              <a:t> (1910.178)</a:t>
            </a:r>
            <a:br>
              <a:rPr lang="en-US" sz="2400" dirty="0"/>
            </a:br>
            <a:r>
              <a:rPr lang="en-US" sz="2400" dirty="0">
                <a:solidFill>
                  <a:srgbClr val="333333"/>
                </a:solidFill>
                <a:latin typeface="&amp;quot"/>
              </a:rPr>
              <a:t>8. </a:t>
            </a:r>
            <a:r>
              <a:rPr lang="en-US" sz="2400" dirty="0">
                <a:solidFill>
                  <a:srgbClr val="006892"/>
                </a:solidFill>
                <a:latin typeface="&amp;quot"/>
                <a:hlinkClick r:id="rId9">
                  <a:extLst>
                    <a:ext uri="{A12FA001-AC4F-418D-AE19-62706E023703}">
                      <ahyp:hlinkClr xmlns:ahyp="http://schemas.microsoft.com/office/drawing/2018/hyperlinkcolor" val="tx"/>
                    </a:ext>
                  </a:extLst>
                </a:hlinkClick>
              </a:rPr>
              <a:t>Fall Protection – Training Requirements</a:t>
            </a:r>
            <a:r>
              <a:rPr lang="en-US" sz="2400" dirty="0">
                <a:solidFill>
                  <a:srgbClr val="333333"/>
                </a:solidFill>
                <a:latin typeface="&amp;quot"/>
              </a:rPr>
              <a:t> (1926.503)</a:t>
            </a:r>
            <a:br>
              <a:rPr lang="en-US" sz="2400" dirty="0"/>
            </a:br>
            <a:r>
              <a:rPr lang="en-US" sz="2400" dirty="0">
                <a:solidFill>
                  <a:srgbClr val="333333"/>
                </a:solidFill>
                <a:latin typeface="&amp;quot"/>
              </a:rPr>
              <a:t>9. </a:t>
            </a:r>
            <a:r>
              <a:rPr lang="en-US" sz="2400" dirty="0">
                <a:solidFill>
                  <a:srgbClr val="006892"/>
                </a:solidFill>
                <a:latin typeface="&amp;quot"/>
                <a:hlinkClick r:id="rId10">
                  <a:extLst>
                    <a:ext uri="{A12FA001-AC4F-418D-AE19-62706E023703}">
                      <ahyp:hlinkClr xmlns:ahyp="http://schemas.microsoft.com/office/drawing/2018/hyperlinkcolor" val="tx"/>
                    </a:ext>
                  </a:extLst>
                </a:hlinkClick>
              </a:rPr>
              <a:t>Machine Guarding– General Requirement </a:t>
            </a:r>
            <a:r>
              <a:rPr lang="en-US" sz="2400" dirty="0">
                <a:solidFill>
                  <a:srgbClr val="333333"/>
                </a:solidFill>
                <a:latin typeface="&amp;quot"/>
              </a:rPr>
              <a:t>(1910.212)</a:t>
            </a:r>
            <a:br>
              <a:rPr lang="en-US" sz="2400" dirty="0"/>
            </a:br>
            <a:r>
              <a:rPr lang="en-US" sz="2400" dirty="0">
                <a:solidFill>
                  <a:srgbClr val="333333"/>
                </a:solidFill>
                <a:latin typeface="&amp;quot"/>
              </a:rPr>
              <a:t>10. </a:t>
            </a:r>
            <a:r>
              <a:rPr lang="en-US" sz="2400" dirty="0">
                <a:solidFill>
                  <a:srgbClr val="00B6DE"/>
                </a:solidFill>
                <a:latin typeface="&amp;quot"/>
                <a:hlinkClick r:id="rId11">
                  <a:extLst>
                    <a:ext uri="{A12FA001-AC4F-418D-AE19-62706E023703}">
                      <ahyp:hlinkClr xmlns:ahyp="http://schemas.microsoft.com/office/drawing/2018/hyperlinkcolor" val="tx"/>
                    </a:ext>
                  </a:extLst>
                </a:hlinkClick>
              </a:rPr>
              <a:t>Personal Protective and Lifesaving Equipment – Eye and Face Protection</a:t>
            </a:r>
            <a:r>
              <a:rPr lang="en-US" sz="2400" dirty="0">
                <a:solidFill>
                  <a:srgbClr val="333333"/>
                </a:solidFill>
                <a:latin typeface="&amp;quot"/>
              </a:rPr>
              <a:t> (1926.102)</a:t>
            </a:r>
            <a:endParaRPr lang="en-US" sz="2400" dirty="0"/>
          </a:p>
        </p:txBody>
      </p:sp>
      <p:sp>
        <p:nvSpPr>
          <p:cNvPr id="4" name="Rectangle 3">
            <a:extLst>
              <a:ext uri="{FF2B5EF4-FFF2-40B4-BE49-F238E27FC236}">
                <a16:creationId xmlns:a16="http://schemas.microsoft.com/office/drawing/2014/main" id="{1360CE18-3979-48FD-8B0F-DB934CE8C078}"/>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5" name="Group 12">
            <a:extLst>
              <a:ext uri="{FF2B5EF4-FFF2-40B4-BE49-F238E27FC236}">
                <a16:creationId xmlns:a16="http://schemas.microsoft.com/office/drawing/2014/main" id="{7DCA5A55-B03F-47D2-B97F-76F19AB3EF05}"/>
              </a:ext>
            </a:extLst>
          </p:cNvPr>
          <p:cNvGrpSpPr>
            <a:grpSpLocks noChangeAspect="1"/>
          </p:cNvGrpSpPr>
          <p:nvPr/>
        </p:nvGrpSpPr>
        <p:grpSpPr bwMode="auto">
          <a:xfrm>
            <a:off x="6791746" y="6214287"/>
            <a:ext cx="1888172" cy="1888172"/>
            <a:chOff x="4775" y="1786"/>
            <a:chExt cx="1725" cy="1725"/>
          </a:xfrm>
        </p:grpSpPr>
        <p:sp>
          <p:nvSpPr>
            <p:cNvPr id="6" name="AutoShape 11">
              <a:extLst>
                <a:ext uri="{FF2B5EF4-FFF2-40B4-BE49-F238E27FC236}">
                  <a16:creationId xmlns:a16="http://schemas.microsoft.com/office/drawing/2014/main" id="{15BF2F14-9EB1-4307-98F2-8C18C55CA1DC}"/>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13">
              <a:extLst>
                <a:ext uri="{FF2B5EF4-FFF2-40B4-BE49-F238E27FC236}">
                  <a16:creationId xmlns:a16="http://schemas.microsoft.com/office/drawing/2014/main" id="{A44420DC-2EF0-40CB-BDB0-C1D52CF9221B}"/>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4">
              <a:extLst>
                <a:ext uri="{FF2B5EF4-FFF2-40B4-BE49-F238E27FC236}">
                  <a16:creationId xmlns:a16="http://schemas.microsoft.com/office/drawing/2014/main" id="{F04C4073-E1C7-4C3D-912A-589319566A11}"/>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5">
              <a:extLst>
                <a:ext uri="{FF2B5EF4-FFF2-40B4-BE49-F238E27FC236}">
                  <a16:creationId xmlns:a16="http://schemas.microsoft.com/office/drawing/2014/main" id="{31BC2783-F945-4B3C-B463-CB58D40B2962}"/>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EC7E0026-CD53-4658-BCA5-E312D15BE970}"/>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Freeform 17">
              <a:extLst>
                <a:ext uri="{FF2B5EF4-FFF2-40B4-BE49-F238E27FC236}">
                  <a16:creationId xmlns:a16="http://schemas.microsoft.com/office/drawing/2014/main" id="{95376921-6CEF-4EC2-96FE-B3ED4F334EDE}"/>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6587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4418-4FAF-4EC6-9403-EA8C60922B17}"/>
              </a:ext>
            </a:extLst>
          </p:cNvPr>
          <p:cNvSpPr>
            <a:spLocks noGrp="1"/>
          </p:cNvSpPr>
          <p:nvPr>
            <p:ph type="title"/>
          </p:nvPr>
        </p:nvSpPr>
        <p:spPr>
          <a:xfrm>
            <a:off x="1130157" y="487363"/>
            <a:ext cx="9456715" cy="974725"/>
          </a:xfrm>
        </p:spPr>
        <p:txBody>
          <a:bodyPr>
            <a:normAutofit fontScale="90000"/>
          </a:bodyPr>
          <a:lstStyle/>
          <a:p>
            <a:r>
              <a:rPr lang="en-US" b="1" dirty="0"/>
              <a:t>Don’t Be Part of the Statistics: Fall Protection</a:t>
            </a:r>
          </a:p>
        </p:txBody>
      </p:sp>
      <p:pic>
        <p:nvPicPr>
          <p:cNvPr id="7" name="Picture 6">
            <a:extLst>
              <a:ext uri="{FF2B5EF4-FFF2-40B4-BE49-F238E27FC236}">
                <a16:creationId xmlns:a16="http://schemas.microsoft.com/office/drawing/2014/main" id="{7CA6A785-9C04-4C8F-9628-2AA24126E968}"/>
              </a:ext>
            </a:extLst>
          </p:cNvPr>
          <p:cNvPicPr>
            <a:picLocks noChangeAspect="1"/>
          </p:cNvPicPr>
          <p:nvPr/>
        </p:nvPicPr>
        <p:blipFill>
          <a:blip r:embed="rId2"/>
          <a:stretch>
            <a:fillRect/>
          </a:stretch>
        </p:blipFill>
        <p:spPr>
          <a:xfrm>
            <a:off x="1793165" y="2959608"/>
            <a:ext cx="8605671" cy="2307336"/>
          </a:xfrm>
          <a:prstGeom prst="rect">
            <a:avLst/>
          </a:prstGeom>
        </p:spPr>
      </p:pic>
      <p:sp>
        <p:nvSpPr>
          <p:cNvPr id="5" name="Rectangle 4">
            <a:extLst>
              <a:ext uri="{FF2B5EF4-FFF2-40B4-BE49-F238E27FC236}">
                <a16:creationId xmlns:a16="http://schemas.microsoft.com/office/drawing/2014/main" id="{4BF9169D-8BC1-48CE-A679-48E6A05CB4AA}"/>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8" name="Group 12">
            <a:extLst>
              <a:ext uri="{FF2B5EF4-FFF2-40B4-BE49-F238E27FC236}">
                <a16:creationId xmlns:a16="http://schemas.microsoft.com/office/drawing/2014/main" id="{8161B6F6-7464-432E-9454-CD4AC5B2F58A}"/>
              </a:ext>
            </a:extLst>
          </p:cNvPr>
          <p:cNvGrpSpPr>
            <a:grpSpLocks noChangeAspect="1"/>
          </p:cNvGrpSpPr>
          <p:nvPr/>
        </p:nvGrpSpPr>
        <p:grpSpPr bwMode="auto">
          <a:xfrm>
            <a:off x="6791746" y="6214287"/>
            <a:ext cx="1888172" cy="1888172"/>
            <a:chOff x="4775" y="1786"/>
            <a:chExt cx="1725" cy="1725"/>
          </a:xfrm>
        </p:grpSpPr>
        <p:sp>
          <p:nvSpPr>
            <p:cNvPr id="9" name="AutoShape 11">
              <a:extLst>
                <a:ext uri="{FF2B5EF4-FFF2-40B4-BE49-F238E27FC236}">
                  <a16:creationId xmlns:a16="http://schemas.microsoft.com/office/drawing/2014/main" id="{199ED1CE-7D06-4436-8DD4-EAC013FD6DA0}"/>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E9A5F9F3-2C9A-4A30-8B9C-CCB9514613CD}"/>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F975064E-1419-4D08-9C61-3D4E3352A5D3}"/>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5">
              <a:extLst>
                <a:ext uri="{FF2B5EF4-FFF2-40B4-BE49-F238E27FC236}">
                  <a16:creationId xmlns:a16="http://schemas.microsoft.com/office/drawing/2014/main" id="{3A810FA6-62DC-4508-B242-A7175C83ACD7}"/>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8346EBF6-F592-4BE7-83D5-F532CD821FD0}"/>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4" name="Freeform 17">
              <a:extLst>
                <a:ext uri="{FF2B5EF4-FFF2-40B4-BE49-F238E27FC236}">
                  <a16:creationId xmlns:a16="http://schemas.microsoft.com/office/drawing/2014/main" id="{2E951DDD-A45A-4D37-937D-5D5CED0B9909}"/>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2629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AD34-B74A-4A18-AA90-FB47AC4100F6}"/>
              </a:ext>
            </a:extLst>
          </p:cNvPr>
          <p:cNvSpPr>
            <a:spLocks noGrp="1"/>
          </p:cNvSpPr>
          <p:nvPr>
            <p:ph type="title"/>
          </p:nvPr>
        </p:nvSpPr>
        <p:spPr>
          <a:xfrm>
            <a:off x="1661160" y="-89315"/>
            <a:ext cx="9070848" cy="1556830"/>
          </a:xfrm>
        </p:spPr>
        <p:txBody>
          <a:bodyPr/>
          <a:lstStyle/>
          <a:p>
            <a:r>
              <a:rPr lang="en-US" b="1" dirty="0">
                <a:solidFill>
                  <a:prstClr val="black"/>
                </a:solidFill>
              </a:rPr>
              <a:t>Health &amp; Safety Program: Just a simple guidance overview</a:t>
            </a:r>
            <a:endParaRPr lang="en-US" b="1" dirty="0"/>
          </a:p>
        </p:txBody>
      </p:sp>
      <p:sp>
        <p:nvSpPr>
          <p:cNvPr id="3" name="Content Placeholder 2">
            <a:extLst>
              <a:ext uri="{FF2B5EF4-FFF2-40B4-BE49-F238E27FC236}">
                <a16:creationId xmlns:a16="http://schemas.microsoft.com/office/drawing/2014/main" id="{70C78136-76B6-4B57-8B3C-73986AD6DE2B}"/>
              </a:ext>
            </a:extLst>
          </p:cNvPr>
          <p:cNvSpPr>
            <a:spLocks noGrp="1"/>
          </p:cNvSpPr>
          <p:nvPr>
            <p:ph idx="1"/>
          </p:nvPr>
        </p:nvSpPr>
        <p:spPr>
          <a:xfrm>
            <a:off x="1597152" y="1730341"/>
            <a:ext cx="9070848" cy="4155395"/>
          </a:xfrm>
        </p:spPr>
        <p:txBody>
          <a:bodyPr/>
          <a:lstStyle/>
          <a:p>
            <a:pPr marL="0"/>
            <a:r>
              <a:rPr lang="en-US" sz="2400" b="1" dirty="0"/>
              <a:t>Training  for the Radon Mitigation Professional and Workers </a:t>
            </a:r>
            <a:r>
              <a:rPr lang="en-US" sz="2400" dirty="0"/>
              <a:t>by a recognized training group with documentation and sign-off.</a:t>
            </a:r>
          </a:p>
          <a:p>
            <a:pPr marL="0"/>
            <a:r>
              <a:rPr lang="en-US" sz="2400" b="1" dirty="0"/>
              <a:t>SDS for all chemical products </a:t>
            </a:r>
            <a:r>
              <a:rPr lang="en-US" sz="2400" dirty="0"/>
              <a:t>used at site or workplace with safe usage training (caulks, primers, pipe glue, foam, etc.) </a:t>
            </a:r>
          </a:p>
          <a:p>
            <a:pPr marL="0"/>
            <a:r>
              <a:rPr lang="en-US" sz="2400" b="1" dirty="0"/>
              <a:t>Hazards Recognition: </a:t>
            </a:r>
            <a:r>
              <a:rPr lang="en-US" sz="2400" dirty="0"/>
              <a:t>(electrical, gas lines, oil lines, underground utilities, asbestos, vermiculite attic insulation-asbestos, confined spaces, fire/flammable, temperature, slip/fall issues, weather, head injury (nail throughs, structures, site items), ladders, crawl spaces (height, surface conditions, IAQ), mold, heat sources, entry/exit, vermin, etc.)</a:t>
            </a:r>
          </a:p>
          <a:p>
            <a:pPr marL="0"/>
            <a:endParaRPr lang="en-US" sz="2400" dirty="0"/>
          </a:p>
        </p:txBody>
      </p:sp>
      <p:sp>
        <p:nvSpPr>
          <p:cNvPr id="5" name="Content Placeholder 4">
            <a:extLst>
              <a:ext uri="{FF2B5EF4-FFF2-40B4-BE49-F238E27FC236}">
                <a16:creationId xmlns:a16="http://schemas.microsoft.com/office/drawing/2014/main" id="{181AC47F-7B64-44BF-A765-B4F1A2A0B93C}"/>
              </a:ext>
            </a:extLst>
          </p:cNvPr>
          <p:cNvSpPr>
            <a:spLocks noGrp="1"/>
          </p:cNvSpPr>
          <p:nvPr>
            <p:ph sz="quarter" idx="16"/>
          </p:nvPr>
        </p:nvSpPr>
        <p:spPr/>
        <p:txBody>
          <a:bodyPr/>
          <a:lstStyle/>
          <a:p>
            <a:endParaRPr lang="en-US"/>
          </a:p>
        </p:txBody>
      </p:sp>
      <p:sp>
        <p:nvSpPr>
          <p:cNvPr id="6" name="Rectangle 5">
            <a:extLst>
              <a:ext uri="{FF2B5EF4-FFF2-40B4-BE49-F238E27FC236}">
                <a16:creationId xmlns:a16="http://schemas.microsoft.com/office/drawing/2014/main" id="{DE466C5C-7E50-4D7C-974B-D8B14F3BB92A}"/>
              </a:ext>
            </a:extLst>
          </p:cNvPr>
          <p:cNvSpPr/>
          <p:nvPr/>
        </p:nvSpPr>
        <p:spPr>
          <a:xfrm>
            <a:off x="91792" y="6272565"/>
            <a:ext cx="12008416" cy="523220"/>
          </a:xfrm>
          <a:prstGeom prst="rect">
            <a:avLst/>
          </a:prstGeom>
          <a:noFill/>
        </p:spPr>
        <p:txBody>
          <a:bodyPr wrap="none" lIns="91440" tIns="45720" rIns="91440" bIns="45720">
            <a:spAutoFit/>
          </a:bodyPr>
          <a:lstStyle/>
          <a:p>
            <a:pPr algn="ctr"/>
            <a:r>
              <a:rPr lang="en-US" sz="2800" b="0" cap="none" spc="0" dirty="0">
                <a:ln w="0"/>
                <a:effectLst>
                  <a:outerShdw blurRad="38100" dist="25400" dir="5400000" algn="ctr" rotWithShape="0">
                    <a:srgbClr val="6E747A">
                      <a:alpha val="43000"/>
                    </a:srgbClr>
                  </a:outerShdw>
                </a:effectLst>
              </a:rPr>
              <a:t>2019 International Radon Symposium                   Denver, Colorado  </a:t>
            </a:r>
          </a:p>
        </p:txBody>
      </p:sp>
      <p:grpSp>
        <p:nvGrpSpPr>
          <p:cNvPr id="7" name="Group 12">
            <a:extLst>
              <a:ext uri="{FF2B5EF4-FFF2-40B4-BE49-F238E27FC236}">
                <a16:creationId xmlns:a16="http://schemas.microsoft.com/office/drawing/2014/main" id="{2550D19B-93C4-49D7-AC2D-DBA01009515B}"/>
              </a:ext>
            </a:extLst>
          </p:cNvPr>
          <p:cNvGrpSpPr>
            <a:grpSpLocks noChangeAspect="1"/>
          </p:cNvGrpSpPr>
          <p:nvPr/>
        </p:nvGrpSpPr>
        <p:grpSpPr bwMode="auto">
          <a:xfrm>
            <a:off x="6791746" y="6214287"/>
            <a:ext cx="1888172" cy="1888172"/>
            <a:chOff x="4775" y="1786"/>
            <a:chExt cx="1725" cy="1725"/>
          </a:xfrm>
        </p:grpSpPr>
        <p:sp>
          <p:nvSpPr>
            <p:cNvPr id="8" name="AutoShape 11">
              <a:extLst>
                <a:ext uri="{FF2B5EF4-FFF2-40B4-BE49-F238E27FC236}">
                  <a16:creationId xmlns:a16="http://schemas.microsoft.com/office/drawing/2014/main" id="{CEA2A758-1B67-4F08-B643-353ACF0BDB4E}"/>
                </a:ext>
              </a:extLst>
            </p:cNvPr>
            <p:cNvSpPr>
              <a:spLocks noChangeAspect="1" noChangeArrowheads="1" noTextEdit="1"/>
            </p:cNvSpPr>
            <p:nvPr/>
          </p:nvSpPr>
          <p:spPr bwMode="auto">
            <a:xfrm>
              <a:off x="4775" y="1786"/>
              <a:ext cx="1725"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3">
              <a:extLst>
                <a:ext uri="{FF2B5EF4-FFF2-40B4-BE49-F238E27FC236}">
                  <a16:creationId xmlns:a16="http://schemas.microsoft.com/office/drawing/2014/main" id="{0225B7E4-76E6-40EC-8B19-1FB9E66E1AD2}"/>
                </a:ext>
              </a:extLst>
            </p:cNvPr>
            <p:cNvSpPr>
              <a:spLocks/>
            </p:cNvSpPr>
            <p:nvPr/>
          </p:nvSpPr>
          <p:spPr bwMode="auto">
            <a:xfrm>
              <a:off x="5027" y="1985"/>
              <a:ext cx="954" cy="317"/>
            </a:xfrm>
            <a:custGeom>
              <a:avLst/>
              <a:gdLst>
                <a:gd name="T0" fmla="*/ 853 w 955"/>
                <a:gd name="T1" fmla="*/ 0 h 318"/>
                <a:gd name="T2" fmla="*/ 955 w 955"/>
                <a:gd name="T3" fmla="*/ 0 h 318"/>
                <a:gd name="T4" fmla="*/ 914 w 955"/>
                <a:gd name="T5" fmla="*/ 91 h 318"/>
                <a:gd name="T6" fmla="*/ 903 w 955"/>
                <a:gd name="T7" fmla="*/ 75 h 318"/>
                <a:gd name="T8" fmla="*/ 897 w 955"/>
                <a:gd name="T9" fmla="*/ 65 h 318"/>
                <a:gd name="T10" fmla="*/ 892 w 955"/>
                <a:gd name="T11" fmla="*/ 63 h 318"/>
                <a:gd name="T12" fmla="*/ 881 w 955"/>
                <a:gd name="T13" fmla="*/ 71 h 318"/>
                <a:gd name="T14" fmla="*/ 678 w 955"/>
                <a:gd name="T15" fmla="*/ 211 h 318"/>
                <a:gd name="T16" fmla="*/ 521 w 955"/>
                <a:gd name="T17" fmla="*/ 288 h 318"/>
                <a:gd name="T18" fmla="*/ 418 w 955"/>
                <a:gd name="T19" fmla="*/ 311 h 318"/>
                <a:gd name="T20" fmla="*/ 256 w 955"/>
                <a:gd name="T21" fmla="*/ 315 h 318"/>
                <a:gd name="T22" fmla="*/ 19 w 955"/>
                <a:gd name="T23" fmla="*/ 239 h 318"/>
                <a:gd name="T24" fmla="*/ 0 w 955"/>
                <a:gd name="T25" fmla="*/ 227 h 318"/>
                <a:gd name="T26" fmla="*/ 4 w 955"/>
                <a:gd name="T27" fmla="*/ 228 h 318"/>
                <a:gd name="T28" fmla="*/ 184 w 955"/>
                <a:gd name="T29" fmla="*/ 281 h 318"/>
                <a:gd name="T30" fmla="*/ 345 w 955"/>
                <a:gd name="T31" fmla="*/ 286 h 318"/>
                <a:gd name="T32" fmla="*/ 704 w 955"/>
                <a:gd name="T33" fmla="*/ 157 h 318"/>
                <a:gd name="T34" fmla="*/ 821 w 955"/>
                <a:gd name="T35" fmla="*/ 76 h 318"/>
                <a:gd name="T36" fmla="*/ 874 w 955"/>
                <a:gd name="T37" fmla="*/ 34 h 318"/>
                <a:gd name="T38" fmla="*/ 874 w 955"/>
                <a:gd name="T39" fmla="*/ 28 h 318"/>
                <a:gd name="T40" fmla="*/ 853 w 955"/>
                <a:gd name="T4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318">
                  <a:moveTo>
                    <a:pt x="853" y="0"/>
                  </a:moveTo>
                  <a:cubicBezTo>
                    <a:pt x="955" y="0"/>
                    <a:pt x="955" y="0"/>
                    <a:pt x="955" y="0"/>
                  </a:cubicBezTo>
                  <a:cubicBezTo>
                    <a:pt x="941" y="31"/>
                    <a:pt x="928" y="60"/>
                    <a:pt x="914" y="91"/>
                  </a:cubicBezTo>
                  <a:cubicBezTo>
                    <a:pt x="910" y="85"/>
                    <a:pt x="907" y="80"/>
                    <a:pt x="903" y="75"/>
                  </a:cubicBezTo>
                  <a:cubicBezTo>
                    <a:pt x="902" y="73"/>
                    <a:pt x="899" y="68"/>
                    <a:pt x="897" y="65"/>
                  </a:cubicBezTo>
                  <a:cubicBezTo>
                    <a:pt x="896" y="64"/>
                    <a:pt x="893" y="62"/>
                    <a:pt x="892" y="63"/>
                  </a:cubicBezTo>
                  <a:cubicBezTo>
                    <a:pt x="889" y="65"/>
                    <a:pt x="884" y="69"/>
                    <a:pt x="881" y="71"/>
                  </a:cubicBezTo>
                  <a:cubicBezTo>
                    <a:pt x="815" y="120"/>
                    <a:pt x="748" y="168"/>
                    <a:pt x="678" y="211"/>
                  </a:cubicBezTo>
                  <a:cubicBezTo>
                    <a:pt x="628" y="241"/>
                    <a:pt x="576" y="267"/>
                    <a:pt x="521" y="288"/>
                  </a:cubicBezTo>
                  <a:cubicBezTo>
                    <a:pt x="488" y="300"/>
                    <a:pt x="453" y="307"/>
                    <a:pt x="418" y="311"/>
                  </a:cubicBezTo>
                  <a:cubicBezTo>
                    <a:pt x="364" y="318"/>
                    <a:pt x="310" y="317"/>
                    <a:pt x="256" y="315"/>
                  </a:cubicBezTo>
                  <a:cubicBezTo>
                    <a:pt x="170" y="311"/>
                    <a:pt x="93" y="281"/>
                    <a:pt x="19" y="239"/>
                  </a:cubicBezTo>
                  <a:cubicBezTo>
                    <a:pt x="13" y="235"/>
                    <a:pt x="6" y="231"/>
                    <a:pt x="0" y="227"/>
                  </a:cubicBezTo>
                  <a:cubicBezTo>
                    <a:pt x="1" y="226"/>
                    <a:pt x="3" y="227"/>
                    <a:pt x="4" y="228"/>
                  </a:cubicBezTo>
                  <a:cubicBezTo>
                    <a:pt x="62" y="254"/>
                    <a:pt x="121" y="272"/>
                    <a:pt x="184" y="281"/>
                  </a:cubicBezTo>
                  <a:cubicBezTo>
                    <a:pt x="237" y="289"/>
                    <a:pt x="291" y="291"/>
                    <a:pt x="345" y="286"/>
                  </a:cubicBezTo>
                  <a:cubicBezTo>
                    <a:pt x="476" y="275"/>
                    <a:pt x="595" y="231"/>
                    <a:pt x="704" y="157"/>
                  </a:cubicBezTo>
                  <a:cubicBezTo>
                    <a:pt x="744" y="130"/>
                    <a:pt x="784" y="105"/>
                    <a:pt x="821" y="76"/>
                  </a:cubicBezTo>
                  <a:cubicBezTo>
                    <a:pt x="839" y="62"/>
                    <a:pt x="856" y="48"/>
                    <a:pt x="874" y="34"/>
                  </a:cubicBezTo>
                  <a:cubicBezTo>
                    <a:pt x="876" y="32"/>
                    <a:pt x="877" y="31"/>
                    <a:pt x="874" y="28"/>
                  </a:cubicBezTo>
                  <a:cubicBezTo>
                    <a:pt x="867" y="19"/>
                    <a:pt x="860" y="10"/>
                    <a:pt x="853" y="0"/>
                  </a:cubicBezTo>
                </a:path>
              </a:pathLst>
            </a:custGeom>
            <a:solidFill>
              <a:srgbClr val="E45D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4">
              <a:extLst>
                <a:ext uri="{FF2B5EF4-FFF2-40B4-BE49-F238E27FC236}">
                  <a16:creationId xmlns:a16="http://schemas.microsoft.com/office/drawing/2014/main" id="{59F5A3E5-0AA9-4A6F-B44A-44114FA0C913}"/>
                </a:ext>
              </a:extLst>
            </p:cNvPr>
            <p:cNvSpPr>
              <a:spLocks/>
            </p:cNvSpPr>
            <p:nvPr/>
          </p:nvSpPr>
          <p:spPr bwMode="auto">
            <a:xfrm>
              <a:off x="4902" y="1813"/>
              <a:ext cx="531" cy="334"/>
            </a:xfrm>
            <a:custGeom>
              <a:avLst/>
              <a:gdLst>
                <a:gd name="T0" fmla="*/ 532 w 532"/>
                <a:gd name="T1" fmla="*/ 11 h 334"/>
                <a:gd name="T2" fmla="*/ 498 w 532"/>
                <a:gd name="T3" fmla="*/ 14 h 334"/>
                <a:gd name="T4" fmla="*/ 354 w 532"/>
                <a:gd name="T5" fmla="*/ 37 h 334"/>
                <a:gd name="T6" fmla="*/ 208 w 532"/>
                <a:gd name="T7" fmla="*/ 83 h 334"/>
                <a:gd name="T8" fmla="*/ 91 w 532"/>
                <a:gd name="T9" fmla="*/ 159 h 334"/>
                <a:gd name="T10" fmla="*/ 44 w 532"/>
                <a:gd name="T11" fmla="*/ 243 h 334"/>
                <a:gd name="T12" fmla="*/ 55 w 532"/>
                <a:gd name="T13" fmla="*/ 329 h 334"/>
                <a:gd name="T14" fmla="*/ 57 w 532"/>
                <a:gd name="T15" fmla="*/ 334 h 334"/>
                <a:gd name="T16" fmla="*/ 2 w 532"/>
                <a:gd name="T17" fmla="*/ 215 h 334"/>
                <a:gd name="T18" fmla="*/ 34 w 532"/>
                <a:gd name="T19" fmla="*/ 138 h 334"/>
                <a:gd name="T20" fmla="*/ 123 w 532"/>
                <a:gd name="T21" fmla="*/ 67 h 334"/>
                <a:gd name="T22" fmla="*/ 268 w 532"/>
                <a:gd name="T23" fmla="*/ 16 h 334"/>
                <a:gd name="T24" fmla="*/ 435 w 532"/>
                <a:gd name="T25" fmla="*/ 1 h 334"/>
                <a:gd name="T26" fmla="*/ 532 w 532"/>
                <a:gd name="T27"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2" h="334">
                  <a:moveTo>
                    <a:pt x="532" y="11"/>
                  </a:moveTo>
                  <a:cubicBezTo>
                    <a:pt x="521" y="12"/>
                    <a:pt x="510" y="13"/>
                    <a:pt x="498" y="14"/>
                  </a:cubicBezTo>
                  <a:cubicBezTo>
                    <a:pt x="450" y="18"/>
                    <a:pt x="401" y="25"/>
                    <a:pt x="354" y="37"/>
                  </a:cubicBezTo>
                  <a:cubicBezTo>
                    <a:pt x="304" y="49"/>
                    <a:pt x="255" y="63"/>
                    <a:pt x="208" y="83"/>
                  </a:cubicBezTo>
                  <a:cubicBezTo>
                    <a:pt x="164" y="101"/>
                    <a:pt x="124" y="125"/>
                    <a:pt x="91" y="159"/>
                  </a:cubicBezTo>
                  <a:cubicBezTo>
                    <a:pt x="68" y="183"/>
                    <a:pt x="51" y="210"/>
                    <a:pt x="44" y="243"/>
                  </a:cubicBezTo>
                  <a:cubicBezTo>
                    <a:pt x="38" y="273"/>
                    <a:pt x="43" y="302"/>
                    <a:pt x="55" y="329"/>
                  </a:cubicBezTo>
                  <a:cubicBezTo>
                    <a:pt x="56" y="330"/>
                    <a:pt x="57" y="331"/>
                    <a:pt x="57" y="334"/>
                  </a:cubicBezTo>
                  <a:cubicBezTo>
                    <a:pt x="23" y="301"/>
                    <a:pt x="0" y="264"/>
                    <a:pt x="2" y="215"/>
                  </a:cubicBezTo>
                  <a:cubicBezTo>
                    <a:pt x="4" y="186"/>
                    <a:pt x="16" y="160"/>
                    <a:pt x="34" y="138"/>
                  </a:cubicBezTo>
                  <a:cubicBezTo>
                    <a:pt x="58" y="107"/>
                    <a:pt x="89" y="85"/>
                    <a:pt x="123" y="67"/>
                  </a:cubicBezTo>
                  <a:cubicBezTo>
                    <a:pt x="169" y="42"/>
                    <a:pt x="217" y="26"/>
                    <a:pt x="268" y="16"/>
                  </a:cubicBezTo>
                  <a:cubicBezTo>
                    <a:pt x="323" y="4"/>
                    <a:pt x="379" y="0"/>
                    <a:pt x="435" y="1"/>
                  </a:cubicBezTo>
                  <a:cubicBezTo>
                    <a:pt x="468" y="2"/>
                    <a:pt x="500" y="5"/>
                    <a:pt x="532" y="11"/>
                  </a:cubicBezTo>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5">
              <a:extLst>
                <a:ext uri="{FF2B5EF4-FFF2-40B4-BE49-F238E27FC236}">
                  <a16:creationId xmlns:a16="http://schemas.microsoft.com/office/drawing/2014/main" id="{83810EA8-2376-4B1D-AEC2-E46CC3FAC27A}"/>
                </a:ext>
              </a:extLst>
            </p:cNvPr>
            <p:cNvSpPr>
              <a:spLocks noChangeArrowheads="1"/>
            </p:cNvSpPr>
            <p:nvPr/>
          </p:nvSpPr>
          <p:spPr bwMode="auto">
            <a:xfrm>
              <a:off x="4983" y="1895"/>
              <a:ext cx="95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AARS</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97C2B472-723A-4479-8994-E18797F89EA4}"/>
                </a:ext>
              </a:extLst>
            </p:cNvPr>
            <p:cNvSpPr>
              <a:spLocks noChangeArrowheads="1"/>
            </p:cNvSpPr>
            <p:nvPr/>
          </p:nvSpPr>
          <p:spPr bwMode="auto">
            <a:xfrm>
              <a:off x="5577" y="1894"/>
              <a:ext cx="13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154981"/>
                  </a:solidFill>
                  <a:effectLst/>
                  <a:latin typeface="Folio BoldCondensed"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13" name="Freeform 17">
              <a:extLst>
                <a:ext uri="{FF2B5EF4-FFF2-40B4-BE49-F238E27FC236}">
                  <a16:creationId xmlns:a16="http://schemas.microsoft.com/office/drawing/2014/main" id="{448C1CB6-0786-43B2-8F98-EBC0F049518F}"/>
                </a:ext>
              </a:extLst>
            </p:cNvPr>
            <p:cNvSpPr>
              <a:spLocks noEditPoints="1"/>
            </p:cNvSpPr>
            <p:nvPr/>
          </p:nvSpPr>
          <p:spPr bwMode="auto">
            <a:xfrm>
              <a:off x="5684" y="1947"/>
              <a:ext cx="49" cy="23"/>
            </a:xfrm>
            <a:custGeom>
              <a:avLst/>
              <a:gdLst>
                <a:gd name="T0" fmla="*/ 18 w 49"/>
                <a:gd name="T1" fmla="*/ 4 h 23"/>
                <a:gd name="T2" fmla="*/ 11 w 49"/>
                <a:gd name="T3" fmla="*/ 4 h 23"/>
                <a:gd name="T4" fmla="*/ 11 w 49"/>
                <a:gd name="T5" fmla="*/ 23 h 23"/>
                <a:gd name="T6" fmla="*/ 7 w 49"/>
                <a:gd name="T7" fmla="*/ 23 h 23"/>
                <a:gd name="T8" fmla="*/ 7 w 49"/>
                <a:gd name="T9" fmla="*/ 4 h 23"/>
                <a:gd name="T10" fmla="*/ 0 w 49"/>
                <a:gd name="T11" fmla="*/ 4 h 23"/>
                <a:gd name="T12" fmla="*/ 0 w 49"/>
                <a:gd name="T13" fmla="*/ 0 h 23"/>
                <a:gd name="T14" fmla="*/ 18 w 49"/>
                <a:gd name="T15" fmla="*/ 0 h 23"/>
                <a:gd name="T16" fmla="*/ 18 w 49"/>
                <a:gd name="T17" fmla="*/ 4 h 23"/>
                <a:gd name="T18" fmla="*/ 36 w 49"/>
                <a:gd name="T19" fmla="*/ 17 h 23"/>
                <a:gd name="T20" fmla="*/ 42 w 49"/>
                <a:gd name="T21" fmla="*/ 0 h 23"/>
                <a:gd name="T22" fmla="*/ 49 w 49"/>
                <a:gd name="T23" fmla="*/ 0 h 23"/>
                <a:gd name="T24" fmla="*/ 49 w 49"/>
                <a:gd name="T25" fmla="*/ 23 h 23"/>
                <a:gd name="T26" fmla="*/ 45 w 49"/>
                <a:gd name="T27" fmla="*/ 23 h 23"/>
                <a:gd name="T28" fmla="*/ 45 w 49"/>
                <a:gd name="T29" fmla="*/ 5 h 23"/>
                <a:gd name="T30" fmla="*/ 45 w 49"/>
                <a:gd name="T31" fmla="*/ 5 h 23"/>
                <a:gd name="T32" fmla="*/ 38 w 49"/>
                <a:gd name="T33" fmla="*/ 23 h 23"/>
                <a:gd name="T34" fmla="*/ 35 w 49"/>
                <a:gd name="T35" fmla="*/ 23 h 23"/>
                <a:gd name="T36" fmla="*/ 28 w 49"/>
                <a:gd name="T37" fmla="*/ 5 h 23"/>
                <a:gd name="T38" fmla="*/ 27 w 49"/>
                <a:gd name="T39" fmla="*/ 5 h 23"/>
                <a:gd name="T40" fmla="*/ 27 w 49"/>
                <a:gd name="T41" fmla="*/ 23 h 23"/>
                <a:gd name="T42" fmla="*/ 23 w 49"/>
                <a:gd name="T43" fmla="*/ 23 h 23"/>
                <a:gd name="T44" fmla="*/ 23 w 49"/>
                <a:gd name="T45" fmla="*/ 0 h 23"/>
                <a:gd name="T46" fmla="*/ 30 w 49"/>
                <a:gd name="T47" fmla="*/ 0 h 23"/>
                <a:gd name="T48" fmla="*/ 36 w 49"/>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3">
                  <a:moveTo>
                    <a:pt x="18" y="4"/>
                  </a:moveTo>
                  <a:lnTo>
                    <a:pt x="11" y="4"/>
                  </a:lnTo>
                  <a:lnTo>
                    <a:pt x="11" y="23"/>
                  </a:lnTo>
                  <a:lnTo>
                    <a:pt x="7" y="23"/>
                  </a:lnTo>
                  <a:lnTo>
                    <a:pt x="7" y="4"/>
                  </a:lnTo>
                  <a:lnTo>
                    <a:pt x="0" y="4"/>
                  </a:lnTo>
                  <a:lnTo>
                    <a:pt x="0" y="0"/>
                  </a:lnTo>
                  <a:lnTo>
                    <a:pt x="18" y="0"/>
                  </a:lnTo>
                  <a:lnTo>
                    <a:pt x="18" y="4"/>
                  </a:lnTo>
                  <a:close/>
                  <a:moveTo>
                    <a:pt x="36" y="17"/>
                  </a:moveTo>
                  <a:lnTo>
                    <a:pt x="42" y="0"/>
                  </a:lnTo>
                  <a:lnTo>
                    <a:pt x="49" y="0"/>
                  </a:lnTo>
                  <a:lnTo>
                    <a:pt x="49" y="23"/>
                  </a:lnTo>
                  <a:lnTo>
                    <a:pt x="45" y="23"/>
                  </a:lnTo>
                  <a:lnTo>
                    <a:pt x="45" y="5"/>
                  </a:lnTo>
                  <a:lnTo>
                    <a:pt x="45" y="5"/>
                  </a:lnTo>
                  <a:lnTo>
                    <a:pt x="38" y="23"/>
                  </a:lnTo>
                  <a:lnTo>
                    <a:pt x="35" y="23"/>
                  </a:lnTo>
                  <a:lnTo>
                    <a:pt x="28" y="5"/>
                  </a:lnTo>
                  <a:lnTo>
                    <a:pt x="27" y="5"/>
                  </a:lnTo>
                  <a:lnTo>
                    <a:pt x="27" y="23"/>
                  </a:lnTo>
                  <a:lnTo>
                    <a:pt x="23" y="23"/>
                  </a:lnTo>
                  <a:lnTo>
                    <a:pt x="23" y="0"/>
                  </a:lnTo>
                  <a:lnTo>
                    <a:pt x="30" y="0"/>
                  </a:lnTo>
                  <a:lnTo>
                    <a:pt x="36" y="17"/>
                  </a:lnTo>
                  <a:close/>
                </a:path>
              </a:pathLst>
            </a:custGeom>
            <a:solidFill>
              <a:srgbClr val="0E4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90082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1630</TotalTime>
  <Words>3557</Words>
  <Application>Microsoft Office PowerPoint</Application>
  <PresentationFormat>Widescreen</PresentationFormat>
  <Paragraphs>417</Paragraphs>
  <Slides>46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&amp;quot</vt:lpstr>
      <vt:lpstr>Arial</vt:lpstr>
      <vt:lpstr>Calibri</vt:lpstr>
      <vt:lpstr>Calibri Light</vt:lpstr>
      <vt:lpstr>Folio BoldCondensed</vt:lpstr>
      <vt:lpstr>News Gothic MT</vt:lpstr>
      <vt:lpstr>Open Sans</vt:lpstr>
      <vt:lpstr>Tahoma</vt:lpstr>
      <vt:lpstr>Times</vt:lpstr>
      <vt:lpstr>Office Theme</vt:lpstr>
      <vt:lpstr>PowerPoint Presentation</vt:lpstr>
      <vt:lpstr>PPE (PERSONAL PROTECTIVE EQUIPMENT)</vt:lpstr>
      <vt:lpstr>Why would you need PPE?</vt:lpstr>
      <vt:lpstr>Health &amp; Safety Program: Just a simple guidance overview</vt:lpstr>
      <vt:lpstr>Did You Know How OSHA Views the Radon Mitigation Industry?</vt:lpstr>
      <vt:lpstr>PowerPoint Presentation</vt:lpstr>
      <vt:lpstr>OSHA Top 10 Cited Violations </vt:lpstr>
      <vt:lpstr>Don’t Be Part of the Statistics: Fall Protection</vt:lpstr>
      <vt:lpstr>Health &amp; Safety Program: Just a simple guidance overview</vt:lpstr>
      <vt:lpstr>Health &amp; Safety Program: Just a simple guidance overview</vt:lpstr>
      <vt:lpstr>Health &amp; Safety Program: Just a simple guidance overview</vt:lpstr>
      <vt:lpstr>Health &amp; Safety Program: Just a simple guidance overview</vt:lpstr>
      <vt:lpstr>THE OXYMORON</vt:lpstr>
      <vt:lpstr>Health &amp; Safety Program: Just a simple guidance overview</vt:lpstr>
      <vt:lpstr>PPE For Radon Mitigators from an OSHA View</vt:lpstr>
      <vt:lpstr>Hierarchy Logistics of Controls for Worker Safety/Protection </vt:lpstr>
      <vt:lpstr>Responsibilities</vt:lpstr>
      <vt:lpstr>Responsibilities</vt:lpstr>
      <vt:lpstr>Responsibilities</vt:lpstr>
      <vt:lpstr>Types of PPE</vt:lpstr>
      <vt:lpstr>Types of PPE: Hard Hat</vt:lpstr>
      <vt:lpstr>Radon Mitigators IAQ Risk Exposures</vt:lpstr>
      <vt:lpstr>Radon Mitigators IAQ Risk Exposures</vt:lpstr>
      <vt:lpstr>When Should Radon Mitigation Professionals/Workers Use Respiratory Protection? HARD QUESTIONS</vt:lpstr>
      <vt:lpstr>Inhaling Silica Dust Exposure</vt:lpstr>
      <vt:lpstr>Worker Risk Reduction Best Practice</vt:lpstr>
      <vt:lpstr>PowerPoint Presentation</vt:lpstr>
      <vt:lpstr>Old Document: Good Reading, but dated</vt:lpstr>
      <vt:lpstr>Excerpt: Radon Mitigation Employee Health and Safety </vt:lpstr>
      <vt:lpstr>ASTM E-2121</vt:lpstr>
      <vt:lpstr>REMEMBER! PPE IS THE LAST LINE OF DEFENSE!</vt:lpstr>
      <vt:lpstr> Type of PPE: Half-face Respirator with HEPA filtration</vt:lpstr>
      <vt:lpstr>Beards and Respirators: Facing Reality, if You Wear A Respirator: You May Need To Shave</vt:lpstr>
      <vt:lpstr>Types of PPE: Eye Protection (Safety Glasses and Googles</vt:lpstr>
      <vt:lpstr>Types of PPE: Hearing Protection</vt:lpstr>
      <vt:lpstr>Mitigation activities noise generation can be in range 80-110 decibels or more</vt:lpstr>
      <vt:lpstr>Type of PPE: Foot Protection: THINK ABOUT IT!</vt:lpstr>
      <vt:lpstr>Protect the Knees</vt:lpstr>
      <vt:lpstr>Crawl Space Protection</vt:lpstr>
      <vt:lpstr>Crawl Space Protection Recommendation</vt:lpstr>
      <vt:lpstr>Presence of Asbestos on Property: Crawl Space</vt:lpstr>
      <vt:lpstr>Presence of Asbestos in the Basement  (Mainly pre-1982)</vt:lpstr>
      <vt:lpstr>Presence of Asbestos: Vermiculite Attic Insulation</vt:lpstr>
      <vt:lpstr>Are you aware of EPA RRP Lead-base Paint Regulations?</vt:lpstr>
      <vt:lpstr>CONCLUDING THOUGHTS</vt:lpstr>
      <vt:lpstr>Radon Professionals Must Do PPE!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Chazaud</dc:creator>
  <cp:lastModifiedBy>Nathaniel Burden</cp:lastModifiedBy>
  <cp:revision>54</cp:revision>
  <dcterms:created xsi:type="dcterms:W3CDTF">2019-07-19T16:37:33Z</dcterms:created>
  <dcterms:modified xsi:type="dcterms:W3CDTF">2019-09-03T17:08:24Z</dcterms:modified>
</cp:coreProperties>
</file>