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8" r:id="rId3"/>
    <p:sldId id="264" r:id="rId4"/>
    <p:sldId id="302" r:id="rId5"/>
    <p:sldId id="305" r:id="rId6"/>
    <p:sldId id="307" r:id="rId7"/>
    <p:sldId id="290" r:id="rId8"/>
    <p:sldId id="312" r:id="rId9"/>
    <p:sldId id="313" r:id="rId10"/>
    <p:sldId id="308" r:id="rId11"/>
    <p:sldId id="311" r:id="rId12"/>
    <p:sldId id="299" r:id="rId13"/>
    <p:sldId id="296" r:id="rId14"/>
    <p:sldId id="314" r:id="rId15"/>
    <p:sldId id="315" r:id="rId16"/>
    <p:sldId id="316" r:id="rId17"/>
    <p:sldId id="317" r:id="rId18"/>
    <p:sldId id="318" r:id="rId19"/>
    <p:sldId id="279"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5569" autoAdjust="0"/>
  </p:normalViewPr>
  <p:slideViewPr>
    <p:cSldViewPr>
      <p:cViewPr>
        <p:scale>
          <a:sx n="75" d="100"/>
          <a:sy n="75" d="100"/>
        </p:scale>
        <p:origin x="-859" y="-154"/>
      </p:cViewPr>
      <p:guideLst>
        <p:guide orient="horz" pos="2160"/>
        <p:guide pos="3839"/>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949D2-E4B7-4105-A84F-D1570EF325D8}" type="datetimeFigureOut">
              <a:rPr lang="en-US" smtClean="0"/>
              <a:t>9/9/2019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0663E-201A-4791-8913-4E6C2767E3AF}" type="slidenum">
              <a:rPr lang="en-US" smtClean="0"/>
              <a:t>‹#›</a:t>
            </a:fld>
            <a:endParaRPr lang="en-US"/>
          </a:p>
        </p:txBody>
      </p:sp>
    </p:spTree>
    <p:extLst>
      <p:ext uri="{BB962C8B-B14F-4D97-AF65-F5344CB8AC3E}">
        <p14:creationId xmlns:p14="http://schemas.microsoft.com/office/powerpoint/2010/main" val="205980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sites/production/files/2018-12/documents/radon-22-decay-chai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a:t>
            </a:fld>
            <a:endParaRPr lang="en-US"/>
          </a:p>
        </p:txBody>
      </p:sp>
    </p:spTree>
    <p:extLst>
      <p:ext uri="{BB962C8B-B14F-4D97-AF65-F5344CB8AC3E}">
        <p14:creationId xmlns:p14="http://schemas.microsoft.com/office/powerpoint/2010/main" val="17033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actually true.</a:t>
            </a:r>
            <a:r>
              <a:rPr lang="en-US" baseline="0" dirty="0" smtClean="0"/>
              <a:t> The misconception is that it still applies today. Nowadays RDP measurements can be done quickly and pretty cheaply as you’ll discuss. </a:t>
            </a:r>
          </a:p>
          <a:p>
            <a:endParaRPr lang="en-US" dirty="0" smtClean="0"/>
          </a:p>
          <a:p>
            <a:r>
              <a:rPr lang="en-US" dirty="0" smtClean="0"/>
              <a:t>I would like to find a source that says this misconception but I’ll have to do a bit of scrounging.</a:t>
            </a:r>
            <a:r>
              <a:rPr lang="en-US" baseline="0" dirty="0" smtClean="0"/>
              <a:t> The truth area will have a photo which can then lead into Brian’s slides (if we get them). </a:t>
            </a:r>
          </a:p>
          <a:p>
            <a:endParaRPr lang="en-US" baseline="0" dirty="0" smtClean="0"/>
          </a:p>
          <a:p>
            <a:r>
              <a:rPr lang="en-US" baseline="0" dirty="0" smtClean="0"/>
              <a:t>Synopsis of pricing. $70, 10% dups, 3% blanks</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15</a:t>
            </a:fld>
            <a:endParaRPr lang="en-US"/>
          </a:p>
        </p:txBody>
      </p:sp>
    </p:spTree>
    <p:extLst>
      <p:ext uri="{BB962C8B-B14F-4D97-AF65-F5344CB8AC3E}">
        <p14:creationId xmlns:p14="http://schemas.microsoft.com/office/powerpoint/2010/main" val="316527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actually true.</a:t>
            </a:r>
            <a:r>
              <a:rPr lang="en-US" baseline="0" dirty="0" smtClean="0"/>
              <a:t> The misconception is that it still applies today. Nowadays RDP measurements can be done quickly and pretty cheaply as you’ll discuss. </a:t>
            </a:r>
          </a:p>
          <a:p>
            <a:endParaRPr lang="en-US" dirty="0" smtClean="0"/>
          </a:p>
          <a:p>
            <a:r>
              <a:rPr lang="en-US" dirty="0" smtClean="0"/>
              <a:t>I would like to find a source that says this misconception but I’ll have to do a bit of scrounging.</a:t>
            </a:r>
            <a:r>
              <a:rPr lang="en-US" baseline="0" dirty="0" smtClean="0"/>
              <a:t> The truth area will have a photo which can then lead into Brian’s slides (if we get them). </a:t>
            </a:r>
          </a:p>
          <a:p>
            <a:endParaRPr lang="en-US" baseline="0" dirty="0" smtClean="0"/>
          </a:p>
          <a:p>
            <a:r>
              <a:rPr lang="en-US" baseline="0" dirty="0" smtClean="0"/>
              <a:t>Synopsis of pricing. $70, 10% dups, 3% blanks</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16</a:t>
            </a:fld>
            <a:endParaRPr lang="en-US"/>
          </a:p>
        </p:txBody>
      </p:sp>
    </p:spTree>
    <p:extLst>
      <p:ext uri="{BB962C8B-B14F-4D97-AF65-F5344CB8AC3E}">
        <p14:creationId xmlns:p14="http://schemas.microsoft.com/office/powerpoint/2010/main" val="316527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RDP testing</a:t>
            </a:r>
            <a:r>
              <a:rPr lang="en-US" baseline="0" dirty="0" smtClean="0"/>
              <a:t> considerations, maybe discuss those short-term Canadian units that you talked to Ed Liu about. The big misconception is that RDPs measurements are difficult and expensive but clearly they can be done pretty easily and relatively cheaply in the grand scheme of things.  </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17</a:t>
            </a:fld>
            <a:endParaRPr lang="en-US"/>
          </a:p>
        </p:txBody>
      </p:sp>
    </p:spTree>
    <p:extLst>
      <p:ext uri="{BB962C8B-B14F-4D97-AF65-F5344CB8AC3E}">
        <p14:creationId xmlns:p14="http://schemas.microsoft.com/office/powerpoint/2010/main" val="289860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RDP testing</a:t>
            </a:r>
            <a:r>
              <a:rPr lang="en-US" baseline="0" dirty="0" smtClean="0"/>
              <a:t> considerations, maybe discuss those short-term Canadian units that you talked to Ed Liu about. The big misconception is that RDPs measurements are difficult and expensive but clearly they can be done pretty easily and relatively cheaply in the grand scheme of things.  </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18</a:t>
            </a:fld>
            <a:endParaRPr lang="en-US"/>
          </a:p>
        </p:txBody>
      </p:sp>
    </p:spTree>
    <p:extLst>
      <p:ext uri="{BB962C8B-B14F-4D97-AF65-F5344CB8AC3E}">
        <p14:creationId xmlns:p14="http://schemas.microsoft.com/office/powerpoint/2010/main" val="2898609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inconsistencies</a:t>
            </a:r>
            <a:r>
              <a:rPr lang="en-US" baseline="0" dirty="0" smtClean="0"/>
              <a:t> in literature (bring out NAVRAMP quotes that show </a:t>
            </a:r>
            <a:r>
              <a:rPr lang="en-US" baseline="0" dirty="0" err="1" smtClean="0"/>
              <a:t>misinfo</a:t>
            </a:r>
            <a:r>
              <a:rPr lang="en-US" baseline="0" dirty="0" smtClean="0"/>
              <a:t>)</a:t>
            </a:r>
          </a:p>
          <a:p>
            <a:endParaRPr lang="en-US" baseline="0" dirty="0" smtClean="0"/>
          </a:p>
          <a:p>
            <a:r>
              <a:rPr lang="en-US" dirty="0" smtClean="0"/>
              <a:t>How are</a:t>
            </a:r>
            <a:r>
              <a:rPr lang="en-US" baseline="0" dirty="0" smtClean="0"/>
              <a:t> papers reaching their conclusions? What papers are they pulling from? What models </a:t>
            </a:r>
            <a:r>
              <a:rPr lang="en-US" baseline="0" smtClean="0"/>
              <a:t>and assumptions are they using?</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19</a:t>
            </a:fld>
            <a:endParaRPr lang="en-US"/>
          </a:p>
        </p:txBody>
      </p:sp>
    </p:spTree>
    <p:extLst>
      <p:ext uri="{BB962C8B-B14F-4D97-AF65-F5344CB8AC3E}">
        <p14:creationId xmlns:p14="http://schemas.microsoft.com/office/powerpoint/2010/main" val="60787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 that RDPs do breakdown a bit more. Takes</a:t>
            </a:r>
            <a:r>
              <a:rPr lang="en-US" sz="1200" baseline="0" dirty="0" smtClean="0"/>
              <a:t> ~22 years from Lead 210 to become Bismuth 210. It takes 5 days for Bismuth 210 to become Polonium 210. It takes 138 days for Polonium 210 to become lead 206 which is stable. </a:t>
            </a:r>
            <a:r>
              <a:rPr lang="en-US" sz="1200" b="1" baseline="0" dirty="0" smtClean="0"/>
              <a:t>These times come from the EPA so we should use them in all future cases. </a:t>
            </a:r>
            <a:r>
              <a:rPr lang="en-US" sz="1200" dirty="0" smtClean="0">
                <a:hlinkClick r:id="rId3"/>
              </a:rPr>
              <a:t>https://www.epa.gov/sites/production/files/2018-12/documents/radon-22-decay-chain.pdf</a:t>
            </a:r>
            <a:endParaRPr lang="en-US" sz="1200" b="1" baseline="0" dirty="0" smtClean="0"/>
          </a:p>
          <a:p>
            <a:endParaRPr lang="en-US" sz="1200" b="1" baseline="0" dirty="0" smtClean="0"/>
          </a:p>
          <a:p>
            <a:r>
              <a:rPr lang="en-US" sz="1200" b="1" baseline="0" dirty="0" smtClean="0"/>
              <a:t>Say over 95% of lung damage comes from RDPs. This comes from the BEIR IV paper.</a:t>
            </a:r>
          </a:p>
        </p:txBody>
      </p:sp>
      <p:sp>
        <p:nvSpPr>
          <p:cNvPr id="4" name="Slide Number Placeholder 3"/>
          <p:cNvSpPr>
            <a:spLocks noGrp="1"/>
          </p:cNvSpPr>
          <p:nvPr>
            <p:ph type="sldNum" sz="quarter" idx="10"/>
          </p:nvPr>
        </p:nvSpPr>
        <p:spPr/>
        <p:txBody>
          <a:bodyPr/>
          <a:lstStyle/>
          <a:p>
            <a:fld id="{4C20663E-201A-4791-8913-4E6C2767E3AF}" type="slidenum">
              <a:rPr lang="en-US" smtClean="0"/>
              <a:t>3</a:t>
            </a:fld>
            <a:endParaRPr lang="en-US"/>
          </a:p>
        </p:txBody>
      </p:sp>
    </p:spTree>
    <p:extLst>
      <p:ext uri="{BB962C8B-B14F-4D97-AF65-F5344CB8AC3E}">
        <p14:creationId xmlns:p14="http://schemas.microsoft.com/office/powerpoint/2010/main" val="360770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ranges are because these fractions</a:t>
            </a:r>
            <a:r>
              <a:rPr lang="en-US" baseline="0" dirty="0" smtClean="0"/>
              <a:t> and aerosols obviously appear in a range of sizes. However, these different papers just seem to pick and choose the size ranges or exact sizes that they want. Even the different ranges are not super consistent.</a:t>
            </a:r>
          </a:p>
          <a:p>
            <a:endParaRPr lang="en-US" baseline="0" dirty="0" smtClean="0"/>
          </a:p>
          <a:p>
            <a:r>
              <a:rPr lang="en-US" baseline="0" dirty="0" smtClean="0"/>
              <a:t>“X” just means the paper failed to mention a size range for that particular fraction. </a:t>
            </a:r>
          </a:p>
          <a:p>
            <a:r>
              <a:rPr lang="en-US" baseline="0" dirty="0" smtClean="0"/>
              <a:t>“~” means around or approximately </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7</a:t>
            </a:fld>
            <a:endParaRPr lang="en-US"/>
          </a:p>
        </p:txBody>
      </p:sp>
    </p:spTree>
    <p:extLst>
      <p:ext uri="{BB962C8B-B14F-4D97-AF65-F5344CB8AC3E}">
        <p14:creationId xmlns:p14="http://schemas.microsoft.com/office/powerpoint/2010/main" val="290139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ranges are because these fractions</a:t>
            </a:r>
            <a:r>
              <a:rPr lang="en-US" baseline="0" dirty="0" smtClean="0"/>
              <a:t> and aerosols obviously appear in a range of sizes. However, these different papers just seem to pick and choose the size ranges or exact sizes that they want. Even the different ranges are not super consistent.</a:t>
            </a:r>
          </a:p>
          <a:p>
            <a:endParaRPr lang="en-US" baseline="0" dirty="0" smtClean="0"/>
          </a:p>
          <a:p>
            <a:r>
              <a:rPr lang="en-US" baseline="0" dirty="0" smtClean="0"/>
              <a:t>“X” just means the paper failed to mention a size range for that particular fraction. </a:t>
            </a:r>
          </a:p>
          <a:p>
            <a:r>
              <a:rPr lang="en-US" baseline="0" dirty="0" smtClean="0"/>
              <a:t>“~” means around or approximately </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9</a:t>
            </a:fld>
            <a:endParaRPr lang="en-US"/>
          </a:p>
        </p:txBody>
      </p:sp>
    </p:spTree>
    <p:extLst>
      <p:ext uri="{BB962C8B-B14F-4D97-AF65-F5344CB8AC3E}">
        <p14:creationId xmlns:p14="http://schemas.microsoft.com/office/powerpoint/2010/main" val="290139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ranges are because these fractions</a:t>
            </a:r>
            <a:r>
              <a:rPr lang="en-US" baseline="0" dirty="0" smtClean="0"/>
              <a:t> and aerosols obviously appear in a range of sizes. However, these different papers just seem to pick and choose the size ranges or exact sizes that they want. Even the different ranges are not super consistent.</a:t>
            </a:r>
          </a:p>
          <a:p>
            <a:endParaRPr lang="en-US" baseline="0" dirty="0" smtClean="0"/>
          </a:p>
          <a:p>
            <a:r>
              <a:rPr lang="en-US" baseline="0" dirty="0" smtClean="0"/>
              <a:t>“X” just means the paper failed to mention a size range for that particular fraction. </a:t>
            </a:r>
          </a:p>
          <a:p>
            <a:r>
              <a:rPr lang="en-US" baseline="0" dirty="0" smtClean="0"/>
              <a:t>“~” means around or approximately </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10</a:t>
            </a:fld>
            <a:endParaRPr lang="en-US"/>
          </a:p>
        </p:txBody>
      </p:sp>
    </p:spTree>
    <p:extLst>
      <p:ext uri="{BB962C8B-B14F-4D97-AF65-F5344CB8AC3E}">
        <p14:creationId xmlns:p14="http://schemas.microsoft.com/office/powerpoint/2010/main" val="290139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ranges are because these fractions</a:t>
            </a:r>
            <a:r>
              <a:rPr lang="en-US" baseline="0" dirty="0" smtClean="0"/>
              <a:t> and aerosols obviously appear in a range of sizes. However, these different papers just seem to pick and choose the size ranges or exact sizes that they want. Even the different ranges are not super consistent.</a:t>
            </a:r>
          </a:p>
          <a:p>
            <a:endParaRPr lang="en-US" baseline="0" dirty="0" smtClean="0"/>
          </a:p>
          <a:p>
            <a:r>
              <a:rPr lang="en-US" baseline="0" dirty="0" smtClean="0"/>
              <a:t>“X” just means the paper failed to mention a size range for that particular fraction. </a:t>
            </a:r>
          </a:p>
          <a:p>
            <a:r>
              <a:rPr lang="en-US" baseline="0" dirty="0" smtClean="0"/>
              <a:t>“~” means around or approximately </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11</a:t>
            </a:fld>
            <a:endParaRPr lang="en-US"/>
          </a:p>
        </p:txBody>
      </p:sp>
    </p:spTree>
    <p:extLst>
      <p:ext uri="{BB962C8B-B14F-4D97-AF65-F5344CB8AC3E}">
        <p14:creationId xmlns:p14="http://schemas.microsoft.com/office/powerpoint/2010/main" val="290139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figure is from </a:t>
            </a:r>
            <a:r>
              <a:rPr lang="en-US" b="1" dirty="0" err="1" smtClean="0"/>
              <a:t>Kranrod</a:t>
            </a:r>
            <a:r>
              <a:rPr lang="en-US" b="1" dirty="0" smtClean="0"/>
              <a:t> et al., 2009</a:t>
            </a:r>
          </a:p>
          <a:p>
            <a:pPr marL="171450" indent="-171450">
              <a:buFontTx/>
              <a:buChar char="-"/>
            </a:pPr>
            <a:r>
              <a:rPr lang="en-US" b="0" dirty="0" smtClean="0"/>
              <a:t>Performed in the field. Case I:</a:t>
            </a:r>
            <a:r>
              <a:rPr lang="en-US" b="0" baseline="0" dirty="0" smtClean="0"/>
              <a:t> Air cleaner OFF. Case II: Air cleaner ON</a:t>
            </a:r>
            <a:endParaRPr lang="en-US" b="0" dirty="0" smtClean="0"/>
          </a:p>
          <a:p>
            <a:pPr marL="171450" indent="-171450">
              <a:buFontTx/>
              <a:buChar char="-"/>
            </a:pPr>
            <a:r>
              <a:rPr lang="en-US" b="0" dirty="0" smtClean="0"/>
              <a:t>Equilibrium factor is 0.14</a:t>
            </a:r>
            <a:r>
              <a:rPr lang="en-US" b="0" baseline="0" dirty="0" smtClean="0"/>
              <a:t> for Case I and 0.4 for Case II</a:t>
            </a:r>
          </a:p>
          <a:p>
            <a:pPr marL="171450" indent="-171450">
              <a:buFontTx/>
              <a:buChar char="-"/>
            </a:pPr>
            <a:r>
              <a:rPr lang="en-US" b="0" baseline="0" dirty="0" smtClean="0"/>
              <a:t>HEPA + carbon filter were used.</a:t>
            </a:r>
          </a:p>
          <a:p>
            <a:pPr marL="171450" indent="-171450">
              <a:buFontTx/>
              <a:buChar char="-"/>
            </a:pPr>
            <a:r>
              <a:rPr lang="en-US" b="0" baseline="0" dirty="0" smtClean="0"/>
              <a:t>Show that aerosols were substantially reduced through air filtration. </a:t>
            </a:r>
          </a:p>
          <a:p>
            <a:pPr marL="0" indent="0">
              <a:buFontTx/>
              <a:buNone/>
            </a:pPr>
            <a:endParaRPr lang="en-US" b="0" dirty="0" smtClean="0"/>
          </a:p>
          <a:p>
            <a:r>
              <a:rPr lang="en-US" b="1" dirty="0" smtClean="0"/>
              <a:t>Second figure is from </a:t>
            </a:r>
            <a:r>
              <a:rPr lang="en-US" b="1" dirty="0" err="1" smtClean="0"/>
              <a:t>Yasuoka</a:t>
            </a:r>
            <a:r>
              <a:rPr lang="en-US" b="1" dirty="0" smtClean="0"/>
              <a:t> et al., 2009</a:t>
            </a:r>
          </a:p>
          <a:p>
            <a:r>
              <a:rPr lang="en-US" b="0" dirty="0" smtClean="0"/>
              <a:t>-Performed in a</a:t>
            </a:r>
            <a:r>
              <a:rPr lang="en-US" b="0" baseline="0" dirty="0" smtClean="0"/>
              <a:t> house. </a:t>
            </a:r>
            <a:r>
              <a:rPr lang="en-US" b="0" dirty="0" smtClean="0"/>
              <a:t>Equilibrium</a:t>
            </a:r>
            <a:r>
              <a:rPr lang="en-US" b="0" baseline="0" dirty="0" smtClean="0"/>
              <a:t> factor was 0.42</a:t>
            </a:r>
          </a:p>
          <a:p>
            <a:r>
              <a:rPr lang="en-US" b="0" baseline="0" dirty="0" smtClean="0"/>
              <a:t>-Control: Air cleaner OFF; Case I: Air cleaner ON (HEPA and Carbon Filter); Case II: Air cleaner ON (HEPA only)</a:t>
            </a:r>
          </a:p>
          <a:p>
            <a:endParaRPr lang="en-US" b="0" dirty="0" smtClean="0"/>
          </a:p>
          <a:p>
            <a:r>
              <a:rPr lang="en-US" b="1" dirty="0" smtClean="0"/>
              <a:t>Third</a:t>
            </a:r>
            <a:r>
              <a:rPr lang="en-US" b="1" baseline="0" dirty="0" smtClean="0"/>
              <a:t> figure is from </a:t>
            </a:r>
            <a:r>
              <a:rPr lang="en-US" b="1" baseline="0" dirty="0" err="1" smtClean="0"/>
              <a:t>Iwaoka</a:t>
            </a:r>
            <a:r>
              <a:rPr lang="en-US" b="1" baseline="0" dirty="0" smtClean="0"/>
              <a:t> et al., 2013</a:t>
            </a:r>
          </a:p>
          <a:p>
            <a:r>
              <a:rPr lang="en-US" dirty="0" smtClean="0"/>
              <a:t>-This was performed in a chamber. Radon conc. Did not change due to the air cleaner</a:t>
            </a:r>
          </a:p>
          <a:p>
            <a:r>
              <a:rPr lang="en-US" dirty="0" smtClean="0"/>
              <a:t>-Air cleaner is a type widely used in hospitals</a:t>
            </a:r>
            <a:r>
              <a:rPr lang="en-US" baseline="0" dirty="0" smtClean="0"/>
              <a:t> and offices. Used a HEPA filter.</a:t>
            </a:r>
          </a:p>
          <a:p>
            <a:r>
              <a:rPr lang="en-US" baseline="0" dirty="0" smtClean="0"/>
              <a:t>-</a:t>
            </a:r>
            <a:r>
              <a:rPr lang="en-US" baseline="0" dirty="0" err="1" smtClean="0"/>
              <a:t>f</a:t>
            </a:r>
            <a:r>
              <a:rPr lang="en-US" i="1" baseline="0" dirty="0" err="1" smtClean="0"/>
              <a:t>p</a:t>
            </a:r>
            <a:r>
              <a:rPr lang="en-US" baseline="0" dirty="0" smtClean="0"/>
              <a:t> is the unattached fraction and EERC shows the equivalent value of RDPs.</a:t>
            </a:r>
          </a:p>
          <a:p>
            <a:r>
              <a:rPr lang="en-US" baseline="0" dirty="0" smtClean="0"/>
              <a:t>-Effective dose was calculated to be 0.015 </a:t>
            </a:r>
            <a:r>
              <a:rPr lang="en-US" baseline="0" dirty="0" err="1" smtClean="0"/>
              <a:t>mSv</a:t>
            </a:r>
            <a:r>
              <a:rPr lang="en-US" baseline="0" dirty="0" smtClean="0"/>
              <a:t> with Air Cleaner OFF and 0.010 </a:t>
            </a:r>
            <a:r>
              <a:rPr lang="en-US" baseline="0" dirty="0" err="1" smtClean="0"/>
              <a:t>mSv</a:t>
            </a:r>
            <a:r>
              <a:rPr lang="en-US" baseline="0" dirty="0" smtClean="0"/>
              <a:t> with Air Cleaner ON.</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12</a:t>
            </a:fld>
            <a:endParaRPr lang="en-US"/>
          </a:p>
        </p:txBody>
      </p:sp>
    </p:spTree>
    <p:extLst>
      <p:ext uri="{BB962C8B-B14F-4D97-AF65-F5344CB8AC3E}">
        <p14:creationId xmlns:p14="http://schemas.microsoft.com/office/powerpoint/2010/main" val="316527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figure is from </a:t>
            </a:r>
            <a:r>
              <a:rPr lang="en-US" dirty="0" err="1" smtClean="0"/>
              <a:t>Busigin</a:t>
            </a:r>
            <a:r>
              <a:rPr lang="en-US" dirty="0" smtClean="0"/>
              <a:t>, 1980</a:t>
            </a:r>
          </a:p>
          <a:p>
            <a:r>
              <a:rPr lang="en-US" dirty="0" smtClean="0"/>
              <a:t>Second figure is from </a:t>
            </a:r>
            <a:r>
              <a:rPr lang="en-US" dirty="0" err="1" smtClean="0"/>
              <a:t>Canoba</a:t>
            </a:r>
            <a:r>
              <a:rPr lang="en-US" dirty="0" smtClean="0"/>
              <a:t> and Lopez, 2000</a:t>
            </a:r>
          </a:p>
          <a:p>
            <a:endParaRPr lang="en-US" dirty="0" smtClean="0"/>
          </a:p>
          <a:p>
            <a:r>
              <a:rPr lang="en-US" dirty="0" smtClean="0"/>
              <a:t>Quotation from</a:t>
            </a:r>
            <a:r>
              <a:rPr lang="en-US" baseline="0" dirty="0" smtClean="0"/>
              <a:t> NAVRAMP, see about adding another one</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13</a:t>
            </a:fld>
            <a:endParaRPr lang="en-US"/>
          </a:p>
        </p:txBody>
      </p:sp>
    </p:spTree>
    <p:extLst>
      <p:ext uri="{BB962C8B-B14F-4D97-AF65-F5344CB8AC3E}">
        <p14:creationId xmlns:p14="http://schemas.microsoft.com/office/powerpoint/2010/main" val="316527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actually true.</a:t>
            </a:r>
            <a:r>
              <a:rPr lang="en-US" baseline="0" dirty="0" smtClean="0"/>
              <a:t> The misconception is that it still applies today. Nowadays RDP measurements can be done quickly and pretty cheaply as you’ll discuss. </a:t>
            </a:r>
          </a:p>
          <a:p>
            <a:endParaRPr lang="en-US" dirty="0" smtClean="0"/>
          </a:p>
          <a:p>
            <a:r>
              <a:rPr lang="en-US" dirty="0" smtClean="0"/>
              <a:t>I would like to find a source that says this misconception but I’ll have to do a bit of scrounging.</a:t>
            </a:r>
            <a:r>
              <a:rPr lang="en-US" baseline="0" dirty="0" smtClean="0"/>
              <a:t> The truth area will have a photo which can then lead into Brian’s slides (if we get them). </a:t>
            </a:r>
          </a:p>
          <a:p>
            <a:endParaRPr lang="en-US" baseline="0" dirty="0" smtClean="0"/>
          </a:p>
          <a:p>
            <a:r>
              <a:rPr lang="en-US" baseline="0" dirty="0" smtClean="0"/>
              <a:t>Synopsis of pricing. $70, 10% dups, 3% blanks</a:t>
            </a:r>
            <a:endParaRPr lang="en-US" dirty="0"/>
          </a:p>
        </p:txBody>
      </p:sp>
      <p:sp>
        <p:nvSpPr>
          <p:cNvPr id="4" name="Slide Number Placeholder 3"/>
          <p:cNvSpPr>
            <a:spLocks noGrp="1"/>
          </p:cNvSpPr>
          <p:nvPr>
            <p:ph type="sldNum" sz="quarter" idx="10"/>
          </p:nvPr>
        </p:nvSpPr>
        <p:spPr/>
        <p:txBody>
          <a:bodyPr/>
          <a:lstStyle/>
          <a:p>
            <a:fld id="{4C20663E-201A-4791-8913-4E6C2767E3AF}" type="slidenum">
              <a:rPr lang="en-US" smtClean="0"/>
              <a:t>14</a:t>
            </a:fld>
            <a:endParaRPr lang="en-US"/>
          </a:p>
        </p:txBody>
      </p:sp>
    </p:spTree>
    <p:extLst>
      <p:ext uri="{BB962C8B-B14F-4D97-AF65-F5344CB8AC3E}">
        <p14:creationId xmlns:p14="http://schemas.microsoft.com/office/powerpoint/2010/main" val="316527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015" y="1371600"/>
            <a:ext cx="1046613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015" y="3228536"/>
            <a:ext cx="10470201"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CB0E2A-D678-46D3-A195-784069FD6E93}" type="datetime1">
              <a:rPr lang="en-US" smtClean="0"/>
              <a:t>9/9/2019</a:t>
            </a:fld>
            <a:endParaRPr lang="en-US"/>
          </a:p>
        </p:txBody>
      </p:sp>
      <p:sp>
        <p:nvSpPr>
          <p:cNvPr id="19" name="Footer Placeholder 18"/>
          <p:cNvSpPr>
            <a:spLocks noGrp="1"/>
          </p:cNvSpPr>
          <p:nvPr>
            <p:ph type="ftr" sz="quarter" idx="11"/>
          </p:nvPr>
        </p:nvSpPr>
        <p:spPr/>
        <p:txBody>
          <a:bodyPr/>
          <a:lstStyle/>
          <a:p>
            <a:r>
              <a:rPr lang="en-US" smtClean="0"/>
              <a:t>2019 International Radon Symposium                Denver, Colorado</a:t>
            </a:r>
            <a:endParaRPr lang="en-US" dirty="0"/>
          </a:p>
        </p:txBody>
      </p:sp>
      <p:sp>
        <p:nvSpPr>
          <p:cNvPr id="27" name="Slide Number Placeholder 26"/>
          <p:cNvSpPr>
            <a:spLocks noGrp="1"/>
          </p:cNvSpPr>
          <p:nvPr>
            <p:ph type="sldNum" sz="quarter" idx="12"/>
          </p:nvPr>
        </p:nvSpPr>
        <p:spPr/>
        <p:txBody>
          <a:bodyPr/>
          <a:lstStyle/>
          <a:p>
            <a:fld id="{FE25B82E-C9B1-435B-B229-B51749DD4BF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0EC8F-5BE1-4F73-9903-34325E6330F3}" type="datetime1">
              <a:rPr lang="en-US" smtClean="0"/>
              <a:t>9/9/2019</a:t>
            </a:fld>
            <a:endParaRPr lang="en-US"/>
          </a:p>
        </p:txBody>
      </p:sp>
      <p:sp>
        <p:nvSpPr>
          <p:cNvPr id="5" name="Footer Placeholder 4"/>
          <p:cNvSpPr>
            <a:spLocks noGrp="1"/>
          </p:cNvSpPr>
          <p:nvPr>
            <p:ph type="ftr" sz="quarter" idx="11"/>
          </p:nvPr>
        </p:nvSpPr>
        <p:spPr/>
        <p:txBody>
          <a:bodyPr/>
          <a:lstStyle/>
          <a:p>
            <a:r>
              <a:rPr lang="en-US" smtClean="0"/>
              <a:t>2019 International Radon Symposium                Denver, Colorado</a:t>
            </a:r>
            <a:endParaRPr lang="en-US" dirty="0"/>
          </a:p>
        </p:txBody>
      </p:sp>
      <p:sp>
        <p:nvSpPr>
          <p:cNvPr id="6" name="Slide Number Placeholder 5"/>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914402"/>
            <a:ext cx="2742486"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914402"/>
            <a:ext cx="802431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9A28C4-100B-47A4-BB8B-A01577F69835}" type="datetime1">
              <a:rPr lang="en-US" smtClean="0"/>
              <a:t>9/9/2019</a:t>
            </a:fld>
            <a:endParaRPr lang="en-US"/>
          </a:p>
        </p:txBody>
      </p:sp>
      <p:sp>
        <p:nvSpPr>
          <p:cNvPr id="5" name="Footer Placeholder 4"/>
          <p:cNvSpPr>
            <a:spLocks noGrp="1"/>
          </p:cNvSpPr>
          <p:nvPr>
            <p:ph type="ftr" sz="quarter" idx="11"/>
          </p:nvPr>
        </p:nvSpPr>
        <p:spPr/>
        <p:txBody>
          <a:bodyPr/>
          <a:lstStyle/>
          <a:p>
            <a:r>
              <a:rPr lang="en-US" smtClean="0"/>
              <a:t>2019 International Radon Symposium                Denver, Colorado</a:t>
            </a:r>
            <a:endParaRPr lang="en-US" dirty="0"/>
          </a:p>
        </p:txBody>
      </p:sp>
      <p:sp>
        <p:nvSpPr>
          <p:cNvPr id="6" name="Slide Number Placeholder 5"/>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016FC-2E4D-489E-9267-EC3EF1D4BE2C}" type="datetime1">
              <a:rPr lang="en-US" smtClean="0"/>
              <a:t>9/9/2019</a:t>
            </a:fld>
            <a:endParaRPr lang="en-US"/>
          </a:p>
        </p:txBody>
      </p:sp>
      <p:sp>
        <p:nvSpPr>
          <p:cNvPr id="5" name="Footer Placeholder 4"/>
          <p:cNvSpPr>
            <a:spLocks noGrp="1"/>
          </p:cNvSpPr>
          <p:nvPr>
            <p:ph type="ftr" sz="quarter" idx="11"/>
          </p:nvPr>
        </p:nvSpPr>
        <p:spPr/>
        <p:txBody>
          <a:bodyPr/>
          <a:lstStyle/>
          <a:p>
            <a:r>
              <a:rPr lang="en-US" smtClean="0"/>
              <a:t>2019 International Radon Symposium                Denver, Colorado</a:t>
            </a:r>
            <a:endParaRPr lang="en-US" dirty="0"/>
          </a:p>
        </p:txBody>
      </p:sp>
      <p:sp>
        <p:nvSpPr>
          <p:cNvPr id="6" name="Slide Number Placeholder 5"/>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6952" y="1316736"/>
            <a:ext cx="10360501"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6952" y="2704664"/>
            <a:ext cx="10360501"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90DEBC-0C1C-48D0-8569-C44803348055}" type="datetime1">
              <a:rPr lang="en-US" smtClean="0"/>
              <a:t>9/9/2019</a:t>
            </a:fld>
            <a:endParaRPr lang="en-US"/>
          </a:p>
        </p:txBody>
      </p:sp>
      <p:sp>
        <p:nvSpPr>
          <p:cNvPr id="5" name="Footer Placeholder 4"/>
          <p:cNvSpPr>
            <a:spLocks noGrp="1"/>
          </p:cNvSpPr>
          <p:nvPr>
            <p:ph type="ftr" sz="quarter" idx="11"/>
          </p:nvPr>
        </p:nvSpPr>
        <p:spPr/>
        <p:txBody>
          <a:bodyPr/>
          <a:lstStyle/>
          <a:p>
            <a:r>
              <a:rPr lang="en-US" smtClean="0"/>
              <a:t>2019 International Radon Symposium                Denver, Colorado</a:t>
            </a:r>
            <a:endParaRPr lang="en-US" dirty="0"/>
          </a:p>
        </p:txBody>
      </p:sp>
      <p:sp>
        <p:nvSpPr>
          <p:cNvPr id="6" name="Slide Number Placeholder 5"/>
          <p:cNvSpPr>
            <a:spLocks noGrp="1"/>
          </p:cNvSpPr>
          <p:nvPr>
            <p:ph type="sldNum" sz="quarter" idx="12"/>
          </p:nvPr>
        </p:nvSpPr>
        <p:spPr/>
        <p:txBody>
          <a:bodyPr/>
          <a:lstStyle/>
          <a:p>
            <a:fld id="{FE25B82E-C9B1-435B-B229-B51749DD4BF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441"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5986" y="1920085"/>
            <a:ext cx="5383398"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DFEA9A-2125-45D2-96D8-DB412D324CCF}" type="datetime1">
              <a:rPr lang="en-US" smtClean="0"/>
              <a:t>9/9/2019</a:t>
            </a:fld>
            <a:endParaRPr lang="en-US"/>
          </a:p>
        </p:txBody>
      </p:sp>
      <p:sp>
        <p:nvSpPr>
          <p:cNvPr id="6" name="Footer Placeholder 5"/>
          <p:cNvSpPr>
            <a:spLocks noGrp="1"/>
          </p:cNvSpPr>
          <p:nvPr>
            <p:ph type="ftr" sz="quarter" idx="11"/>
          </p:nvPr>
        </p:nvSpPr>
        <p:spPr/>
        <p:txBody>
          <a:bodyPr/>
          <a:lstStyle/>
          <a:p>
            <a:r>
              <a:rPr lang="en-US" smtClean="0"/>
              <a:t>2019 International Radon Symposium                Denver, Colorado</a:t>
            </a:r>
            <a:endParaRPr lang="en-US" dirty="0"/>
          </a:p>
        </p:txBody>
      </p:sp>
      <p:sp>
        <p:nvSpPr>
          <p:cNvPr id="7" name="Slide Number Placeholder 6"/>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0969943"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855248"/>
            <a:ext cx="538551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4" y="1859758"/>
            <a:ext cx="538763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2514600"/>
            <a:ext cx="538551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2514600"/>
            <a:ext cx="538763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F93F78-437B-4E94-9EBB-33B1E8358136}" type="datetime1">
              <a:rPr lang="en-US" smtClean="0"/>
              <a:t>9/9/2019</a:t>
            </a:fld>
            <a:endParaRPr lang="en-US"/>
          </a:p>
        </p:txBody>
      </p:sp>
      <p:sp>
        <p:nvSpPr>
          <p:cNvPr id="8" name="Footer Placeholder 7"/>
          <p:cNvSpPr>
            <a:spLocks noGrp="1"/>
          </p:cNvSpPr>
          <p:nvPr>
            <p:ph type="ftr" sz="quarter" idx="11"/>
          </p:nvPr>
        </p:nvSpPr>
        <p:spPr/>
        <p:txBody>
          <a:bodyPr/>
          <a:lstStyle/>
          <a:p>
            <a:r>
              <a:rPr lang="en-US" smtClean="0"/>
              <a:t>2019 International Radon Symposium                Denver, Colorado</a:t>
            </a:r>
            <a:endParaRPr lang="en-US" dirty="0"/>
          </a:p>
        </p:txBody>
      </p:sp>
      <p:sp>
        <p:nvSpPr>
          <p:cNvPr id="9" name="Slide Number Placeholder 8"/>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704088"/>
            <a:ext cx="11071516"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3C0EAE-2F82-4F3A-AA75-011C55DB5C70}" type="datetime1">
              <a:rPr lang="en-US" smtClean="0"/>
              <a:t>9/9/2019</a:t>
            </a:fld>
            <a:endParaRPr lang="en-US"/>
          </a:p>
        </p:txBody>
      </p:sp>
      <p:sp>
        <p:nvSpPr>
          <p:cNvPr id="4" name="Footer Placeholder 3"/>
          <p:cNvSpPr>
            <a:spLocks noGrp="1"/>
          </p:cNvSpPr>
          <p:nvPr>
            <p:ph type="ftr" sz="quarter" idx="11"/>
          </p:nvPr>
        </p:nvSpPr>
        <p:spPr/>
        <p:txBody>
          <a:bodyPr/>
          <a:lstStyle/>
          <a:p>
            <a:r>
              <a:rPr lang="en-US" smtClean="0"/>
              <a:t>2019 International Radon Symposium                Denver, Colorado</a:t>
            </a:r>
            <a:endParaRPr lang="en-US" dirty="0"/>
          </a:p>
        </p:txBody>
      </p:sp>
      <p:sp>
        <p:nvSpPr>
          <p:cNvPr id="5" name="Slide Number Placeholder 4"/>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8DF4B-478A-4A53-A32E-4065C40A8A33}" type="datetime1">
              <a:rPr lang="en-US" smtClean="0"/>
              <a:t>9/9/2019</a:t>
            </a:fld>
            <a:endParaRPr lang="en-US"/>
          </a:p>
        </p:txBody>
      </p:sp>
      <p:sp>
        <p:nvSpPr>
          <p:cNvPr id="3" name="Footer Placeholder 2"/>
          <p:cNvSpPr>
            <a:spLocks noGrp="1"/>
          </p:cNvSpPr>
          <p:nvPr>
            <p:ph type="ftr" sz="quarter" idx="11"/>
          </p:nvPr>
        </p:nvSpPr>
        <p:spPr/>
        <p:txBody>
          <a:bodyPr/>
          <a:lstStyle/>
          <a:p>
            <a:r>
              <a:rPr lang="en-US" smtClean="0"/>
              <a:t>2019 International Radon Symposium                Denver, Colorado</a:t>
            </a:r>
            <a:endParaRPr lang="en-US" dirty="0"/>
          </a:p>
        </p:txBody>
      </p:sp>
      <p:sp>
        <p:nvSpPr>
          <p:cNvPr id="4" name="Slide Number Placeholder 3"/>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162" y="514352"/>
            <a:ext cx="3656648"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162" y="1676400"/>
            <a:ext cx="365664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5492" y="1676400"/>
            <a:ext cx="6813892"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8C2295-B628-4ED9-B55F-8C24AB0F9E5D}" type="datetime1">
              <a:rPr lang="en-US" smtClean="0"/>
              <a:t>9/9/2019</a:t>
            </a:fld>
            <a:endParaRPr lang="en-US"/>
          </a:p>
        </p:txBody>
      </p:sp>
      <p:sp>
        <p:nvSpPr>
          <p:cNvPr id="6" name="Footer Placeholder 5"/>
          <p:cNvSpPr>
            <a:spLocks noGrp="1"/>
          </p:cNvSpPr>
          <p:nvPr>
            <p:ph type="ftr" sz="quarter" idx="11"/>
          </p:nvPr>
        </p:nvSpPr>
        <p:spPr/>
        <p:txBody>
          <a:bodyPr/>
          <a:lstStyle/>
          <a:p>
            <a:r>
              <a:rPr lang="en-US" smtClean="0"/>
              <a:t>2019 International Radon Symposium                Denver, Colorado</a:t>
            </a:r>
            <a:endParaRPr lang="en-US" dirty="0"/>
          </a:p>
        </p:txBody>
      </p:sp>
      <p:sp>
        <p:nvSpPr>
          <p:cNvPr id="7" name="Slide Number Placeholder 6"/>
          <p:cNvSpPr>
            <a:spLocks noGrp="1"/>
          </p:cNvSpPr>
          <p:nvPr>
            <p:ph type="sldNum" sz="quarter" idx="12"/>
          </p:nvPr>
        </p:nvSpPr>
        <p:spPr/>
        <p:txBody>
          <a:bodyPr/>
          <a:lstStyle/>
          <a:p>
            <a:fld id="{FE25B82E-C9B1-435B-B229-B51749DD4B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19905" y="1108077"/>
            <a:ext cx="7008574"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69399" y="5359769"/>
            <a:ext cx="207210"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588" y="1176997"/>
            <a:ext cx="2949696"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588" y="2828785"/>
            <a:ext cx="2945633"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DEDB83-106F-4F0C-AE23-6F319562D772}" type="datetime1">
              <a:rPr lang="en-US" smtClean="0"/>
              <a:t>9/9/2019</a:t>
            </a:fld>
            <a:endParaRPr lang="en-US"/>
          </a:p>
        </p:txBody>
      </p:sp>
      <p:sp>
        <p:nvSpPr>
          <p:cNvPr id="6" name="Footer Placeholder 5"/>
          <p:cNvSpPr>
            <a:spLocks noGrp="1"/>
          </p:cNvSpPr>
          <p:nvPr>
            <p:ph type="ftr" sz="quarter" idx="11"/>
          </p:nvPr>
        </p:nvSpPr>
        <p:spPr/>
        <p:txBody>
          <a:bodyPr/>
          <a:lstStyle/>
          <a:p>
            <a:r>
              <a:rPr lang="en-US" smtClean="0"/>
              <a:t>2019 International Radon Symposium                Denver, Colorado</a:t>
            </a:r>
            <a:endParaRPr lang="en-US" dirty="0"/>
          </a:p>
        </p:txBody>
      </p:sp>
      <p:sp>
        <p:nvSpPr>
          <p:cNvPr id="7" name="Slide Number Placeholder 6"/>
          <p:cNvSpPr>
            <a:spLocks noGrp="1"/>
          </p:cNvSpPr>
          <p:nvPr>
            <p:ph type="sldNum" sz="quarter" idx="12"/>
          </p:nvPr>
        </p:nvSpPr>
        <p:spPr>
          <a:xfrm>
            <a:off x="10766796" y="6356351"/>
            <a:ext cx="812588" cy="365125"/>
          </a:xfrm>
        </p:spPr>
        <p:txBody>
          <a:bodyPr/>
          <a:lstStyle/>
          <a:p>
            <a:fld id="{FE25B82E-C9B1-435B-B229-B51749DD4BFF}" type="slidenum">
              <a:rPr lang="en-US" smtClean="0"/>
              <a:t>‹#›</a:t>
            </a:fld>
            <a:endParaRPr lang="en-US"/>
          </a:p>
        </p:txBody>
      </p:sp>
      <p:sp>
        <p:nvSpPr>
          <p:cNvPr id="3" name="Picture Placeholder 2"/>
          <p:cNvSpPr>
            <a:spLocks noGrp="1"/>
          </p:cNvSpPr>
          <p:nvPr>
            <p:ph type="pic" idx="1"/>
          </p:nvPr>
        </p:nvSpPr>
        <p:spPr>
          <a:xfrm rot="420000">
            <a:off x="4646513" y="1199517"/>
            <a:ext cx="6155357"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697" y="5816600"/>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0479" y="6219826"/>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7" y="-7144"/>
            <a:ext cx="1221421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0479" y="-7144"/>
            <a:ext cx="6348346"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441" y="704088"/>
            <a:ext cx="10969943"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441" y="1935480"/>
            <a:ext cx="10969943"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441" y="6356351"/>
            <a:ext cx="2844059"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D1F0E8-2E60-4B9D-805B-02BED212088D}" type="datetime1">
              <a:rPr lang="en-US" smtClean="0"/>
              <a:t>9/9/2019</a:t>
            </a:fld>
            <a:endParaRPr lang="en-US"/>
          </a:p>
        </p:txBody>
      </p:sp>
      <p:sp>
        <p:nvSpPr>
          <p:cNvPr id="22" name="Footer Placeholder 21"/>
          <p:cNvSpPr>
            <a:spLocks noGrp="1"/>
          </p:cNvSpPr>
          <p:nvPr>
            <p:ph type="ftr" sz="quarter" idx="3"/>
          </p:nvPr>
        </p:nvSpPr>
        <p:spPr>
          <a:xfrm>
            <a:off x="3555074" y="6356351"/>
            <a:ext cx="4469236"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2019 International Radon Symposium                Denver, Colorado</a:t>
            </a:r>
            <a:endParaRPr lang="en-US" dirty="0"/>
          </a:p>
        </p:txBody>
      </p:sp>
      <p:sp>
        <p:nvSpPr>
          <p:cNvPr id="18" name="Slide Number Placeholder 17"/>
          <p:cNvSpPr>
            <a:spLocks noGrp="1"/>
          </p:cNvSpPr>
          <p:nvPr>
            <p:ph type="sldNum" sz="quarter" idx="4"/>
          </p:nvPr>
        </p:nvSpPr>
        <p:spPr>
          <a:xfrm>
            <a:off x="10563649" y="6356351"/>
            <a:ext cx="1015735"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25B82E-C9B1-435B-B229-B51749DD4BFF}" type="slidenum">
              <a:rPr lang="en-US" smtClean="0"/>
              <a:t>‹#›</a:t>
            </a:fld>
            <a:endParaRPr lang="en-US"/>
          </a:p>
        </p:txBody>
      </p:sp>
      <p:grpSp>
        <p:nvGrpSpPr>
          <p:cNvPr id="2" name="Group 1"/>
          <p:cNvGrpSpPr/>
          <p:nvPr/>
        </p:nvGrpSpPr>
        <p:grpSpPr>
          <a:xfrm>
            <a:off x="-25349" y="202408"/>
            <a:ext cx="12237543"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4"/>
            <a:ext cx="11276012" cy="3276601"/>
          </a:xfrm>
        </p:spPr>
        <p:txBody>
          <a:bodyPr>
            <a:normAutofit/>
          </a:bodyPr>
          <a:lstStyle/>
          <a:p>
            <a:r>
              <a:rPr lang="en-US" sz="4900" b="1" dirty="0" smtClean="0">
                <a:solidFill>
                  <a:schemeClr val="accent3"/>
                </a:solidFill>
                <a:latin typeface="Arial" pitchFamily="34" charset="0"/>
                <a:cs typeface="Arial" pitchFamily="34" charset="0"/>
              </a:rPr>
              <a:t>RADON DECAY PRODUCTS: PARTICLE SIZE REALLY MATTERS…OR DOES IT?</a:t>
            </a:r>
            <a:endParaRPr lang="en-US" sz="4900" b="1" dirty="0">
              <a:solidFill>
                <a:schemeClr val="accent3"/>
              </a:solidFill>
              <a:latin typeface="Arial" pitchFamily="34" charset="0"/>
              <a:cs typeface="Arial" pitchFamily="34" charset="0"/>
            </a:endParaRPr>
          </a:p>
        </p:txBody>
      </p:sp>
      <p:sp>
        <p:nvSpPr>
          <p:cNvPr id="3" name="Subtitle 2"/>
          <p:cNvSpPr>
            <a:spLocks noGrp="1"/>
          </p:cNvSpPr>
          <p:nvPr>
            <p:ph type="subTitle" idx="1"/>
          </p:nvPr>
        </p:nvSpPr>
        <p:spPr>
          <a:xfrm>
            <a:off x="1929897" y="4267200"/>
            <a:ext cx="9346115" cy="1752600"/>
          </a:xfrm>
        </p:spPr>
        <p:txBody>
          <a:bodyPr>
            <a:normAutofit/>
          </a:bodyPr>
          <a:lstStyle/>
          <a:p>
            <a:r>
              <a:rPr lang="en-US" sz="2800" b="1" dirty="0" smtClean="0">
                <a:latin typeface="Arial" pitchFamily="34" charset="0"/>
                <a:cs typeface="Arial" pitchFamily="34" charset="0"/>
              </a:rPr>
              <a:t>Lisa Gregory, PhD</a:t>
            </a:r>
          </a:p>
          <a:p>
            <a:r>
              <a:rPr lang="en-US" sz="2800" dirty="0" smtClean="0">
                <a:latin typeface="Arial" pitchFamily="34" charset="0"/>
                <a:cs typeface="Arial" pitchFamily="34" charset="0"/>
              </a:rPr>
              <a:t>AARST Symposium</a:t>
            </a:r>
          </a:p>
          <a:p>
            <a:r>
              <a:rPr lang="en-US" sz="2800" dirty="0" smtClean="0">
                <a:latin typeface="Arial" pitchFamily="34" charset="0"/>
                <a:cs typeface="Arial" pitchFamily="34" charset="0"/>
              </a:rPr>
              <a:t>September 10, 2019 </a:t>
            </a:r>
            <a:endParaRPr lang="en-US" sz="2800" dirty="0">
              <a:latin typeface="Arial" pitchFamily="34" charset="0"/>
              <a:cs typeface="Arial" pitchFamily="34" charset="0"/>
            </a:endParaRPr>
          </a:p>
        </p:txBody>
      </p:sp>
      <p:sp>
        <p:nvSpPr>
          <p:cNvPr id="15" name="Rectangle 14">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solidFill>
                  <a:schemeClr val="bg1"/>
                </a:solidFill>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6" name="Picture 15">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Tree>
    <p:extLst>
      <p:ext uri="{BB962C8B-B14F-4D97-AF65-F5344CB8AC3E}">
        <p14:creationId xmlns:p14="http://schemas.microsoft.com/office/powerpoint/2010/main" val="3954901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89412" y="2743200"/>
            <a:ext cx="70104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4212" y="2971800"/>
            <a:ext cx="86868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dirty="0"/>
          </a:p>
        </p:txBody>
      </p:sp>
      <p:sp>
        <p:nvSpPr>
          <p:cNvPr id="15" name="Rectangle 14">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6" name="Picture 15">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6" name="Title 1"/>
          <p:cNvSpPr>
            <a:spLocks noGrp="1"/>
          </p:cNvSpPr>
          <p:nvPr>
            <p:ph type="title"/>
          </p:nvPr>
        </p:nvSpPr>
        <p:spPr>
          <a:xfrm>
            <a:off x="303212" y="399288"/>
            <a:ext cx="11582400" cy="1124712"/>
          </a:xfrm>
        </p:spPr>
        <p:txBody>
          <a:bodyPr>
            <a:normAutofit fontScale="90000"/>
          </a:bodyPr>
          <a:lstStyle/>
          <a:p>
            <a:pPr algn="ctr">
              <a:lnSpc>
                <a:spcPct val="80000"/>
              </a:lnSpc>
              <a:spcBef>
                <a:spcPts val="0"/>
              </a:spcBef>
            </a:pPr>
            <a:r>
              <a:rPr lang="en-US" b="1" dirty="0" smtClean="0"/>
              <a:t/>
            </a:r>
            <a:br>
              <a:rPr lang="en-US" b="1" dirty="0" smtClean="0"/>
            </a:br>
            <a:r>
              <a:rPr lang="en-US" b="1" dirty="0"/>
              <a:t/>
            </a:r>
            <a:br>
              <a:rPr lang="en-US" b="1" dirty="0"/>
            </a:br>
            <a:r>
              <a:rPr lang="en-US" b="1" dirty="0" smtClean="0"/>
              <a:t/>
            </a:r>
            <a:br>
              <a:rPr lang="en-US" b="1" dirty="0" smtClean="0"/>
            </a:br>
            <a:r>
              <a:rPr lang="en-US" b="1" dirty="0" smtClean="0"/>
              <a:t>Misinterpretation of Data: </a:t>
            </a:r>
            <a:br>
              <a:rPr lang="en-US" b="1" dirty="0" smtClean="0"/>
            </a:br>
            <a:r>
              <a:rPr lang="en-US" sz="4200" b="1" dirty="0" smtClean="0"/>
              <a:t>Leads to Misconceptions and False Conclusions</a:t>
            </a:r>
            <a:endParaRPr lang="en-US" sz="4200" b="1" dirty="0"/>
          </a:p>
        </p:txBody>
      </p:sp>
      <p:sp>
        <p:nvSpPr>
          <p:cNvPr id="20" name="Content Placeholder 2"/>
          <p:cNvSpPr>
            <a:spLocks noGrp="1"/>
          </p:cNvSpPr>
          <p:nvPr>
            <p:ph idx="1"/>
          </p:nvPr>
        </p:nvSpPr>
        <p:spPr>
          <a:xfrm>
            <a:off x="437627" y="1745848"/>
            <a:ext cx="11125200" cy="685800"/>
          </a:xfrm>
        </p:spPr>
        <p:txBody>
          <a:bodyPr>
            <a:normAutofit/>
          </a:bodyPr>
          <a:lstStyle/>
          <a:p>
            <a:pPr>
              <a:lnSpc>
                <a:spcPct val="90000"/>
              </a:lnSpc>
              <a:spcBef>
                <a:spcPts val="200"/>
              </a:spcBef>
              <a:spcAft>
                <a:spcPts val="800"/>
              </a:spcAft>
            </a:pPr>
            <a:r>
              <a:rPr lang="en-US" sz="2000" dirty="0" smtClean="0">
                <a:latin typeface="Arial" pitchFamily="34" charset="0"/>
                <a:cs typeface="Arial" pitchFamily="34" charset="0"/>
              </a:rPr>
              <a:t> Some radon professionals (and scientists) either ignore lung model assumptions or do not know about them, misinterpret the data, and spread information that has no basis in reality.</a:t>
            </a:r>
          </a:p>
        </p:txBody>
      </p:sp>
      <p:sp>
        <p:nvSpPr>
          <p:cNvPr id="7" name="Rectangle 6"/>
          <p:cNvSpPr/>
          <p:nvPr/>
        </p:nvSpPr>
        <p:spPr>
          <a:xfrm>
            <a:off x="608012" y="2438400"/>
            <a:ext cx="10668000" cy="840230"/>
          </a:xfrm>
          <a:prstGeom prst="rect">
            <a:avLst/>
          </a:prstGeom>
        </p:spPr>
        <p:txBody>
          <a:bodyPr wrap="square">
            <a:spAutoFit/>
          </a:bodyPr>
          <a:lstStyle/>
          <a:p>
            <a:pPr>
              <a:lnSpc>
                <a:spcPct val="90000"/>
              </a:lnSpc>
            </a:pPr>
            <a:r>
              <a:rPr lang="en-US" i="1" dirty="0" smtClean="0">
                <a:latin typeface="Arial" pitchFamily="34" charset="0"/>
                <a:cs typeface="Arial" pitchFamily="34" charset="0"/>
              </a:rPr>
              <a:t>“In </a:t>
            </a:r>
            <a:r>
              <a:rPr lang="en-US" i="1" dirty="0">
                <a:latin typeface="Arial" pitchFamily="34" charset="0"/>
                <a:cs typeface="Arial" pitchFamily="34" charset="0"/>
              </a:rPr>
              <a:t>addition, it is well known and accepted that unattached RDPs have a 20–30 times greater efficiency in delivering a dose to lung tissue. Therefore, any increase in unattached RDP concentration, no matter how small, in the breathing zone would significantly increase the dose to lung </a:t>
            </a:r>
            <a:r>
              <a:rPr lang="en-US" i="1" dirty="0" smtClean="0">
                <a:latin typeface="Arial" pitchFamily="34" charset="0"/>
                <a:cs typeface="Arial" pitchFamily="34" charset="0"/>
              </a:rPr>
              <a:t>tissue.”</a:t>
            </a:r>
            <a:endParaRPr lang="en-US" i="1" dirty="0">
              <a:latin typeface="Arial" pitchFamily="34" charset="0"/>
              <a:cs typeface="Arial" pitchFamily="34" charset="0"/>
            </a:endParaRPr>
          </a:p>
        </p:txBody>
      </p:sp>
      <p:sp>
        <p:nvSpPr>
          <p:cNvPr id="9" name="Content Placeholder 2"/>
          <p:cNvSpPr txBox="1">
            <a:spLocks/>
          </p:cNvSpPr>
          <p:nvPr/>
        </p:nvSpPr>
        <p:spPr>
          <a:xfrm>
            <a:off x="227012" y="3429000"/>
            <a:ext cx="11506200" cy="3117705"/>
          </a:xfrm>
          <a:prstGeom prst="rect">
            <a:avLst/>
          </a:prstGeom>
          <a:ln>
            <a:noFill/>
          </a:ln>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lnSpc>
                <a:spcPct val="110000"/>
              </a:lnSpc>
              <a:spcBef>
                <a:spcPts val="200"/>
              </a:spcBef>
              <a:spcAft>
                <a:spcPts val="800"/>
              </a:spcAft>
            </a:pPr>
            <a:r>
              <a:rPr lang="en-US" sz="2100" dirty="0" smtClean="0">
                <a:latin typeface="Arial" pitchFamily="34" charset="0"/>
                <a:cs typeface="Arial" pitchFamily="34" charset="0"/>
              </a:rPr>
              <a:t>The dosage graph based on a lung model tells you nothing about which sized RDPs actually make it to the lungs after one inspires a volume of normal air (w/mixed particle sizes, water vapor, etc.).</a:t>
            </a:r>
          </a:p>
          <a:p>
            <a:pPr lvl="1">
              <a:lnSpc>
                <a:spcPct val="110000"/>
              </a:lnSpc>
              <a:spcBef>
                <a:spcPts val="200"/>
              </a:spcBef>
              <a:spcAft>
                <a:spcPts val="800"/>
              </a:spcAft>
            </a:pPr>
            <a:r>
              <a:rPr lang="en-US" sz="2100" dirty="0">
                <a:latin typeface="Arial" pitchFamily="34" charset="0"/>
                <a:cs typeface="Arial" pitchFamily="34" charset="0"/>
              </a:rPr>
              <a:t>In reality, very few unattached RDPs pass the pharyngeal region and enter the lungs</a:t>
            </a:r>
            <a:r>
              <a:rPr lang="en-US" sz="2100" dirty="0" smtClean="0">
                <a:latin typeface="Arial" pitchFamily="34" charset="0"/>
                <a:cs typeface="Arial" pitchFamily="34" charset="0"/>
              </a:rPr>
              <a:t>.</a:t>
            </a:r>
          </a:p>
          <a:p>
            <a:pPr marL="800100" lvl="2" indent="-225425">
              <a:lnSpc>
                <a:spcPct val="110000"/>
              </a:lnSpc>
              <a:spcBef>
                <a:spcPts val="200"/>
              </a:spcBef>
              <a:spcAft>
                <a:spcPts val="800"/>
              </a:spcAft>
            </a:pPr>
            <a:r>
              <a:rPr lang="en-US" dirty="0" smtClean="0">
                <a:latin typeface="Arial" pitchFamily="34" charset="0"/>
                <a:cs typeface="Arial" pitchFamily="34" charset="0"/>
              </a:rPr>
              <a:t>Newly formed RDPs (~0.3 nm) attach to gas and water molecules in under 1 second.</a:t>
            </a:r>
          </a:p>
          <a:p>
            <a:pPr marL="800100" lvl="2" indent="-225425">
              <a:lnSpc>
                <a:spcPct val="110000"/>
              </a:lnSpc>
              <a:spcBef>
                <a:spcPts val="200"/>
              </a:spcBef>
              <a:spcAft>
                <a:spcPts val="800"/>
              </a:spcAft>
            </a:pPr>
            <a:r>
              <a:rPr lang="en-US" dirty="0" smtClean="0">
                <a:latin typeface="Arial" pitchFamily="34" charset="0"/>
                <a:cs typeface="Arial" pitchFamily="34" charset="0"/>
              </a:rPr>
              <a:t>“Unattached” RDPs (~0.5 – 2 nm) become “Attached” to larger aerosols in </a:t>
            </a:r>
            <a:r>
              <a:rPr lang="en-US" b="1" dirty="0" smtClean="0">
                <a:latin typeface="Arial" pitchFamily="34" charset="0"/>
                <a:cs typeface="Arial" pitchFamily="34" charset="0"/>
              </a:rPr>
              <a:t>under 100 seconds</a:t>
            </a:r>
            <a:r>
              <a:rPr lang="en-US" dirty="0" smtClean="0">
                <a:latin typeface="Arial" pitchFamily="34" charset="0"/>
                <a:cs typeface="Arial" pitchFamily="34" charset="0"/>
              </a:rPr>
              <a:t>.</a:t>
            </a:r>
          </a:p>
          <a:p>
            <a:pPr marL="800100" lvl="2" indent="-225425">
              <a:lnSpc>
                <a:spcPct val="110000"/>
              </a:lnSpc>
              <a:spcBef>
                <a:spcPts val="200"/>
              </a:spcBef>
              <a:spcAft>
                <a:spcPts val="800"/>
              </a:spcAft>
            </a:pPr>
            <a:r>
              <a:rPr lang="en-US" dirty="0" smtClean="0">
                <a:latin typeface="Arial" pitchFamily="34" charset="0"/>
                <a:cs typeface="Arial" pitchFamily="34" charset="0"/>
              </a:rPr>
              <a:t>In a home with constant radon gas and poor air ventilation, only </a:t>
            </a:r>
            <a:r>
              <a:rPr lang="en-US" dirty="0">
                <a:latin typeface="Arial" pitchFamily="34" charset="0"/>
                <a:cs typeface="Arial" pitchFamily="34" charset="0"/>
              </a:rPr>
              <a:t>about 8-12% of </a:t>
            </a:r>
            <a:r>
              <a:rPr lang="en-US" dirty="0" smtClean="0">
                <a:latin typeface="Arial" pitchFamily="34" charset="0"/>
                <a:cs typeface="Arial" pitchFamily="34" charset="0"/>
              </a:rPr>
              <a:t>RDPs are </a:t>
            </a:r>
            <a:r>
              <a:rPr lang="en-US" dirty="0">
                <a:latin typeface="Arial" pitchFamily="34" charset="0"/>
                <a:cs typeface="Arial" pitchFamily="34" charset="0"/>
              </a:rPr>
              <a:t>unattached. </a:t>
            </a:r>
            <a:r>
              <a:rPr lang="en-US" dirty="0" smtClean="0">
                <a:latin typeface="Arial" pitchFamily="34" charset="0"/>
                <a:cs typeface="Arial" pitchFamily="34" charset="0"/>
              </a:rPr>
              <a:t>This percentage decreases substantially with increased air circulation due to higher rates of molecular collisions and deposition.</a:t>
            </a:r>
            <a:endParaRPr lang="en-US" dirty="0">
              <a:latin typeface="Arial" pitchFamily="34" charset="0"/>
              <a:cs typeface="Arial" pitchFamily="34" charset="0"/>
            </a:endParaRPr>
          </a:p>
          <a:p>
            <a:pPr marL="800100" lvl="2" indent="-225425">
              <a:lnSpc>
                <a:spcPct val="110000"/>
              </a:lnSpc>
              <a:spcBef>
                <a:spcPts val="200"/>
              </a:spcBef>
              <a:spcAft>
                <a:spcPts val="800"/>
              </a:spcAft>
            </a:pPr>
            <a:r>
              <a:rPr lang="en-US" dirty="0" smtClean="0">
                <a:latin typeface="Arial" pitchFamily="34" charset="0"/>
                <a:cs typeface="Arial" pitchFamily="34" charset="0"/>
              </a:rPr>
              <a:t>Of that small fraction of unattached RDPs remaining, maybe 10% make it past the nose or mouth</a:t>
            </a:r>
            <a:r>
              <a:rPr lang="en-US" sz="1900" dirty="0" smtClean="0">
                <a:latin typeface="Arial" pitchFamily="34" charset="0"/>
                <a:cs typeface="Arial" pitchFamily="34" charset="0"/>
              </a:rPr>
              <a:t>.</a:t>
            </a:r>
            <a:endParaRPr lang="en-US" sz="1900" dirty="0">
              <a:latin typeface="Arial" pitchFamily="34" charset="0"/>
              <a:cs typeface="Arial" pitchFamily="34" charset="0"/>
            </a:endParaRPr>
          </a:p>
        </p:txBody>
      </p:sp>
      <p:sp>
        <p:nvSpPr>
          <p:cNvPr id="4" name="TextBox 3"/>
          <p:cNvSpPr txBox="1"/>
          <p:nvPr/>
        </p:nvSpPr>
        <p:spPr>
          <a:xfrm>
            <a:off x="4418012" y="2565112"/>
            <a:ext cx="2209799" cy="584775"/>
          </a:xfrm>
          <a:prstGeom prst="rect">
            <a:avLst/>
          </a:prstGeom>
          <a:solidFill>
            <a:schemeClr val="bg1"/>
          </a:solidFill>
          <a:ln>
            <a:solidFill>
              <a:schemeClr val="bg1"/>
            </a:solidFill>
          </a:ln>
        </p:spPr>
        <p:txBody>
          <a:bodyPr wrap="square" rtlCol="0">
            <a:spAutoFit/>
          </a:bodyPr>
          <a:lstStyle/>
          <a:p>
            <a:pPr algn="ctr"/>
            <a:r>
              <a:rPr lang="en-US" sz="3200" i="1" dirty="0" smtClean="0">
                <a:solidFill>
                  <a:srgbClr val="FF0000"/>
                </a:solidFill>
                <a:latin typeface="Arial" pitchFamily="34" charset="0"/>
                <a:cs typeface="Arial" pitchFamily="34" charset="0"/>
              </a:rPr>
              <a:t>False</a:t>
            </a:r>
            <a:endParaRPr lang="en-US" sz="32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690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15" name="Rectangle 14">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6" name="Picture 15">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6" name="Title 1"/>
          <p:cNvSpPr>
            <a:spLocks noGrp="1"/>
          </p:cNvSpPr>
          <p:nvPr>
            <p:ph type="title"/>
          </p:nvPr>
        </p:nvSpPr>
        <p:spPr>
          <a:xfrm>
            <a:off x="303212" y="399288"/>
            <a:ext cx="11582400" cy="1124712"/>
          </a:xfrm>
        </p:spPr>
        <p:txBody>
          <a:bodyPr>
            <a:normAutofit fontScale="90000"/>
          </a:bodyPr>
          <a:lstStyle/>
          <a:p>
            <a:pPr algn="ctr">
              <a:lnSpc>
                <a:spcPct val="80000"/>
              </a:lnSpc>
              <a:spcBef>
                <a:spcPts val="0"/>
              </a:spcBef>
            </a:pPr>
            <a:r>
              <a:rPr lang="en-US" b="1" dirty="0" smtClean="0"/>
              <a:t/>
            </a:r>
            <a:br>
              <a:rPr lang="en-US" b="1" dirty="0" smtClean="0"/>
            </a:br>
            <a:r>
              <a:rPr lang="en-US" b="1" dirty="0"/>
              <a:t/>
            </a:r>
            <a:br>
              <a:rPr lang="en-US" b="1" dirty="0"/>
            </a:br>
            <a:r>
              <a:rPr lang="en-US" b="1" dirty="0" smtClean="0"/>
              <a:t/>
            </a:r>
            <a:br>
              <a:rPr lang="en-US" b="1" dirty="0" smtClean="0"/>
            </a:br>
            <a:r>
              <a:rPr lang="en-US" b="1" dirty="0" smtClean="0"/>
              <a:t>Misinterpretation of Data: </a:t>
            </a:r>
            <a:br>
              <a:rPr lang="en-US" b="1" dirty="0" smtClean="0"/>
            </a:br>
            <a:r>
              <a:rPr lang="en-US" sz="4200" b="1" dirty="0" smtClean="0"/>
              <a:t>Leads to Misconceptions and False Conclusions</a:t>
            </a:r>
            <a:endParaRPr lang="en-US" sz="4200" b="1" dirty="0"/>
          </a:p>
        </p:txBody>
      </p:sp>
      <p:sp>
        <p:nvSpPr>
          <p:cNvPr id="20" name="Content Placeholder 2"/>
          <p:cNvSpPr>
            <a:spLocks noGrp="1"/>
          </p:cNvSpPr>
          <p:nvPr>
            <p:ph idx="1"/>
          </p:nvPr>
        </p:nvSpPr>
        <p:spPr>
          <a:xfrm>
            <a:off x="332319" y="1669648"/>
            <a:ext cx="11295585" cy="616352"/>
          </a:xfrm>
        </p:spPr>
        <p:txBody>
          <a:bodyPr>
            <a:noAutofit/>
          </a:bodyPr>
          <a:lstStyle/>
          <a:p>
            <a:pPr>
              <a:lnSpc>
                <a:spcPct val="90000"/>
              </a:lnSpc>
              <a:spcBef>
                <a:spcPts val="200"/>
              </a:spcBef>
              <a:spcAft>
                <a:spcPts val="800"/>
              </a:spcAft>
            </a:pPr>
            <a:r>
              <a:rPr lang="en-US" sz="2200" dirty="0" smtClean="0">
                <a:latin typeface="Arial" pitchFamily="34" charset="0"/>
                <a:cs typeface="Arial" pitchFamily="34" charset="0"/>
              </a:rPr>
              <a:t> Many incorrectly equate an increase in Unattached Fraction of RDPs with an increase in dose.</a:t>
            </a:r>
          </a:p>
        </p:txBody>
      </p:sp>
      <p:sp>
        <p:nvSpPr>
          <p:cNvPr id="9" name="Content Placeholder 2"/>
          <p:cNvSpPr txBox="1">
            <a:spLocks/>
          </p:cNvSpPr>
          <p:nvPr/>
        </p:nvSpPr>
        <p:spPr>
          <a:xfrm>
            <a:off x="227012" y="2438400"/>
            <a:ext cx="11506200" cy="3962400"/>
          </a:xfrm>
          <a:prstGeom prst="rect">
            <a:avLst/>
          </a:prstGeom>
          <a:ln>
            <a:noFill/>
          </a:ln>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lnSpc>
                <a:spcPct val="90000"/>
              </a:lnSpc>
              <a:spcBef>
                <a:spcPts val="200"/>
              </a:spcBef>
              <a:spcAft>
                <a:spcPts val="800"/>
              </a:spcAft>
            </a:pPr>
            <a:r>
              <a:rPr lang="en-US" sz="2000" dirty="0" smtClean="0">
                <a:latin typeface="Arial" pitchFamily="34" charset="0"/>
                <a:cs typeface="Arial" pitchFamily="34" charset="0"/>
              </a:rPr>
              <a:t>Studies show that direct mitigation of RDPs by filtration or air cleaners (w/MERV 10 or 8; no HEPA) reduce alpha radiation exposure (and potential dose).</a:t>
            </a:r>
          </a:p>
          <a:p>
            <a:pPr lvl="2">
              <a:spcBef>
                <a:spcPts val="200"/>
              </a:spcBef>
              <a:spcAft>
                <a:spcPts val="800"/>
              </a:spcAft>
            </a:pPr>
            <a:r>
              <a:rPr lang="en-US" sz="1900" dirty="0" smtClean="0">
                <a:latin typeface="Arial" pitchFamily="34" charset="0"/>
                <a:cs typeface="Arial" pitchFamily="34" charset="0"/>
              </a:rPr>
              <a:t>The Unattached Fraction may increase because more of the larger particles are being deposited onto the filter than the ultra fine (the numerator is not decreasing as fast as the denominator). However, the number of “Unattached” particles decrease even when the proportion increases. </a:t>
            </a:r>
          </a:p>
          <a:p>
            <a:pPr lvl="3">
              <a:spcBef>
                <a:spcPts val="200"/>
              </a:spcBef>
              <a:spcAft>
                <a:spcPts val="800"/>
              </a:spcAft>
            </a:pPr>
            <a:r>
              <a:rPr lang="en-US" sz="1900" b="1" dirty="0" smtClean="0">
                <a:latin typeface="Arial" pitchFamily="34" charset="0"/>
                <a:cs typeface="Arial" pitchFamily="34" charset="0"/>
              </a:rPr>
              <a:t>Cleaner air reduces potential dose due to the reduction of inhalable aerosols</a:t>
            </a:r>
            <a:r>
              <a:rPr lang="en-US" sz="1900" dirty="0" smtClean="0">
                <a:latin typeface="Arial" pitchFamily="34" charset="0"/>
                <a:cs typeface="Arial" pitchFamily="34" charset="0"/>
              </a:rPr>
              <a:t>.</a:t>
            </a:r>
          </a:p>
          <a:p>
            <a:pPr lvl="2">
              <a:spcBef>
                <a:spcPts val="200"/>
              </a:spcBef>
              <a:spcAft>
                <a:spcPts val="800"/>
              </a:spcAft>
            </a:pPr>
            <a:r>
              <a:rPr lang="en-US" sz="1900" dirty="0" smtClean="0">
                <a:latin typeface="Arial" pitchFamily="34" charset="0"/>
                <a:cs typeface="Arial" pitchFamily="34" charset="0"/>
              </a:rPr>
              <a:t>Most importantly, the </a:t>
            </a:r>
            <a:r>
              <a:rPr lang="en-US" sz="1900" b="1" dirty="0" smtClean="0">
                <a:latin typeface="Arial" pitchFamily="34" charset="0"/>
                <a:cs typeface="Arial" pitchFamily="34" charset="0"/>
              </a:rPr>
              <a:t>higher rate of air circulation </a:t>
            </a:r>
            <a:r>
              <a:rPr lang="en-US" sz="1900" dirty="0" smtClean="0">
                <a:latin typeface="Arial" pitchFamily="34" charset="0"/>
                <a:cs typeface="Arial" pitchFamily="34" charset="0"/>
              </a:rPr>
              <a:t>and movement </a:t>
            </a:r>
            <a:r>
              <a:rPr lang="en-US" sz="1900" b="1" dirty="0" smtClean="0">
                <a:latin typeface="Arial" pitchFamily="34" charset="0"/>
                <a:cs typeface="Arial" pitchFamily="34" charset="0"/>
              </a:rPr>
              <a:t>cause significant reductions in alpha radiation exposure</a:t>
            </a:r>
            <a:r>
              <a:rPr lang="en-US" sz="1900" dirty="0" smtClean="0">
                <a:latin typeface="Arial" pitchFamily="34" charset="0"/>
                <a:cs typeface="Arial" pitchFamily="34" charset="0"/>
              </a:rPr>
              <a:t> due to increased rates of RDP plate-out.</a:t>
            </a:r>
          </a:p>
          <a:p>
            <a:pPr lvl="2">
              <a:spcBef>
                <a:spcPts val="200"/>
              </a:spcBef>
              <a:spcAft>
                <a:spcPts val="800"/>
              </a:spcAft>
            </a:pPr>
            <a:r>
              <a:rPr lang="en-US" sz="1900" dirty="0" smtClean="0">
                <a:latin typeface="Arial" pitchFamily="34" charset="0"/>
                <a:cs typeface="Arial" pitchFamily="34" charset="0"/>
              </a:rPr>
              <a:t>Once RDPs plate-out to surfaces, they are hard to take off.</a:t>
            </a:r>
          </a:p>
          <a:p>
            <a:pPr lvl="3">
              <a:spcBef>
                <a:spcPts val="200"/>
              </a:spcBef>
              <a:spcAft>
                <a:spcPts val="800"/>
              </a:spcAft>
            </a:pPr>
            <a:r>
              <a:rPr lang="en-US" sz="1900" dirty="0" smtClean="0">
                <a:latin typeface="Arial" pitchFamily="34" charset="0"/>
                <a:cs typeface="Arial" pitchFamily="34" charset="0"/>
              </a:rPr>
              <a:t>A fan does </a:t>
            </a:r>
            <a:r>
              <a:rPr lang="en-US" sz="1900" b="1" u="sng" dirty="0" smtClean="0">
                <a:latin typeface="Arial" pitchFamily="34" charset="0"/>
                <a:cs typeface="Arial" pitchFamily="34" charset="0"/>
              </a:rPr>
              <a:t>NOT</a:t>
            </a:r>
            <a:r>
              <a:rPr lang="en-US" sz="1900" dirty="0" smtClean="0">
                <a:latin typeface="Arial" pitchFamily="34" charset="0"/>
                <a:cs typeface="Arial" pitchFamily="34" charset="0"/>
              </a:rPr>
              <a:t> detach plated RDPs.</a:t>
            </a:r>
          </a:p>
          <a:p>
            <a:pPr lvl="3">
              <a:spcBef>
                <a:spcPts val="200"/>
              </a:spcBef>
              <a:spcAft>
                <a:spcPts val="800"/>
              </a:spcAft>
            </a:pPr>
            <a:r>
              <a:rPr lang="en-US" sz="1900" dirty="0" smtClean="0">
                <a:latin typeface="Arial" pitchFamily="34" charset="0"/>
                <a:cs typeface="Arial" pitchFamily="34" charset="0"/>
              </a:rPr>
              <a:t>RDPs downstream of Polonium-218 are hard to take off of surfaces even after elaborate cleaning methods due to embedding of atoms from recoil.</a:t>
            </a:r>
          </a:p>
        </p:txBody>
      </p:sp>
    </p:spTree>
    <p:extLst>
      <p:ext uri="{BB962C8B-B14F-4D97-AF65-F5344CB8AC3E}">
        <p14:creationId xmlns:p14="http://schemas.microsoft.com/office/powerpoint/2010/main" val="159703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82120" y="1409700"/>
            <a:ext cx="5803492" cy="4762500"/>
          </a:xfrm>
        </p:spPr>
        <p:txBody>
          <a:bodyPr>
            <a:noAutofit/>
          </a:bodyPr>
          <a:lstStyle/>
          <a:p>
            <a:pPr>
              <a:lnSpc>
                <a:spcPct val="90000"/>
              </a:lnSpc>
              <a:spcBef>
                <a:spcPts val="200"/>
              </a:spcBef>
              <a:spcAft>
                <a:spcPts val="800"/>
              </a:spcAft>
            </a:pPr>
            <a:r>
              <a:rPr lang="en-US" dirty="0" smtClean="0">
                <a:latin typeface="Arial" pitchFamily="34" charset="0"/>
                <a:cs typeface="Arial" pitchFamily="34" charset="0"/>
              </a:rPr>
              <a:t>“There is no reasonable likelihood that the use of an air cleaner will increase the hazards from indoor radon” (</a:t>
            </a:r>
            <a:r>
              <a:rPr lang="en-US" dirty="0" err="1" smtClean="0">
                <a:latin typeface="Arial" pitchFamily="34" charset="0"/>
                <a:cs typeface="Arial" pitchFamily="34" charset="0"/>
              </a:rPr>
              <a:t>Hopke</a:t>
            </a:r>
            <a:r>
              <a:rPr lang="en-US" dirty="0" smtClean="0">
                <a:latin typeface="Arial" pitchFamily="34" charset="0"/>
                <a:cs typeface="Arial" pitchFamily="34" charset="0"/>
              </a:rPr>
              <a:t>, 1996).</a:t>
            </a:r>
          </a:p>
          <a:p>
            <a:pPr lvl="1">
              <a:lnSpc>
                <a:spcPct val="90000"/>
              </a:lnSpc>
              <a:spcBef>
                <a:spcPts val="200"/>
              </a:spcBef>
              <a:spcAft>
                <a:spcPts val="800"/>
              </a:spcAft>
            </a:pPr>
            <a:r>
              <a:rPr lang="en-US" dirty="0" smtClean="0">
                <a:latin typeface="Arial" pitchFamily="34" charset="0"/>
                <a:cs typeface="Arial" pitchFamily="34" charset="0"/>
              </a:rPr>
              <a:t>While air cleaners are effective in reducing other airborne contaminants, they are truly most effective when paired with increased air circulation (</a:t>
            </a:r>
            <a:r>
              <a:rPr lang="en-US" dirty="0" err="1" smtClean="0">
                <a:latin typeface="Arial" pitchFamily="34" charset="0"/>
                <a:cs typeface="Arial" pitchFamily="34" charset="0"/>
              </a:rPr>
              <a:t>Hopke</a:t>
            </a:r>
            <a:r>
              <a:rPr lang="en-US" dirty="0" smtClean="0">
                <a:latin typeface="Arial" pitchFamily="34" charset="0"/>
                <a:cs typeface="Arial" pitchFamily="34" charset="0"/>
              </a:rPr>
              <a:t>, 1996).</a:t>
            </a:r>
          </a:p>
          <a:p>
            <a:pPr>
              <a:lnSpc>
                <a:spcPct val="90000"/>
              </a:lnSpc>
              <a:spcBef>
                <a:spcPts val="200"/>
              </a:spcBef>
              <a:spcAft>
                <a:spcPts val="800"/>
              </a:spcAft>
            </a:pPr>
            <a:r>
              <a:rPr lang="en-US" dirty="0" smtClean="0">
                <a:latin typeface="Arial" pitchFamily="34" charset="0"/>
                <a:cs typeface="Arial" pitchFamily="34" charset="0"/>
              </a:rPr>
              <a:t>After filtration, the </a:t>
            </a:r>
            <a:r>
              <a:rPr lang="en-US" b="1" dirty="0" smtClean="0">
                <a:latin typeface="Arial" pitchFamily="34" charset="0"/>
                <a:cs typeface="Arial" pitchFamily="34" charset="0"/>
              </a:rPr>
              <a:t>overall potential dose decreases due to the reduction of inhalable aerosols</a:t>
            </a:r>
            <a:r>
              <a:rPr lang="en-US" dirty="0" smtClean="0">
                <a:latin typeface="Arial" pitchFamily="34" charset="0"/>
                <a:cs typeface="Arial" pitchFamily="34" charset="0"/>
              </a:rPr>
              <a:t> (</a:t>
            </a:r>
            <a:r>
              <a:rPr lang="en-US" dirty="0" err="1" smtClean="0">
                <a:latin typeface="Arial" pitchFamily="34" charset="0"/>
                <a:cs typeface="Arial" pitchFamily="34" charset="0"/>
              </a:rPr>
              <a:t>Kranrod</a:t>
            </a:r>
            <a:r>
              <a:rPr lang="en-US" dirty="0" smtClean="0">
                <a:latin typeface="Arial" pitchFamily="34" charset="0"/>
                <a:cs typeface="Arial" pitchFamily="34" charset="0"/>
              </a:rPr>
              <a:t> et al., 2009; </a:t>
            </a:r>
            <a:r>
              <a:rPr lang="en-US" dirty="0" err="1" smtClean="0">
                <a:latin typeface="Arial" pitchFamily="34" charset="0"/>
                <a:cs typeface="Arial" pitchFamily="34" charset="0"/>
              </a:rPr>
              <a:t>Yasuoka</a:t>
            </a:r>
            <a:r>
              <a:rPr lang="en-US" dirty="0" smtClean="0">
                <a:latin typeface="Arial" pitchFamily="34" charset="0"/>
                <a:cs typeface="Arial" pitchFamily="34" charset="0"/>
              </a:rPr>
              <a:t> et al., 2009; </a:t>
            </a:r>
            <a:r>
              <a:rPr lang="en-US" dirty="0" err="1" smtClean="0">
                <a:latin typeface="Arial" pitchFamily="34" charset="0"/>
                <a:cs typeface="Arial" pitchFamily="34" charset="0"/>
              </a:rPr>
              <a:t>Iwaoka</a:t>
            </a:r>
            <a:r>
              <a:rPr lang="en-US" dirty="0" smtClean="0">
                <a:latin typeface="Arial" pitchFamily="34" charset="0"/>
                <a:cs typeface="Arial" pitchFamily="34" charset="0"/>
              </a:rPr>
              <a:t> et al., 2013).</a:t>
            </a:r>
          </a:p>
          <a:p>
            <a:pPr>
              <a:lnSpc>
                <a:spcPct val="90000"/>
              </a:lnSpc>
              <a:spcBef>
                <a:spcPts val="200"/>
              </a:spcBef>
              <a:spcAft>
                <a:spcPts val="800"/>
              </a:spcAft>
            </a:pPr>
            <a:r>
              <a:rPr lang="en-US" dirty="0" smtClean="0">
                <a:latin typeface="Arial" pitchFamily="34" charset="0"/>
                <a:cs typeface="Arial" pitchFamily="34" charset="0"/>
              </a:rPr>
              <a:t>Case studies show coarse filters (MERV 8) having a strong effect on suspended RDP reduction, especially when paired with forced air systems (CERTI, 2018).</a:t>
            </a:r>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
        <p:nvSpPr>
          <p:cNvPr id="5" name="Content Placeholder 4"/>
          <p:cNvSpPr>
            <a:spLocks noGrp="1"/>
          </p:cNvSpPr>
          <p:nvPr>
            <p:ph sz="quarter" idx="2"/>
          </p:nvPr>
        </p:nvSpPr>
        <p:spPr>
          <a:xfrm>
            <a:off x="531812" y="1409699"/>
            <a:ext cx="5385514" cy="2476501"/>
          </a:xfrm>
        </p:spPr>
        <p:txBody>
          <a:bodyPr>
            <a:noAutofit/>
          </a:bodyPr>
          <a:lstStyle/>
          <a:p>
            <a:r>
              <a:rPr lang="en-US" sz="2350" dirty="0" smtClean="0">
                <a:latin typeface="Arial" pitchFamily="34" charset="0"/>
                <a:cs typeface="Arial" pitchFamily="34" charset="0"/>
              </a:rPr>
              <a:t>“…</a:t>
            </a:r>
            <a:r>
              <a:rPr lang="en-US" sz="2350" dirty="0">
                <a:latin typeface="Arial" pitchFamily="34" charset="0"/>
                <a:cs typeface="Arial" pitchFamily="34" charset="0"/>
              </a:rPr>
              <a:t>under no circumstances should HEPA systems or other methods that alter the [RDP] equilibrium be used, because their efficacy in reducing risk is </a:t>
            </a:r>
            <a:r>
              <a:rPr lang="en-US" sz="2350" dirty="0" smtClean="0">
                <a:latin typeface="Arial" pitchFamily="34" charset="0"/>
                <a:cs typeface="Arial" pitchFamily="34" charset="0"/>
              </a:rPr>
              <a:t>uncertain” (NAVRAMP</a:t>
            </a:r>
            <a:r>
              <a:rPr lang="en-US" sz="2350" dirty="0">
                <a:latin typeface="Arial" pitchFamily="34" charset="0"/>
                <a:cs typeface="Arial" pitchFamily="34" charset="0"/>
              </a:rPr>
              <a:t>, </a:t>
            </a:r>
            <a:r>
              <a:rPr lang="en-US" sz="2350" dirty="0" smtClean="0">
                <a:latin typeface="Arial" pitchFamily="34" charset="0"/>
                <a:cs typeface="Arial" pitchFamily="34" charset="0"/>
              </a:rPr>
              <a:t>2017).</a:t>
            </a:r>
          </a:p>
          <a:p>
            <a:pPr marL="0" indent="0">
              <a:buNone/>
            </a:pPr>
            <a:endParaRPr lang="en-US" sz="2350" dirty="0" smtClean="0">
              <a:latin typeface="Arial" pitchFamily="34" charset="0"/>
              <a:cs typeface="Arial" pitchFamily="34" charset="0"/>
            </a:endParaRPr>
          </a:p>
          <a:p>
            <a:endParaRPr lang="en-US" sz="2350" dirty="0">
              <a:latin typeface="Arial" pitchFamily="34" charset="0"/>
              <a:cs typeface="Arial" pitchFamily="34" charset="0"/>
            </a:endParaRPr>
          </a:p>
        </p:txBody>
      </p:sp>
      <p:sp>
        <p:nvSpPr>
          <p:cNvPr id="28" name="Rectangle 27">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29" name="Picture 28">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13" name="Title 1"/>
          <p:cNvSpPr txBox="1">
            <a:spLocks/>
          </p:cNvSpPr>
          <p:nvPr/>
        </p:nvSpPr>
        <p:spPr>
          <a:xfrm>
            <a:off x="519520" y="743997"/>
            <a:ext cx="5193892" cy="685800"/>
          </a:xfrm>
          <a:prstGeom prst="rect">
            <a:avLst/>
          </a:prstGeom>
        </p:spPr>
        <p:txBody>
          <a:bodyPr vert="horz" lIns="0" tIns="4572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spcBef>
                <a:spcPts val="0"/>
              </a:spcBef>
            </a:pPr>
            <a:r>
              <a:rPr lang="en-US" b="1" dirty="0" smtClean="0"/>
              <a:t>Misconception</a:t>
            </a:r>
            <a:endParaRPr lang="en-US" sz="4200" b="1" dirty="0"/>
          </a:p>
        </p:txBody>
      </p:sp>
      <p:sp>
        <p:nvSpPr>
          <p:cNvPr id="14" name="Title 1"/>
          <p:cNvSpPr txBox="1">
            <a:spLocks/>
          </p:cNvSpPr>
          <p:nvPr/>
        </p:nvSpPr>
        <p:spPr>
          <a:xfrm>
            <a:off x="6234520" y="723900"/>
            <a:ext cx="5193892" cy="685800"/>
          </a:xfrm>
          <a:prstGeom prst="rect">
            <a:avLst/>
          </a:prstGeom>
        </p:spPr>
        <p:txBody>
          <a:bodyPr vert="horz" lIns="0" tIns="4572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spcBef>
                <a:spcPts val="0"/>
              </a:spcBef>
            </a:pPr>
            <a:r>
              <a:rPr lang="en-US" b="1" dirty="0" smtClean="0"/>
              <a:t>Reality</a:t>
            </a:r>
            <a:endParaRPr lang="en-US" sz="4200" b="1" dirty="0"/>
          </a:p>
        </p:txBody>
      </p:sp>
      <p:sp>
        <p:nvSpPr>
          <p:cNvPr id="10" name="Rectangle 9"/>
          <p:cNvSpPr/>
          <p:nvPr/>
        </p:nvSpPr>
        <p:spPr>
          <a:xfrm>
            <a:off x="303211" y="3429000"/>
            <a:ext cx="5638801" cy="2554545"/>
          </a:xfrm>
          <a:prstGeom prst="rect">
            <a:avLst/>
          </a:prstGeom>
        </p:spPr>
        <p:txBody>
          <a:bodyPr wrap="square">
            <a:spAutoFit/>
          </a:bodyPr>
          <a:lstStyle/>
          <a:p>
            <a:pPr lvl="1"/>
            <a:r>
              <a:rPr lang="en-US" sz="2000" dirty="0">
                <a:latin typeface="Arial" pitchFamily="34" charset="0"/>
                <a:cs typeface="Arial" pitchFamily="34" charset="0"/>
              </a:rPr>
              <a:t>Author(s) attempt to make the reader think that reductions in WL in response to increased air circulation (e.g., from a fan) is </a:t>
            </a:r>
            <a:r>
              <a:rPr lang="en-US" sz="2000" dirty="0" smtClean="0">
                <a:latin typeface="Arial" pitchFamily="34" charset="0"/>
                <a:cs typeface="Arial" pitchFamily="34" charset="0"/>
              </a:rPr>
              <a:t>due to increased </a:t>
            </a:r>
            <a:r>
              <a:rPr lang="en-US" sz="2000" dirty="0">
                <a:latin typeface="Arial" pitchFamily="34" charset="0"/>
                <a:cs typeface="Arial" pitchFamily="34" charset="0"/>
              </a:rPr>
              <a:t>molecular collisions </a:t>
            </a:r>
            <a:r>
              <a:rPr lang="en-US" sz="2000" dirty="0" smtClean="0">
                <a:latin typeface="Arial" pitchFamily="34" charset="0"/>
                <a:cs typeface="Arial" pitchFamily="34" charset="0"/>
              </a:rPr>
              <a:t>dislodging </a:t>
            </a:r>
            <a:r>
              <a:rPr lang="en-US" sz="2000" dirty="0">
                <a:latin typeface="Arial" pitchFamily="34" charset="0"/>
                <a:cs typeface="Arial" pitchFamily="34" charset="0"/>
              </a:rPr>
              <a:t>RDPs </a:t>
            </a:r>
            <a:r>
              <a:rPr lang="en-US" sz="2000" dirty="0" smtClean="0">
                <a:latin typeface="Arial" pitchFamily="34" charset="0"/>
                <a:cs typeface="Arial" pitchFamily="34" charset="0"/>
              </a:rPr>
              <a:t>from “Attached” particles and increasing the “Unattached</a:t>
            </a:r>
            <a:r>
              <a:rPr lang="en-US" sz="2000" dirty="0">
                <a:latin typeface="Arial" pitchFamily="34" charset="0"/>
                <a:cs typeface="Arial" pitchFamily="34" charset="0"/>
              </a:rPr>
              <a:t>” RDPs</a:t>
            </a:r>
            <a:r>
              <a:rPr lang="en-US" sz="2000" dirty="0" smtClean="0">
                <a:latin typeface="Arial" pitchFamily="34" charset="0"/>
                <a:cs typeface="Arial" pitchFamily="34" charset="0"/>
              </a:rPr>
              <a:t>. The author(s) states that WL measuring devices can’t measure “Unattached” RDPs.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7921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696606" y="1429797"/>
            <a:ext cx="5385514" cy="4590004"/>
          </a:xfrm>
        </p:spPr>
        <p:txBody>
          <a:bodyPr>
            <a:noAutofit/>
          </a:bodyPr>
          <a:lstStyle/>
          <a:p>
            <a:r>
              <a:rPr lang="en-US" sz="2400" dirty="0" smtClean="0">
                <a:latin typeface="Arial" pitchFamily="34" charset="0"/>
                <a:cs typeface="Arial" pitchFamily="34" charset="0"/>
              </a:rPr>
              <a:t>“Because these unattached RDPs…are small enough to pass through the filter paper on the WL meter and not become trapped, the instrument would not be able to measure the emitted alpha particles” (</a:t>
            </a:r>
            <a:r>
              <a:rPr lang="en-US" sz="2400" dirty="0" smtClean="0">
                <a:latin typeface="Arial" pitchFamily="34" charset="0"/>
                <a:cs typeface="Arial" pitchFamily="34" charset="0"/>
              </a:rPr>
              <a:t>NAVRAMP, </a:t>
            </a:r>
            <a:r>
              <a:rPr lang="en-US" sz="2400" dirty="0" smtClean="0">
                <a:latin typeface="Arial" pitchFamily="34" charset="0"/>
                <a:cs typeface="Arial" pitchFamily="34" charset="0"/>
              </a:rPr>
              <a:t>2017). </a:t>
            </a:r>
          </a:p>
        </p:txBody>
      </p:sp>
      <p:sp>
        <p:nvSpPr>
          <p:cNvPr id="6" name="Content Placeholder 5"/>
          <p:cNvSpPr>
            <a:spLocks noGrp="1"/>
          </p:cNvSpPr>
          <p:nvPr>
            <p:ph sz="quarter" idx="4"/>
          </p:nvPr>
        </p:nvSpPr>
        <p:spPr>
          <a:xfrm>
            <a:off x="6191754" y="1409700"/>
            <a:ext cx="5541458" cy="4838700"/>
          </a:xfrm>
        </p:spPr>
        <p:txBody>
          <a:bodyPr>
            <a:noAutofit/>
          </a:bodyPr>
          <a:lstStyle/>
          <a:p>
            <a:pPr>
              <a:lnSpc>
                <a:spcPct val="90000"/>
              </a:lnSpc>
              <a:spcBef>
                <a:spcPts val="200"/>
              </a:spcBef>
              <a:spcAft>
                <a:spcPts val="800"/>
              </a:spcAft>
            </a:pPr>
            <a:r>
              <a:rPr lang="en-US" dirty="0">
                <a:latin typeface="Arial" pitchFamily="34" charset="0"/>
                <a:cs typeface="Arial" pitchFamily="34" charset="0"/>
              </a:rPr>
              <a:t>200 mesh wire gauze collected airborne "unattached" </a:t>
            </a:r>
            <a:r>
              <a:rPr lang="en-US" baseline="30000" dirty="0">
                <a:latin typeface="Arial" pitchFamily="34" charset="0"/>
                <a:cs typeface="Arial" pitchFamily="34" charset="0"/>
              </a:rPr>
              <a:t>218</a:t>
            </a:r>
            <a:r>
              <a:rPr lang="en-US" dirty="0">
                <a:latin typeface="Arial" pitchFamily="34" charset="0"/>
                <a:cs typeface="Arial" pitchFamily="34" charset="0"/>
              </a:rPr>
              <a:t>Po with an efficiency of more than 98%, at 10 </a:t>
            </a:r>
            <a:r>
              <a:rPr lang="en-US" dirty="0" err="1">
                <a:latin typeface="Arial" pitchFamily="34" charset="0"/>
                <a:cs typeface="Arial" pitchFamily="34" charset="0"/>
              </a:rPr>
              <a:t>Lpm</a:t>
            </a:r>
            <a:r>
              <a:rPr lang="en-US" dirty="0">
                <a:latin typeface="Arial" pitchFamily="34" charset="0"/>
                <a:cs typeface="Arial" pitchFamily="34" charset="0"/>
              </a:rPr>
              <a:t> air-sampling rate through an area of 14 cm</a:t>
            </a:r>
            <a:r>
              <a:rPr lang="en-US" baseline="30000" dirty="0">
                <a:latin typeface="Arial" pitchFamily="34" charset="0"/>
                <a:cs typeface="Arial" pitchFamily="34" charset="0"/>
              </a:rPr>
              <a:t>2</a:t>
            </a:r>
            <a:r>
              <a:rPr lang="en-US" dirty="0">
                <a:latin typeface="Arial" pitchFamily="34" charset="0"/>
                <a:cs typeface="Arial" pitchFamily="34" charset="0"/>
              </a:rPr>
              <a:t> (James et al., 1972</a:t>
            </a:r>
            <a:r>
              <a:rPr lang="en-US" dirty="0" smtClean="0">
                <a:latin typeface="Arial" pitchFamily="34" charset="0"/>
                <a:cs typeface="Arial" pitchFamily="34" charset="0"/>
              </a:rPr>
              <a:t>).</a:t>
            </a:r>
          </a:p>
          <a:p>
            <a:pPr>
              <a:lnSpc>
                <a:spcPct val="90000"/>
              </a:lnSpc>
              <a:spcBef>
                <a:spcPts val="200"/>
              </a:spcBef>
              <a:spcAft>
                <a:spcPts val="800"/>
              </a:spcAft>
            </a:pPr>
            <a:r>
              <a:rPr lang="en-US" dirty="0" smtClean="0">
                <a:latin typeface="Arial" pitchFamily="34" charset="0"/>
                <a:cs typeface="Arial" pitchFamily="34" charset="0"/>
              </a:rPr>
              <a:t>While </a:t>
            </a:r>
            <a:r>
              <a:rPr lang="en-US" dirty="0">
                <a:latin typeface="Arial" pitchFamily="34" charset="0"/>
                <a:cs typeface="Arial" pitchFamily="34" charset="0"/>
              </a:rPr>
              <a:t>surface collection varied between some filters, the overall collection efficiency was essentially 100% in most </a:t>
            </a:r>
            <a:r>
              <a:rPr lang="en-US" dirty="0" smtClean="0">
                <a:latin typeface="Arial" pitchFamily="34" charset="0"/>
                <a:cs typeface="Arial" pitchFamily="34" charset="0"/>
              </a:rPr>
              <a:t>filters (</a:t>
            </a:r>
            <a:r>
              <a:rPr lang="en-US" dirty="0" err="1" smtClean="0">
                <a:latin typeface="Arial" pitchFamily="34" charset="0"/>
                <a:cs typeface="Arial" pitchFamily="34" charset="0"/>
              </a:rPr>
              <a:t>Busigin</a:t>
            </a:r>
            <a:r>
              <a:rPr lang="en-US" dirty="0" smtClean="0">
                <a:latin typeface="Arial" pitchFamily="34" charset="0"/>
                <a:cs typeface="Arial" pitchFamily="34" charset="0"/>
              </a:rPr>
              <a:t>, 1980).</a:t>
            </a:r>
          </a:p>
          <a:p>
            <a:pPr>
              <a:lnSpc>
                <a:spcPct val="90000"/>
              </a:lnSpc>
              <a:spcBef>
                <a:spcPts val="200"/>
              </a:spcBef>
              <a:spcAft>
                <a:spcPts val="800"/>
              </a:spcAft>
            </a:pPr>
            <a:r>
              <a:rPr lang="en-US" dirty="0" smtClean="0">
                <a:latin typeface="Arial" pitchFamily="34" charset="0"/>
                <a:cs typeface="Arial" pitchFamily="34" charset="0"/>
              </a:rPr>
              <a:t>By changing an RDP measurement </a:t>
            </a:r>
            <a:r>
              <a:rPr lang="en-US" dirty="0" smtClean="0">
                <a:latin typeface="Arial" pitchFamily="34" charset="0"/>
                <a:cs typeface="Arial" pitchFamily="34" charset="0"/>
              </a:rPr>
              <a:t>device’s </a:t>
            </a:r>
            <a:r>
              <a:rPr lang="en-US" dirty="0" smtClean="0">
                <a:latin typeface="Arial" pitchFamily="34" charset="0"/>
                <a:cs typeface="Arial" pitchFamily="34" charset="0"/>
              </a:rPr>
              <a:t>mesh filter size and air flow (their H Factor), collection efficiencies can reach essentially 100% (</a:t>
            </a:r>
            <a:r>
              <a:rPr lang="en-US" dirty="0" err="1" smtClean="0">
                <a:latin typeface="Arial" pitchFamily="34" charset="0"/>
                <a:cs typeface="Arial" pitchFamily="34" charset="0"/>
              </a:rPr>
              <a:t>Canoba</a:t>
            </a:r>
            <a:r>
              <a:rPr lang="en-US" dirty="0" smtClean="0">
                <a:latin typeface="Arial" pitchFamily="34" charset="0"/>
                <a:cs typeface="Arial" pitchFamily="34" charset="0"/>
              </a:rPr>
              <a:t> and Lopez, 2000).</a:t>
            </a:r>
          </a:p>
          <a:p>
            <a:pPr marL="0" indent="0">
              <a:lnSpc>
                <a:spcPct val="90000"/>
              </a:lnSpc>
              <a:spcBef>
                <a:spcPts val="200"/>
              </a:spcBef>
              <a:spcAft>
                <a:spcPts val="800"/>
              </a:spcAft>
              <a:buNone/>
            </a:pPr>
            <a:endParaRPr lang="en-US" dirty="0">
              <a:latin typeface="Arial" pitchFamily="34" charset="0"/>
              <a:cs typeface="Arial" pitchFamily="34" charset="0"/>
            </a:endParaRPr>
          </a:p>
          <a:p>
            <a:pPr marL="0" indent="0">
              <a:lnSpc>
                <a:spcPct val="90000"/>
              </a:lnSpc>
              <a:spcBef>
                <a:spcPts val="200"/>
              </a:spcBef>
              <a:spcAft>
                <a:spcPts val="800"/>
              </a:spcAft>
              <a:buNone/>
            </a:pPr>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28" name="Rectangle 27">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29" name="Picture 28">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12" name="Title 1"/>
          <p:cNvSpPr txBox="1">
            <a:spLocks/>
          </p:cNvSpPr>
          <p:nvPr/>
        </p:nvSpPr>
        <p:spPr>
          <a:xfrm>
            <a:off x="379412" y="743997"/>
            <a:ext cx="5193892" cy="685800"/>
          </a:xfrm>
          <a:prstGeom prst="rect">
            <a:avLst/>
          </a:prstGeom>
        </p:spPr>
        <p:txBody>
          <a:bodyPr vert="horz" lIns="0" tIns="4572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spcBef>
                <a:spcPts val="0"/>
              </a:spcBef>
            </a:pPr>
            <a:r>
              <a:rPr lang="en-US" b="1" dirty="0" smtClean="0"/>
              <a:t>Misconception</a:t>
            </a:r>
            <a:endParaRPr lang="en-US" sz="4200" b="1" dirty="0"/>
          </a:p>
        </p:txBody>
      </p:sp>
      <p:sp>
        <p:nvSpPr>
          <p:cNvPr id="17" name="Title 1"/>
          <p:cNvSpPr txBox="1">
            <a:spLocks/>
          </p:cNvSpPr>
          <p:nvPr/>
        </p:nvSpPr>
        <p:spPr>
          <a:xfrm>
            <a:off x="6234520" y="723900"/>
            <a:ext cx="5193892" cy="685800"/>
          </a:xfrm>
          <a:prstGeom prst="rect">
            <a:avLst/>
          </a:prstGeom>
        </p:spPr>
        <p:txBody>
          <a:bodyPr vert="horz" lIns="0" tIns="4572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spcBef>
                <a:spcPts val="0"/>
              </a:spcBef>
            </a:pPr>
            <a:r>
              <a:rPr lang="en-US" b="1" dirty="0" smtClean="0"/>
              <a:t>Reality</a:t>
            </a:r>
            <a:endParaRPr lang="en-US" sz="4200" b="1" dirty="0"/>
          </a:p>
        </p:txBody>
      </p:sp>
    </p:spTree>
    <p:extLst>
      <p:ext uri="{BB962C8B-B14F-4D97-AF65-F5344CB8AC3E}">
        <p14:creationId xmlns:p14="http://schemas.microsoft.com/office/powerpoint/2010/main" val="11800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19912"/>
          </a:xfrm>
        </p:spPr>
        <p:txBody>
          <a:bodyPr/>
          <a:lstStyle/>
          <a:p>
            <a:pPr algn="ctr"/>
            <a:r>
              <a:rPr lang="en-US" b="1" dirty="0" smtClean="0"/>
              <a:t>Radon Progeny Monitor</a:t>
            </a:r>
            <a:endParaRPr lang="en-US" b="1" dirty="0"/>
          </a:p>
        </p:txBody>
      </p:sp>
      <p:sp>
        <p:nvSpPr>
          <p:cNvPr id="26" name="Rectangle 25">
            <a:extLst>
              <a:ext uri="{FF2B5EF4-FFF2-40B4-BE49-F238E27FC236}">
                <a16:creationId xmlns:lc="http://schemas.openxmlformats.org/drawingml/2006/lockedCanvas" xmlns:a16="http://schemas.microsoft.com/office/drawing/2014/main" xmln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27" name="Picture 26">
            <a:extLst>
              <a:ext uri="{FF2B5EF4-FFF2-40B4-BE49-F238E27FC236}">
                <a16:creationId xmlns:lc="http://schemas.openxmlformats.org/drawingml/2006/lockedCanvas" xmlns:a16="http://schemas.microsoft.com/office/drawing/2014/main" xmln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pic>
        <p:nvPicPr>
          <p:cNvPr id="13" name="Picture 12">
            <a:extLst>
              <a:ext uri="{FF2B5EF4-FFF2-40B4-BE49-F238E27FC236}">
                <a16:creationId xmlns:a16="http://schemas.microsoft.com/office/drawing/2014/main" xmlns="" id="{7184557F-360B-4259-9ABC-932CBBC143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963"/>
          <a:stretch/>
        </p:blipFill>
        <p:spPr>
          <a:xfrm>
            <a:off x="419873" y="1342643"/>
            <a:ext cx="5635259" cy="4316369"/>
          </a:xfrm>
          <a:prstGeom prst="rect">
            <a:avLst/>
          </a:prstGeom>
        </p:spPr>
      </p:pic>
      <p:sp>
        <p:nvSpPr>
          <p:cNvPr id="14" name="TextBox 13">
            <a:extLst>
              <a:ext uri="{FF2B5EF4-FFF2-40B4-BE49-F238E27FC236}">
                <a16:creationId xmlns:a16="http://schemas.microsoft.com/office/drawing/2014/main" xmlns="" id="{B9BE60EC-D611-4DC6-B7C1-5365146F5F11}"/>
              </a:ext>
            </a:extLst>
          </p:cNvPr>
          <p:cNvSpPr txBox="1"/>
          <p:nvPr/>
        </p:nvSpPr>
        <p:spPr>
          <a:xfrm>
            <a:off x="2341017" y="5742875"/>
            <a:ext cx="1655261" cy="369332"/>
          </a:xfrm>
          <a:prstGeom prst="rect">
            <a:avLst/>
          </a:prstGeom>
          <a:noFill/>
        </p:spPr>
        <p:txBody>
          <a:bodyPr wrap="none" rtlCol="0">
            <a:spAutoFit/>
          </a:bodyPr>
          <a:lstStyle/>
          <a:p>
            <a:pPr algn="ctr"/>
            <a:r>
              <a:rPr lang="en-US" dirty="0">
                <a:latin typeface="Arial" pitchFamily="34" charset="0"/>
                <a:cs typeface="Arial" pitchFamily="34" charset="0"/>
              </a:rPr>
              <a:t>EPA </a:t>
            </a:r>
            <a:r>
              <a:rPr lang="en-US" dirty="0" smtClean="0">
                <a:latin typeface="Arial" pitchFamily="34" charset="0"/>
                <a:cs typeface="Arial" pitchFamily="34" charset="0"/>
              </a:rPr>
              <a:t>Approved</a:t>
            </a:r>
            <a:endParaRPr lang="en-US" dirty="0">
              <a:latin typeface="Arial" pitchFamily="34" charset="0"/>
              <a:cs typeface="Arial" pitchFamily="34" charset="0"/>
            </a:endParaRPr>
          </a:p>
        </p:txBody>
      </p:sp>
      <p:grpSp>
        <p:nvGrpSpPr>
          <p:cNvPr id="15" name="Group 14">
            <a:extLst>
              <a:ext uri="{FF2B5EF4-FFF2-40B4-BE49-F238E27FC236}">
                <a16:creationId xmlns:a16="http://schemas.microsoft.com/office/drawing/2014/main" xmlns="" id="{B720247F-6969-4C06-BC0C-80F52C87D5BD}"/>
              </a:ext>
            </a:extLst>
          </p:cNvPr>
          <p:cNvGrpSpPr/>
          <p:nvPr/>
        </p:nvGrpSpPr>
        <p:grpSpPr>
          <a:xfrm>
            <a:off x="6704012" y="1342643"/>
            <a:ext cx="4361325" cy="4549441"/>
            <a:chOff x="1828800" y="381000"/>
            <a:chExt cx="5696999" cy="5615525"/>
          </a:xfrm>
        </p:grpSpPr>
        <p:pic>
          <p:nvPicPr>
            <p:cNvPr id="16" name="Picture 15">
              <a:extLst>
                <a:ext uri="{FF2B5EF4-FFF2-40B4-BE49-F238E27FC236}">
                  <a16:creationId xmlns:a16="http://schemas.microsoft.com/office/drawing/2014/main" xmlns="" id="{484644D2-862E-4152-8B3D-00ED6A107F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3" r="833"/>
            <a:stretch/>
          </p:blipFill>
          <p:spPr>
            <a:xfrm rot="7126759">
              <a:off x="2671045" y="1141771"/>
              <a:ext cx="5548290" cy="4161218"/>
            </a:xfrm>
            <a:prstGeom prst="rect">
              <a:avLst/>
            </a:prstGeom>
          </p:spPr>
        </p:pic>
        <p:pic>
          <p:nvPicPr>
            <p:cNvPr id="17" name="Picture 16">
              <a:extLst>
                <a:ext uri="{FF2B5EF4-FFF2-40B4-BE49-F238E27FC236}">
                  <a16:creationId xmlns:a16="http://schemas.microsoft.com/office/drawing/2014/main" xmlns="" id="{EFFA14BA-D16A-4A34-AF2A-CE50BEFB74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59886">
              <a:off x="1143000" y="1066800"/>
              <a:ext cx="5486400" cy="4114800"/>
            </a:xfrm>
            <a:prstGeom prst="rect">
              <a:avLst/>
            </a:prstGeom>
          </p:spPr>
        </p:pic>
      </p:grpSp>
    </p:spTree>
    <p:extLst>
      <p:ext uri="{BB962C8B-B14F-4D97-AF65-F5344CB8AC3E}">
        <p14:creationId xmlns:p14="http://schemas.microsoft.com/office/powerpoint/2010/main" val="642648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19912"/>
          </a:xfrm>
        </p:spPr>
        <p:txBody>
          <a:bodyPr/>
          <a:lstStyle/>
          <a:p>
            <a:pPr algn="ctr"/>
            <a:r>
              <a:rPr lang="en-US" b="1" dirty="0" smtClean="0"/>
              <a:t>Personal </a:t>
            </a:r>
            <a:r>
              <a:rPr lang="en-US" b="1" dirty="0" smtClean="0"/>
              <a:t>Alpha Dosimeter </a:t>
            </a:r>
            <a:endParaRPr lang="en-US" b="1" dirty="0"/>
          </a:p>
        </p:txBody>
      </p:sp>
      <p:sp>
        <p:nvSpPr>
          <p:cNvPr id="26" name="Rectangle 25">
            <a:extLst>
              <a:ext uri="{FF2B5EF4-FFF2-40B4-BE49-F238E27FC236}">
                <a16:creationId xmlns:lc="http://schemas.openxmlformats.org/drawingml/2006/lockedCanvas" xmlns:a16="http://schemas.microsoft.com/office/drawing/2014/main" xmln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27" name="Picture 26">
            <a:extLst>
              <a:ext uri="{FF2B5EF4-FFF2-40B4-BE49-F238E27FC236}">
                <a16:creationId xmlns:lc="http://schemas.openxmlformats.org/drawingml/2006/lockedCanvas" xmlns:a16="http://schemas.microsoft.com/office/drawing/2014/main" xmln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13" name="Rectangle 3"/>
          <p:cNvSpPr>
            <a:spLocks noGrp="1" noChangeArrowheads="1"/>
          </p:cNvSpPr>
          <p:nvPr>
            <p:ph type="body" idx="1"/>
          </p:nvPr>
        </p:nvSpPr>
        <p:spPr>
          <a:xfrm>
            <a:off x="455612" y="1143000"/>
            <a:ext cx="5715000" cy="4351338"/>
          </a:xfrm>
        </p:spPr>
        <p:txBody>
          <a:bodyPr>
            <a:normAutofit/>
          </a:bodyPr>
          <a:lstStyle/>
          <a:p>
            <a:pPr>
              <a:lnSpc>
                <a:spcPct val="90000"/>
              </a:lnSpc>
            </a:pPr>
            <a:r>
              <a:rPr lang="en-US" dirty="0" smtClean="0">
                <a:latin typeface="Arial" pitchFamily="34" charset="0"/>
                <a:cs typeface="Arial" pitchFamily="34" charset="0"/>
              </a:rPr>
              <a:t>Developed by the </a:t>
            </a:r>
            <a:r>
              <a:rPr lang="en-US" dirty="0">
                <a:latin typeface="Arial" pitchFamily="34" charset="0"/>
                <a:cs typeface="Arial" pitchFamily="34" charset="0"/>
              </a:rPr>
              <a:t>French Alternative Energies and Atomic Energy </a:t>
            </a:r>
            <a:r>
              <a:rPr lang="en-US" dirty="0" smtClean="0">
                <a:latin typeface="Arial" pitchFamily="34" charset="0"/>
                <a:cs typeface="Arial" pitchFamily="34" charset="0"/>
              </a:rPr>
              <a:t>Commission in the 1970s, the </a:t>
            </a:r>
            <a:r>
              <a:rPr lang="en-US" dirty="0" smtClean="0">
                <a:latin typeface="Arial" pitchFamily="34" charset="0"/>
                <a:cs typeface="Arial" pitchFamily="34" charset="0"/>
              </a:rPr>
              <a:t> PAD is </a:t>
            </a:r>
            <a:r>
              <a:rPr lang="en-US" dirty="0">
                <a:latin typeface="Arial" pitchFamily="34" charset="0"/>
                <a:cs typeface="Arial" pitchFamily="34" charset="0"/>
              </a:rPr>
              <a:t>designed to measure:</a:t>
            </a:r>
          </a:p>
          <a:p>
            <a:pPr lvl="1" eaLnBrk="1" hangingPunct="1">
              <a:lnSpc>
                <a:spcPct val="90000"/>
              </a:lnSpc>
            </a:pPr>
            <a:endParaRPr lang="en-US" sz="800" dirty="0">
              <a:latin typeface="Arial" pitchFamily="34" charset="0"/>
              <a:cs typeface="Arial" pitchFamily="34" charset="0"/>
            </a:endParaRPr>
          </a:p>
          <a:p>
            <a:pPr lvl="1" eaLnBrk="1" hangingPunct="1">
              <a:lnSpc>
                <a:spcPct val="90000"/>
              </a:lnSpc>
            </a:pPr>
            <a:r>
              <a:rPr lang="en-US" dirty="0">
                <a:latin typeface="Arial" pitchFamily="34" charset="0"/>
                <a:cs typeface="Arial" pitchFamily="34" charset="0"/>
              </a:rPr>
              <a:t>Radon Progeny</a:t>
            </a:r>
          </a:p>
          <a:p>
            <a:pPr lvl="2" eaLnBrk="1" hangingPunct="1">
              <a:lnSpc>
                <a:spcPct val="90000"/>
              </a:lnSpc>
            </a:pPr>
            <a:r>
              <a:rPr lang="en-US" baseline="30000" dirty="0">
                <a:latin typeface="Arial" pitchFamily="34" charset="0"/>
                <a:cs typeface="Arial" pitchFamily="34" charset="0"/>
              </a:rPr>
              <a:t>218</a:t>
            </a:r>
            <a:r>
              <a:rPr lang="en-US" dirty="0">
                <a:latin typeface="Arial" pitchFamily="34" charset="0"/>
                <a:cs typeface="Arial" pitchFamily="34" charset="0"/>
              </a:rPr>
              <a:t>Po (</a:t>
            </a:r>
            <a:r>
              <a:rPr lang="en-US" dirty="0" err="1">
                <a:latin typeface="Arial" pitchFamily="34" charset="0"/>
                <a:cs typeface="Arial" pitchFamily="34" charset="0"/>
              </a:rPr>
              <a:t>RaA</a:t>
            </a:r>
            <a:r>
              <a:rPr lang="en-US" dirty="0">
                <a:latin typeface="Arial" pitchFamily="34" charset="0"/>
                <a:cs typeface="Arial" pitchFamily="34" charset="0"/>
              </a:rPr>
              <a:t>)</a:t>
            </a:r>
          </a:p>
          <a:p>
            <a:pPr lvl="2" eaLnBrk="1" hangingPunct="1">
              <a:lnSpc>
                <a:spcPct val="90000"/>
              </a:lnSpc>
            </a:pPr>
            <a:r>
              <a:rPr lang="en-US" baseline="30000" dirty="0">
                <a:latin typeface="Arial" pitchFamily="34" charset="0"/>
                <a:cs typeface="Arial" pitchFamily="34" charset="0"/>
              </a:rPr>
              <a:t>214</a:t>
            </a:r>
            <a:r>
              <a:rPr lang="en-US" dirty="0">
                <a:latin typeface="Arial" pitchFamily="34" charset="0"/>
                <a:cs typeface="Arial" pitchFamily="34" charset="0"/>
              </a:rPr>
              <a:t>Po (</a:t>
            </a:r>
            <a:r>
              <a:rPr lang="en-US" dirty="0" err="1">
                <a:latin typeface="Arial" pitchFamily="34" charset="0"/>
                <a:cs typeface="Arial" pitchFamily="34" charset="0"/>
              </a:rPr>
              <a:t>RaC</a:t>
            </a:r>
            <a:r>
              <a:rPr lang="en-US" dirty="0" smtClean="0">
                <a:latin typeface="Arial" pitchFamily="34" charset="0"/>
                <a:cs typeface="Arial" pitchFamily="34" charset="0"/>
              </a:rPr>
              <a:t>’)</a:t>
            </a:r>
          </a:p>
          <a:p>
            <a:pPr lvl="2" eaLnBrk="1" hangingPunct="1">
              <a:lnSpc>
                <a:spcPct val="90000"/>
              </a:lnSpc>
            </a:pPr>
            <a:endParaRPr lang="en-US" sz="800" dirty="0">
              <a:latin typeface="Arial" pitchFamily="34" charset="0"/>
              <a:cs typeface="Arial" pitchFamily="34" charset="0"/>
            </a:endParaRPr>
          </a:p>
          <a:p>
            <a:pPr lvl="1" eaLnBrk="1" hangingPunct="1">
              <a:lnSpc>
                <a:spcPct val="90000"/>
              </a:lnSpc>
            </a:pPr>
            <a:r>
              <a:rPr lang="en-US" dirty="0" err="1" smtClean="0">
                <a:latin typeface="Arial" pitchFamily="34" charset="0"/>
                <a:cs typeface="Arial" pitchFamily="34" charset="0"/>
              </a:rPr>
              <a:t>Thoron</a:t>
            </a:r>
            <a:r>
              <a:rPr lang="en-US" dirty="0" smtClean="0">
                <a:latin typeface="Arial" pitchFamily="34" charset="0"/>
                <a:cs typeface="Arial" pitchFamily="34" charset="0"/>
              </a:rPr>
              <a:t> </a:t>
            </a:r>
            <a:r>
              <a:rPr lang="en-US" dirty="0">
                <a:latin typeface="Arial" pitchFamily="34" charset="0"/>
                <a:cs typeface="Arial" pitchFamily="34" charset="0"/>
              </a:rPr>
              <a:t>Progeny</a:t>
            </a:r>
          </a:p>
          <a:p>
            <a:pPr lvl="2" eaLnBrk="1" hangingPunct="1">
              <a:lnSpc>
                <a:spcPct val="90000"/>
              </a:lnSpc>
            </a:pPr>
            <a:r>
              <a:rPr lang="en-US" baseline="30000" dirty="0">
                <a:latin typeface="Arial" pitchFamily="34" charset="0"/>
                <a:cs typeface="Arial" pitchFamily="34" charset="0"/>
              </a:rPr>
              <a:t>212</a:t>
            </a:r>
            <a:r>
              <a:rPr lang="en-US" dirty="0">
                <a:latin typeface="Arial" pitchFamily="34" charset="0"/>
                <a:cs typeface="Arial" pitchFamily="34" charset="0"/>
              </a:rPr>
              <a:t>Po (</a:t>
            </a:r>
            <a:r>
              <a:rPr lang="en-US" dirty="0" err="1">
                <a:latin typeface="Arial" pitchFamily="34" charset="0"/>
                <a:cs typeface="Arial" pitchFamily="34" charset="0"/>
              </a:rPr>
              <a:t>ThC</a:t>
            </a:r>
            <a:r>
              <a:rPr lang="en-US" dirty="0" smtClean="0">
                <a:latin typeface="Arial" pitchFamily="34" charset="0"/>
                <a:cs typeface="Arial" pitchFamily="34" charset="0"/>
              </a:rPr>
              <a:t>’)</a:t>
            </a:r>
          </a:p>
          <a:p>
            <a:pPr lvl="2" eaLnBrk="1" hangingPunct="1">
              <a:lnSpc>
                <a:spcPct val="90000"/>
              </a:lnSpc>
            </a:pPr>
            <a:endParaRPr lang="en-US" sz="800" dirty="0">
              <a:latin typeface="Arial" pitchFamily="34" charset="0"/>
              <a:cs typeface="Arial" pitchFamily="34" charset="0"/>
            </a:endParaRPr>
          </a:p>
          <a:p>
            <a:pPr lvl="1" eaLnBrk="1" hangingPunct="1">
              <a:lnSpc>
                <a:spcPct val="90000"/>
              </a:lnSpc>
            </a:pPr>
            <a:r>
              <a:rPr lang="en-US" dirty="0" smtClean="0">
                <a:latin typeface="Arial" pitchFamily="34" charset="0"/>
                <a:cs typeface="Arial" pitchFamily="34" charset="0"/>
              </a:rPr>
              <a:t>Alpha </a:t>
            </a:r>
            <a:r>
              <a:rPr lang="en-US" dirty="0">
                <a:latin typeface="Arial" pitchFamily="34" charset="0"/>
                <a:cs typeface="Arial" pitchFamily="34" charset="0"/>
              </a:rPr>
              <a:t>emitting Long-Lived Radioactive Dust (LLRD</a:t>
            </a:r>
            <a:r>
              <a:rPr lang="en-US" dirty="0"/>
              <a:t>)</a:t>
            </a:r>
          </a:p>
        </p:txBody>
      </p:sp>
      <p:pic>
        <p:nvPicPr>
          <p:cNvPr id="14" name="Picture 2" descr="IMG0008">
            <a:extLst>
              <a:ext uri="{FF2B5EF4-FFF2-40B4-BE49-F238E27FC236}">
                <a16:creationId xmlns:a16="http://schemas.microsoft.com/office/drawing/2014/main" xmlns="" id="{561DF7C0-1376-4A07-980C-C18BE4E15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26" t="10501" r="1500" b="11127"/>
          <a:stretch>
            <a:fillRect/>
          </a:stretch>
        </p:blipFill>
        <p:spPr bwMode="auto">
          <a:xfrm>
            <a:off x="7270460" y="1528153"/>
            <a:ext cx="3505200" cy="44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585" y="1510835"/>
            <a:ext cx="5568950" cy="472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318206" y="5343436"/>
            <a:ext cx="5325486" cy="923330"/>
          </a:xfrm>
          <a:prstGeom prst="rect">
            <a:avLst/>
          </a:prstGeom>
        </p:spPr>
        <p:txBody>
          <a:bodyPr wrap="square">
            <a:spAutoFit/>
          </a:bodyPr>
          <a:lstStyle/>
          <a:p>
            <a:r>
              <a:rPr lang="en-US" dirty="0"/>
              <a:t>Brian </a:t>
            </a:r>
            <a:r>
              <a:rPr lang="en-US" dirty="0" err="1"/>
              <a:t>Bjorndal</a:t>
            </a:r>
            <a:r>
              <a:rPr lang="en-US" dirty="0"/>
              <a:t>, MSc, </a:t>
            </a:r>
            <a:r>
              <a:rPr lang="en-US" dirty="0" err="1" smtClean="0"/>
              <a:t>PPhys</a:t>
            </a:r>
            <a:r>
              <a:rPr lang="en-US" dirty="0"/>
              <a:t>,</a:t>
            </a:r>
            <a:r>
              <a:rPr lang="en-US" b="1" dirty="0" smtClean="0"/>
              <a:t> </a:t>
            </a:r>
            <a:r>
              <a:rPr lang="en-US" dirty="0" smtClean="0"/>
              <a:t>National </a:t>
            </a:r>
            <a:r>
              <a:rPr lang="en-US" dirty="0"/>
              <a:t>Laboratories</a:t>
            </a:r>
            <a:r>
              <a:rPr lang="en-US" b="1" dirty="0"/>
              <a:t> </a:t>
            </a:r>
            <a:r>
              <a:rPr lang="en-US" dirty="0" smtClean="0"/>
              <a:t>Radiation </a:t>
            </a:r>
            <a:r>
              <a:rPr lang="en-US" dirty="0"/>
              <a:t>Safety Institute of </a:t>
            </a:r>
            <a:r>
              <a:rPr lang="en-US" dirty="0" smtClean="0"/>
              <a:t>Canada </a:t>
            </a:r>
            <a:r>
              <a:rPr lang="en-US" u="sng" dirty="0" smtClean="0">
                <a:solidFill>
                  <a:srgbClr val="0000FF"/>
                </a:solidFill>
              </a:rPr>
              <a:t>bbjorndal@radiationsafety.ca</a:t>
            </a:r>
            <a:endParaRPr lang="en-US" dirty="0">
              <a:solidFill>
                <a:srgbClr val="0000FF"/>
              </a:solidFill>
            </a:endParaRPr>
          </a:p>
        </p:txBody>
      </p:sp>
    </p:spTree>
    <p:extLst>
      <p:ext uri="{BB962C8B-B14F-4D97-AF65-F5344CB8AC3E}">
        <p14:creationId xmlns:p14="http://schemas.microsoft.com/office/powerpoint/2010/main" val="2963538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19912"/>
          </a:xfrm>
        </p:spPr>
        <p:txBody>
          <a:bodyPr/>
          <a:lstStyle/>
          <a:p>
            <a:pPr algn="ctr"/>
            <a:r>
              <a:rPr lang="en-US" b="1" dirty="0" smtClean="0"/>
              <a:t>Personal </a:t>
            </a:r>
            <a:r>
              <a:rPr lang="en-US" b="1" dirty="0" smtClean="0"/>
              <a:t>Alpha Dosimeter </a:t>
            </a:r>
            <a:endParaRPr lang="en-US" b="1" dirty="0"/>
          </a:p>
        </p:txBody>
      </p:sp>
      <p:sp>
        <p:nvSpPr>
          <p:cNvPr id="26" name="Rectangle 25">
            <a:extLst>
              <a:ext uri="{FF2B5EF4-FFF2-40B4-BE49-F238E27FC236}">
                <a16:creationId xmlns:lc="http://schemas.openxmlformats.org/drawingml/2006/lockedCanvas" xmlns:a16="http://schemas.microsoft.com/office/drawing/2014/main" xmln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27" name="Picture 26">
            <a:extLst>
              <a:ext uri="{FF2B5EF4-FFF2-40B4-BE49-F238E27FC236}">
                <a16:creationId xmlns:lc="http://schemas.openxmlformats.org/drawingml/2006/lockedCanvas" xmlns:a16="http://schemas.microsoft.com/office/drawing/2014/main" xmln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13" name="Rectangle 3"/>
          <p:cNvSpPr>
            <a:spLocks noGrp="1" noChangeArrowheads="1"/>
          </p:cNvSpPr>
          <p:nvPr>
            <p:ph type="body" idx="1"/>
          </p:nvPr>
        </p:nvSpPr>
        <p:spPr>
          <a:xfrm>
            <a:off x="542548" y="1100124"/>
            <a:ext cx="4408863" cy="4351338"/>
          </a:xfrm>
        </p:spPr>
        <p:txBody>
          <a:bodyPr>
            <a:normAutofit/>
          </a:bodyPr>
          <a:lstStyle/>
          <a:p>
            <a:pPr eaLnBrk="1" hangingPunct="1">
              <a:lnSpc>
                <a:spcPct val="90000"/>
              </a:lnSpc>
            </a:pPr>
            <a:r>
              <a:rPr lang="en-US" dirty="0" smtClean="0">
                <a:latin typeface="Arial" pitchFamily="34" charset="0"/>
                <a:cs typeface="Arial" pitchFamily="34" charset="0"/>
              </a:rPr>
              <a:t>Screen shot through a microscope of alpha tracks on film (after processing).</a:t>
            </a:r>
            <a:endParaRPr lang="en-US" dirty="0">
              <a:latin typeface="Arial" pitchFamily="34" charset="0"/>
              <a:cs typeface="Arial"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812" y="1100124"/>
            <a:ext cx="5819776" cy="530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18206" y="5343436"/>
            <a:ext cx="5325486" cy="923330"/>
          </a:xfrm>
          <a:prstGeom prst="rect">
            <a:avLst/>
          </a:prstGeom>
        </p:spPr>
        <p:txBody>
          <a:bodyPr wrap="square">
            <a:spAutoFit/>
          </a:bodyPr>
          <a:lstStyle/>
          <a:p>
            <a:r>
              <a:rPr lang="en-US" dirty="0"/>
              <a:t>Brian </a:t>
            </a:r>
            <a:r>
              <a:rPr lang="en-US" dirty="0" err="1"/>
              <a:t>Bjorndal</a:t>
            </a:r>
            <a:r>
              <a:rPr lang="en-US" dirty="0"/>
              <a:t>, MSc, </a:t>
            </a:r>
            <a:r>
              <a:rPr lang="en-US" dirty="0" err="1" smtClean="0"/>
              <a:t>PPhys</a:t>
            </a:r>
            <a:r>
              <a:rPr lang="en-US" dirty="0"/>
              <a:t>,</a:t>
            </a:r>
            <a:r>
              <a:rPr lang="en-US" b="1" dirty="0" smtClean="0"/>
              <a:t> </a:t>
            </a:r>
            <a:r>
              <a:rPr lang="en-US" dirty="0" smtClean="0"/>
              <a:t>National </a:t>
            </a:r>
            <a:r>
              <a:rPr lang="en-US" dirty="0"/>
              <a:t>Laboratories</a:t>
            </a:r>
            <a:r>
              <a:rPr lang="en-US" b="1" dirty="0"/>
              <a:t> </a:t>
            </a:r>
            <a:r>
              <a:rPr lang="en-US" dirty="0" smtClean="0"/>
              <a:t>Radiation </a:t>
            </a:r>
            <a:r>
              <a:rPr lang="en-US" dirty="0"/>
              <a:t>Safety Institute of </a:t>
            </a:r>
            <a:r>
              <a:rPr lang="en-US" dirty="0" smtClean="0"/>
              <a:t>Canada </a:t>
            </a:r>
            <a:r>
              <a:rPr lang="en-US" u="sng" dirty="0" smtClean="0">
                <a:solidFill>
                  <a:srgbClr val="0000FF"/>
                </a:solidFill>
              </a:rPr>
              <a:t>bbjorndal@radiationsafety.ca</a:t>
            </a:r>
            <a:endParaRPr lang="en-US" dirty="0">
              <a:solidFill>
                <a:srgbClr val="0000FF"/>
              </a:solidFill>
            </a:endParaRPr>
          </a:p>
        </p:txBody>
      </p:sp>
    </p:spTree>
    <p:extLst>
      <p:ext uri="{BB962C8B-B14F-4D97-AF65-F5344CB8AC3E}">
        <p14:creationId xmlns:p14="http://schemas.microsoft.com/office/powerpoint/2010/main" val="373459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38200"/>
          </a:xfrm>
        </p:spPr>
        <p:txBody>
          <a:bodyPr>
            <a:normAutofit/>
          </a:bodyPr>
          <a:lstStyle/>
          <a:p>
            <a:pPr algn="ctr"/>
            <a:r>
              <a:rPr lang="en-US" b="1" dirty="0" smtClean="0"/>
              <a:t>Notes </a:t>
            </a:r>
            <a:r>
              <a:rPr lang="en-US" b="1" dirty="0" smtClean="0"/>
              <a:t>and Recommendations</a:t>
            </a:r>
            <a:endParaRPr lang="en-US" b="1" dirty="0"/>
          </a:p>
        </p:txBody>
      </p:sp>
      <p:sp>
        <p:nvSpPr>
          <p:cNvPr id="3" name="Content Placeholder 2"/>
          <p:cNvSpPr>
            <a:spLocks noGrp="1"/>
          </p:cNvSpPr>
          <p:nvPr>
            <p:ph idx="1"/>
          </p:nvPr>
        </p:nvSpPr>
        <p:spPr>
          <a:xfrm>
            <a:off x="597148" y="1371600"/>
            <a:ext cx="10969943" cy="4800600"/>
          </a:xfrm>
        </p:spPr>
        <p:txBody>
          <a:bodyPr>
            <a:normAutofit/>
          </a:bodyPr>
          <a:lstStyle/>
          <a:p>
            <a:pPr>
              <a:lnSpc>
                <a:spcPct val="90000"/>
              </a:lnSpc>
              <a:spcBef>
                <a:spcPts val="0"/>
              </a:spcBef>
              <a:spcAft>
                <a:spcPts val="1800"/>
              </a:spcAft>
            </a:pPr>
            <a:r>
              <a:rPr lang="en-US" sz="2200" dirty="0" smtClean="0">
                <a:latin typeface="Arial" pitchFamily="34" charset="0"/>
                <a:cs typeface="Arial" pitchFamily="34" charset="0"/>
              </a:rPr>
              <a:t>The radon industry needs to be very careful </a:t>
            </a:r>
            <a:r>
              <a:rPr lang="en-US" sz="2200" dirty="0" smtClean="0">
                <a:latin typeface="Arial" pitchFamily="34" charset="0"/>
                <a:cs typeface="Arial" pitchFamily="34" charset="0"/>
              </a:rPr>
              <a:t>when </a:t>
            </a:r>
            <a:r>
              <a:rPr lang="en-US" sz="2200" dirty="0" smtClean="0">
                <a:latin typeface="Arial" pitchFamily="34" charset="0"/>
                <a:cs typeface="Arial" pitchFamily="34" charset="0"/>
              </a:rPr>
              <a:t>it comes to discussions of RDP measurements and mitigation</a:t>
            </a:r>
            <a:r>
              <a:rPr lang="en-US" sz="2200" dirty="0" smtClean="0">
                <a:latin typeface="Arial" pitchFamily="34" charset="0"/>
                <a:cs typeface="Arial" pitchFamily="34" charset="0"/>
              </a:rPr>
              <a:t>.  </a:t>
            </a:r>
            <a:r>
              <a:rPr lang="en-US" sz="2200" dirty="0" smtClean="0">
                <a:latin typeface="Arial" pitchFamily="34" charset="0"/>
                <a:cs typeface="Arial" pitchFamily="34" charset="0"/>
              </a:rPr>
              <a:t>Misinterpretations of data and false conclusions can appear to be self-serving. </a:t>
            </a:r>
          </a:p>
          <a:p>
            <a:pPr>
              <a:lnSpc>
                <a:spcPct val="90000"/>
              </a:lnSpc>
              <a:spcBef>
                <a:spcPts val="0"/>
              </a:spcBef>
              <a:spcAft>
                <a:spcPts val="1800"/>
              </a:spcAft>
            </a:pPr>
            <a:r>
              <a:rPr lang="en-US" sz="2200" dirty="0" smtClean="0">
                <a:latin typeface="Arial" pitchFamily="34" charset="0"/>
                <a:cs typeface="Arial" pitchFamily="34" charset="0"/>
              </a:rPr>
              <a:t>The dose model assumptions related to the particles in the inhaled air are </a:t>
            </a:r>
            <a:r>
              <a:rPr lang="en-US" sz="2200" u="sng" dirty="0" smtClean="0">
                <a:latin typeface="Arial" pitchFamily="34" charset="0"/>
                <a:cs typeface="Arial" pitchFamily="34" charset="0"/>
              </a:rPr>
              <a:t>extreme</a:t>
            </a:r>
            <a:r>
              <a:rPr lang="en-US" sz="2200" dirty="0" smtClean="0">
                <a:latin typeface="Arial" pitchFamily="34" charset="0"/>
                <a:cs typeface="Arial" pitchFamily="34" charset="0"/>
              </a:rPr>
              <a:t>. Dosage graphs tell us nothing about which particles are actually making it into the lungs when breathing normal air. </a:t>
            </a:r>
          </a:p>
          <a:p>
            <a:pPr>
              <a:lnSpc>
                <a:spcPct val="90000"/>
              </a:lnSpc>
              <a:spcBef>
                <a:spcPts val="0"/>
              </a:spcBef>
              <a:spcAft>
                <a:spcPts val="1800"/>
              </a:spcAft>
            </a:pPr>
            <a:r>
              <a:rPr lang="en-US" sz="2200" dirty="0" smtClean="0">
                <a:latin typeface="Arial" pitchFamily="34" charset="0"/>
                <a:cs typeface="Arial" pitchFamily="34" charset="0"/>
              </a:rPr>
              <a:t>Scientists using dosage data </a:t>
            </a:r>
            <a:r>
              <a:rPr lang="en-US" sz="2200" dirty="0">
                <a:latin typeface="Arial" pitchFamily="34" charset="0"/>
                <a:cs typeface="Arial" pitchFamily="34" charset="0"/>
              </a:rPr>
              <a:t>need to be better at </a:t>
            </a:r>
            <a:r>
              <a:rPr lang="en-US" sz="2200" dirty="0" smtClean="0">
                <a:latin typeface="Arial" pitchFamily="34" charset="0"/>
                <a:cs typeface="Arial" pitchFamily="34" charset="0"/>
              </a:rPr>
              <a:t>acknowledging model assumptions </a:t>
            </a:r>
            <a:r>
              <a:rPr lang="en-US" sz="2200" dirty="0">
                <a:latin typeface="Arial" pitchFamily="34" charset="0"/>
                <a:cs typeface="Arial" pitchFamily="34" charset="0"/>
              </a:rPr>
              <a:t>and </a:t>
            </a:r>
            <a:r>
              <a:rPr lang="en-US" sz="2200" dirty="0" smtClean="0">
                <a:latin typeface="Arial" pitchFamily="34" charset="0"/>
                <a:cs typeface="Arial" pitchFamily="34" charset="0"/>
              </a:rPr>
              <a:t>refrain from discussing dosage </a:t>
            </a:r>
            <a:r>
              <a:rPr lang="en-US" sz="2200" dirty="0">
                <a:latin typeface="Arial" pitchFamily="34" charset="0"/>
                <a:cs typeface="Arial" pitchFamily="34" charset="0"/>
              </a:rPr>
              <a:t>information </a:t>
            </a:r>
            <a:r>
              <a:rPr lang="en-US" sz="2200" dirty="0" smtClean="0">
                <a:latin typeface="Arial" pitchFamily="34" charset="0"/>
                <a:cs typeface="Arial" pitchFamily="34" charset="0"/>
              </a:rPr>
              <a:t>as if it is factual. </a:t>
            </a:r>
          </a:p>
          <a:p>
            <a:pPr>
              <a:lnSpc>
                <a:spcPct val="90000"/>
              </a:lnSpc>
              <a:spcBef>
                <a:spcPts val="0"/>
              </a:spcBef>
              <a:spcAft>
                <a:spcPts val="1800"/>
              </a:spcAft>
            </a:pPr>
            <a:r>
              <a:rPr lang="en-US" sz="2200" dirty="0" smtClean="0">
                <a:latin typeface="Arial" pitchFamily="34" charset="0"/>
                <a:cs typeface="Arial" pitchFamily="34" charset="0"/>
              </a:rPr>
              <a:t>An analysis of the literature as well as a discussion with a world renowned particle physicist resulted in the conclusion that very few “Unattached” RDPs actually make it to the lungs. </a:t>
            </a:r>
            <a:endParaRPr lang="en-US" dirty="0" smtClean="0">
              <a:latin typeface="Arial" pitchFamily="34" charset="0"/>
              <a:cs typeface="Arial" pitchFamily="34" charset="0"/>
            </a:endParaRPr>
          </a:p>
          <a:p>
            <a:pPr>
              <a:lnSpc>
                <a:spcPct val="90000"/>
              </a:lnSpc>
              <a:spcBef>
                <a:spcPts val="0"/>
              </a:spcBef>
              <a:spcAft>
                <a:spcPts val="1800"/>
              </a:spcAft>
            </a:pPr>
            <a:endParaRPr lang="en-US" dirty="0" smtClean="0">
              <a:latin typeface="Arial" pitchFamily="34" charset="0"/>
              <a:cs typeface="Arial" pitchFamily="34" charset="0"/>
            </a:endParaRPr>
          </a:p>
          <a:p>
            <a:pPr marL="0" indent="0">
              <a:lnSpc>
                <a:spcPct val="90000"/>
              </a:lnSpc>
              <a:spcBef>
                <a:spcPts val="0"/>
              </a:spcBef>
              <a:spcAft>
                <a:spcPts val="1800"/>
              </a:spcAft>
              <a:buNone/>
            </a:pPr>
            <a:endParaRPr lang="en-US" dirty="0" smtClean="0">
              <a:latin typeface="Arial" pitchFamily="34" charset="0"/>
              <a:cs typeface="Arial" pitchFamily="34" charset="0"/>
            </a:endParaRPr>
          </a:p>
        </p:txBody>
      </p:sp>
      <p:sp>
        <p:nvSpPr>
          <p:cNvPr id="5" name="Footer Placeholder 3"/>
          <p:cNvSpPr>
            <a:spLocks noGrp="1"/>
          </p:cNvSpPr>
          <p:nvPr>
            <p:ph type="ftr" sz="quarter" idx="11"/>
          </p:nvPr>
        </p:nvSpPr>
        <p:spPr>
          <a:xfrm>
            <a:off x="3579812" y="6299012"/>
            <a:ext cx="8254338" cy="501649"/>
          </a:xfrm>
        </p:spPr>
        <p:txBody>
          <a:bodyPr/>
          <a:lstStyle/>
          <a:p>
            <a:endParaRPr lang="en-US" sz="2800" baseline="30000" dirty="0">
              <a:solidFill>
                <a:schemeClr val="accent1">
                  <a:lumMod val="75000"/>
                </a:schemeClr>
              </a:solidFill>
              <a:latin typeface="Arial" pitchFamily="34" charset="0"/>
              <a:cs typeface="Arial" pitchFamily="34" charset="0"/>
            </a:endParaRPr>
          </a:p>
        </p:txBody>
      </p:sp>
      <p:sp>
        <p:nvSpPr>
          <p:cNvPr id="16" name="Rectangle 15">
            <a:extLst>
              <a:ext uri="{FF2B5EF4-FFF2-40B4-BE49-F238E27FC236}">
                <a16:creationId xmlns:lc="http://schemas.openxmlformats.org/drawingml/2006/lockedCanvas" xmlns:a16="http://schemas.microsoft.com/office/drawing/2014/main" xmln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7" name="Picture 16">
            <a:extLst>
              <a:ext uri="{FF2B5EF4-FFF2-40B4-BE49-F238E27FC236}">
                <a16:creationId xmlns:lc="http://schemas.openxmlformats.org/drawingml/2006/lockedCanvas" xmlns:a16="http://schemas.microsoft.com/office/drawing/2014/main" xmln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Tree>
    <p:extLst>
      <p:ext uri="{BB962C8B-B14F-4D97-AF65-F5344CB8AC3E}">
        <p14:creationId xmlns:p14="http://schemas.microsoft.com/office/powerpoint/2010/main" val="3745768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38200"/>
          </a:xfrm>
        </p:spPr>
        <p:txBody>
          <a:bodyPr>
            <a:normAutofit/>
          </a:bodyPr>
          <a:lstStyle/>
          <a:p>
            <a:pPr algn="ctr"/>
            <a:r>
              <a:rPr lang="en-US" b="1" dirty="0" smtClean="0"/>
              <a:t>Notes </a:t>
            </a:r>
            <a:r>
              <a:rPr lang="en-US" b="1" dirty="0" smtClean="0"/>
              <a:t>and Recommendations</a:t>
            </a:r>
            <a:endParaRPr lang="en-US" b="1" dirty="0"/>
          </a:p>
        </p:txBody>
      </p:sp>
      <p:sp>
        <p:nvSpPr>
          <p:cNvPr id="3" name="Content Placeholder 2"/>
          <p:cNvSpPr>
            <a:spLocks noGrp="1"/>
          </p:cNvSpPr>
          <p:nvPr>
            <p:ph idx="1"/>
          </p:nvPr>
        </p:nvSpPr>
        <p:spPr>
          <a:xfrm>
            <a:off x="597148" y="1371600"/>
            <a:ext cx="10969943" cy="4800600"/>
          </a:xfrm>
        </p:spPr>
        <p:txBody>
          <a:bodyPr>
            <a:normAutofit lnSpcReduction="10000"/>
          </a:bodyPr>
          <a:lstStyle/>
          <a:p>
            <a:pPr>
              <a:lnSpc>
                <a:spcPct val="90000"/>
              </a:lnSpc>
              <a:spcBef>
                <a:spcPts val="0"/>
              </a:spcBef>
              <a:spcAft>
                <a:spcPts val="800"/>
              </a:spcAft>
            </a:pPr>
            <a:r>
              <a:rPr lang="en-US" sz="2200" dirty="0">
                <a:latin typeface="Arial" pitchFamily="34" charset="0"/>
                <a:cs typeface="Arial" pitchFamily="34" charset="0"/>
              </a:rPr>
              <a:t>It is clear that there are RDP measurement devices that do </a:t>
            </a:r>
            <a:r>
              <a:rPr lang="en-US" sz="2200" dirty="0" smtClean="0">
                <a:latin typeface="Arial" pitchFamily="34" charset="0"/>
                <a:cs typeface="Arial" pitchFamily="34" charset="0"/>
              </a:rPr>
              <a:t>a great job at capturing </a:t>
            </a:r>
            <a:r>
              <a:rPr lang="en-US" sz="2200" dirty="0">
                <a:latin typeface="Arial" pitchFamily="34" charset="0"/>
                <a:cs typeface="Arial" pitchFamily="34" charset="0"/>
              </a:rPr>
              <a:t>both “Unattached” and “Attached” RDPs </a:t>
            </a:r>
            <a:r>
              <a:rPr lang="en-US" sz="2200" dirty="0" smtClean="0">
                <a:latin typeface="Arial" pitchFamily="34" charset="0"/>
                <a:cs typeface="Arial" pitchFamily="34" charset="0"/>
              </a:rPr>
              <a:t>and determining </a:t>
            </a:r>
            <a:r>
              <a:rPr lang="en-US" sz="2200" dirty="0">
                <a:latin typeface="Arial" pitchFamily="34" charset="0"/>
                <a:cs typeface="Arial" pitchFamily="34" charset="0"/>
              </a:rPr>
              <a:t>WL.</a:t>
            </a:r>
          </a:p>
          <a:p>
            <a:pPr>
              <a:lnSpc>
                <a:spcPct val="90000"/>
              </a:lnSpc>
              <a:spcBef>
                <a:spcPts val="0"/>
              </a:spcBef>
              <a:spcAft>
                <a:spcPts val="800"/>
              </a:spcAft>
            </a:pPr>
            <a:r>
              <a:rPr lang="en-US" sz="2200" dirty="0" smtClean="0">
                <a:latin typeface="Arial" pitchFamily="34" charset="0"/>
                <a:cs typeface="Arial" pitchFamily="34" charset="0"/>
              </a:rPr>
              <a:t>It is clear increased </a:t>
            </a:r>
            <a:r>
              <a:rPr lang="en-US" sz="2200" dirty="0">
                <a:latin typeface="Arial" pitchFamily="34" charset="0"/>
                <a:cs typeface="Arial" pitchFamily="34" charset="0"/>
              </a:rPr>
              <a:t>air circulation reduces WL (i.e., reduces alpha radiation exposure) by plate-out of RDPs to surfaces, which does reduce overall potential dose</a:t>
            </a:r>
            <a:r>
              <a:rPr lang="en-US" sz="2200" dirty="0" smtClean="0">
                <a:latin typeface="Arial" pitchFamily="34" charset="0"/>
                <a:cs typeface="Arial" pitchFamily="34" charset="0"/>
              </a:rPr>
              <a:t>. Both “Unattached” and “Attached” RDPs decrease in this scenario.</a:t>
            </a:r>
          </a:p>
          <a:p>
            <a:pPr>
              <a:lnSpc>
                <a:spcPct val="90000"/>
              </a:lnSpc>
              <a:spcBef>
                <a:spcPts val="0"/>
              </a:spcBef>
              <a:spcAft>
                <a:spcPts val="800"/>
              </a:spcAft>
            </a:pPr>
            <a:r>
              <a:rPr lang="en-US" sz="2200" dirty="0" smtClean="0">
                <a:latin typeface="Arial" pitchFamily="34" charset="0"/>
                <a:cs typeface="Arial" pitchFamily="34" charset="0"/>
              </a:rPr>
              <a:t>For occupational spaces where EF can often be lower than 10%, a radon concentration of 4 </a:t>
            </a:r>
            <a:r>
              <a:rPr lang="en-US" sz="2200" dirty="0" err="1" smtClean="0">
                <a:latin typeface="Arial" pitchFamily="34" charset="0"/>
                <a:cs typeface="Arial" pitchFamily="34" charset="0"/>
              </a:rPr>
              <a:t>pCi</a:t>
            </a:r>
            <a:r>
              <a:rPr lang="en-US" sz="2200" dirty="0" smtClean="0">
                <a:latin typeface="Arial" pitchFamily="34" charset="0"/>
                <a:cs typeface="Arial" pitchFamily="34" charset="0"/>
              </a:rPr>
              <a:t>/L equates to a WL of 0.004 – extremely low alpha radiation exposure! </a:t>
            </a:r>
          </a:p>
          <a:p>
            <a:pPr>
              <a:lnSpc>
                <a:spcPct val="90000"/>
              </a:lnSpc>
              <a:spcBef>
                <a:spcPts val="0"/>
              </a:spcBef>
              <a:spcAft>
                <a:spcPts val="800"/>
              </a:spcAft>
            </a:pPr>
            <a:r>
              <a:rPr lang="en-US" sz="2200" dirty="0" smtClean="0">
                <a:latin typeface="Arial" pitchFamily="34" charset="0"/>
                <a:cs typeface="Arial" pitchFamily="34" charset="0"/>
              </a:rPr>
              <a:t>Radon policy makers should develop guidance for occupational buildings focused on HVAC investigation to try and reduce radon intrusion first and then more cost effective methods of RDP mitigation when EFs are low. </a:t>
            </a:r>
          </a:p>
          <a:p>
            <a:pPr>
              <a:lnSpc>
                <a:spcPct val="90000"/>
              </a:lnSpc>
              <a:spcBef>
                <a:spcPts val="0"/>
              </a:spcBef>
              <a:spcAft>
                <a:spcPts val="800"/>
              </a:spcAft>
            </a:pPr>
            <a:r>
              <a:rPr lang="en-US" sz="2200" dirty="0" smtClean="0">
                <a:latin typeface="Arial" pitchFamily="34" charset="0"/>
                <a:cs typeface="Arial" pitchFamily="34" charset="0"/>
              </a:rPr>
              <a:t>Radon policy makers need to bring back the legal WL action level to the forefront of the literature. Guidance should use the reduced action level of 0.016 WL to conform to the EPA’s reduced EF at 4 </a:t>
            </a:r>
            <a:r>
              <a:rPr lang="en-US" sz="2200" dirty="0" err="1" smtClean="0">
                <a:latin typeface="Arial" pitchFamily="34" charset="0"/>
                <a:cs typeface="Arial" pitchFamily="34" charset="0"/>
              </a:rPr>
              <a:t>pCi</a:t>
            </a:r>
            <a:r>
              <a:rPr lang="en-US" sz="2200" dirty="0" smtClean="0">
                <a:latin typeface="Arial" pitchFamily="34" charset="0"/>
                <a:cs typeface="Arial" pitchFamily="34" charset="0"/>
              </a:rPr>
              <a:t>/L.</a:t>
            </a:r>
          </a:p>
          <a:p>
            <a:pPr marL="393192" lvl="1" indent="0">
              <a:lnSpc>
                <a:spcPct val="90000"/>
              </a:lnSpc>
              <a:spcBef>
                <a:spcPts val="0"/>
              </a:spcBef>
              <a:spcAft>
                <a:spcPts val="800"/>
              </a:spcAft>
              <a:buNone/>
            </a:pPr>
            <a:endParaRPr lang="en-US" sz="2000" dirty="0" smtClean="0">
              <a:latin typeface="Arial" pitchFamily="34" charset="0"/>
              <a:cs typeface="Arial" pitchFamily="34" charset="0"/>
            </a:endParaRPr>
          </a:p>
          <a:p>
            <a:pPr>
              <a:lnSpc>
                <a:spcPct val="90000"/>
              </a:lnSpc>
              <a:spcBef>
                <a:spcPts val="0"/>
              </a:spcBef>
              <a:spcAft>
                <a:spcPts val="800"/>
              </a:spcAft>
            </a:pPr>
            <a:endParaRPr lang="en-US" sz="2200" dirty="0" smtClean="0">
              <a:latin typeface="Arial" pitchFamily="34" charset="0"/>
              <a:cs typeface="Arial" pitchFamily="34" charset="0"/>
            </a:endParaRPr>
          </a:p>
          <a:p>
            <a:pPr>
              <a:lnSpc>
                <a:spcPct val="90000"/>
              </a:lnSpc>
              <a:spcBef>
                <a:spcPts val="0"/>
              </a:spcBef>
              <a:spcAft>
                <a:spcPts val="800"/>
              </a:spcAft>
            </a:pPr>
            <a:endParaRPr lang="en-US" sz="2400" dirty="0">
              <a:latin typeface="Arial" pitchFamily="34" charset="0"/>
              <a:cs typeface="Arial" pitchFamily="34" charset="0"/>
            </a:endParaRPr>
          </a:p>
          <a:p>
            <a:pPr>
              <a:lnSpc>
                <a:spcPct val="90000"/>
              </a:lnSpc>
              <a:spcBef>
                <a:spcPts val="0"/>
              </a:spcBef>
              <a:spcAft>
                <a:spcPts val="800"/>
              </a:spcAft>
            </a:pPr>
            <a:endParaRPr lang="en-US" dirty="0" smtClean="0">
              <a:latin typeface="Arial" pitchFamily="34" charset="0"/>
              <a:cs typeface="Arial" pitchFamily="34" charset="0"/>
            </a:endParaRPr>
          </a:p>
          <a:p>
            <a:pPr>
              <a:lnSpc>
                <a:spcPct val="90000"/>
              </a:lnSpc>
              <a:spcBef>
                <a:spcPts val="0"/>
              </a:spcBef>
              <a:spcAft>
                <a:spcPts val="800"/>
              </a:spcAft>
            </a:pPr>
            <a:endParaRPr lang="en-US" dirty="0" smtClean="0">
              <a:latin typeface="Arial" pitchFamily="34" charset="0"/>
              <a:cs typeface="Arial" pitchFamily="34" charset="0"/>
            </a:endParaRPr>
          </a:p>
          <a:p>
            <a:pPr marL="0" indent="0">
              <a:lnSpc>
                <a:spcPct val="90000"/>
              </a:lnSpc>
              <a:spcBef>
                <a:spcPts val="0"/>
              </a:spcBef>
              <a:spcAft>
                <a:spcPts val="800"/>
              </a:spcAft>
              <a:buNone/>
            </a:pPr>
            <a:endParaRPr lang="en-US" dirty="0" smtClean="0">
              <a:latin typeface="Arial" pitchFamily="34" charset="0"/>
              <a:cs typeface="Arial" pitchFamily="34" charset="0"/>
            </a:endParaRPr>
          </a:p>
        </p:txBody>
      </p:sp>
      <p:sp>
        <p:nvSpPr>
          <p:cNvPr id="5" name="Footer Placeholder 3"/>
          <p:cNvSpPr>
            <a:spLocks noGrp="1"/>
          </p:cNvSpPr>
          <p:nvPr>
            <p:ph type="ftr" sz="quarter" idx="11"/>
          </p:nvPr>
        </p:nvSpPr>
        <p:spPr>
          <a:xfrm>
            <a:off x="3579812" y="6299012"/>
            <a:ext cx="8254338" cy="501649"/>
          </a:xfrm>
        </p:spPr>
        <p:txBody>
          <a:bodyPr/>
          <a:lstStyle/>
          <a:p>
            <a:endParaRPr lang="en-US" sz="2800" baseline="30000" dirty="0">
              <a:solidFill>
                <a:schemeClr val="accent1">
                  <a:lumMod val="75000"/>
                </a:schemeClr>
              </a:solidFill>
              <a:latin typeface="Arial" pitchFamily="34" charset="0"/>
              <a:cs typeface="Arial" pitchFamily="34" charset="0"/>
            </a:endParaRPr>
          </a:p>
        </p:txBody>
      </p:sp>
      <p:sp>
        <p:nvSpPr>
          <p:cNvPr id="16" name="Rectangle 15">
            <a:extLst>
              <a:ext uri="{FF2B5EF4-FFF2-40B4-BE49-F238E27FC236}">
                <a16:creationId xmlns:lc="http://schemas.openxmlformats.org/drawingml/2006/lockedCanvas" xmlns:a16="http://schemas.microsoft.com/office/drawing/2014/main" xmln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7" name="Picture 16">
            <a:extLst>
              <a:ext uri="{FF2B5EF4-FFF2-40B4-BE49-F238E27FC236}">
                <a16:creationId xmlns:lc="http://schemas.openxmlformats.org/drawingml/2006/lockedCanvas" xmlns:a16="http://schemas.microsoft.com/office/drawing/2014/main" xmln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Tree>
    <p:extLst>
      <p:ext uri="{BB962C8B-B14F-4D97-AF65-F5344CB8AC3E}">
        <p14:creationId xmlns:p14="http://schemas.microsoft.com/office/powerpoint/2010/main" val="50355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01" y="457200"/>
            <a:ext cx="11135711" cy="819912"/>
          </a:xfrm>
        </p:spPr>
        <p:txBody>
          <a:bodyPr/>
          <a:lstStyle/>
          <a:p>
            <a:pPr algn="ctr"/>
            <a:r>
              <a:rPr lang="en-US" b="1" dirty="0" smtClean="0"/>
              <a:t>QUESTIONS???</a:t>
            </a:r>
            <a:endParaRPr lang="en-US" b="1" dirty="0"/>
          </a:p>
        </p:txBody>
      </p:sp>
      <p:sp>
        <p:nvSpPr>
          <p:cNvPr id="6" name="Footer Placeholder 3"/>
          <p:cNvSpPr>
            <a:spLocks noGrp="1"/>
          </p:cNvSpPr>
          <p:nvPr>
            <p:ph type="ftr" sz="quarter" idx="11"/>
          </p:nvPr>
        </p:nvSpPr>
        <p:spPr>
          <a:xfrm>
            <a:off x="3579812" y="6299012"/>
            <a:ext cx="8254338" cy="501649"/>
          </a:xfrm>
        </p:spPr>
        <p:txBody>
          <a:bodyPr/>
          <a:lstStyle/>
          <a:p>
            <a:endParaRPr lang="en-US" sz="2800" baseline="30000" dirty="0">
              <a:solidFill>
                <a:schemeClr val="accent1">
                  <a:lumMod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86" y="-157480"/>
            <a:ext cx="12419012" cy="823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8" name="Picture 17">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7" name="TextBox 6"/>
          <p:cNvSpPr txBox="1"/>
          <p:nvPr/>
        </p:nvSpPr>
        <p:spPr>
          <a:xfrm>
            <a:off x="150812" y="1828800"/>
            <a:ext cx="3124200" cy="646331"/>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Thompson </a:t>
            </a:r>
            <a:r>
              <a:rPr lang="en-US" b="1" dirty="0" err="1" smtClean="0">
                <a:latin typeface="Arial" pitchFamily="34" charset="0"/>
                <a:cs typeface="Arial" pitchFamily="34" charset="0"/>
              </a:rPr>
              <a:t>Neilsen</a:t>
            </a:r>
            <a:r>
              <a:rPr lang="en-US" b="1" dirty="0" smtClean="0">
                <a:latin typeface="Arial" pitchFamily="34" charset="0"/>
                <a:cs typeface="Arial" pitchFamily="34" charset="0"/>
              </a:rPr>
              <a:t>: Continuous RDP Monitor</a:t>
            </a:r>
            <a:endParaRPr lang="en-US" b="1" dirty="0">
              <a:latin typeface="Arial" pitchFamily="34" charset="0"/>
              <a:cs typeface="Arial" pitchFamily="34" charset="0"/>
            </a:endParaRPr>
          </a:p>
        </p:txBody>
      </p:sp>
      <p:sp>
        <p:nvSpPr>
          <p:cNvPr id="8" name="TextBox 7"/>
          <p:cNvSpPr txBox="1"/>
          <p:nvPr/>
        </p:nvSpPr>
        <p:spPr>
          <a:xfrm>
            <a:off x="8609012" y="726485"/>
            <a:ext cx="3276600" cy="646331"/>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Rad </a:t>
            </a:r>
            <a:r>
              <a:rPr lang="en-US" b="1" dirty="0" err="1" smtClean="0">
                <a:latin typeface="Arial" pitchFamily="34" charset="0"/>
                <a:cs typeface="Arial" pitchFamily="34" charset="0"/>
              </a:rPr>
              <a:t>Elec</a:t>
            </a:r>
            <a:r>
              <a:rPr lang="en-US" b="1" dirty="0" smtClean="0">
                <a:latin typeface="Arial" pitchFamily="34" charset="0"/>
                <a:cs typeface="Arial" pitchFamily="34" charset="0"/>
              </a:rPr>
              <a:t> ERPISU: </a:t>
            </a:r>
          </a:p>
          <a:p>
            <a:pPr algn="ctr"/>
            <a:r>
              <a:rPr lang="en-US" b="1" dirty="0" smtClean="0">
                <a:latin typeface="Arial" pitchFamily="34" charset="0"/>
                <a:cs typeface="Arial" pitchFamily="34" charset="0"/>
              </a:rPr>
              <a:t>Integrating RDP Monitor</a:t>
            </a:r>
            <a:endParaRPr lang="en-US" b="1" dirty="0">
              <a:latin typeface="Arial" pitchFamily="34" charset="0"/>
              <a:cs typeface="Arial" pitchFamily="34" charset="0"/>
            </a:endParaRPr>
          </a:p>
        </p:txBody>
      </p:sp>
      <p:sp>
        <p:nvSpPr>
          <p:cNvPr id="9" name="TextBox 8"/>
          <p:cNvSpPr txBox="1"/>
          <p:nvPr/>
        </p:nvSpPr>
        <p:spPr>
          <a:xfrm>
            <a:off x="1384480" y="349348"/>
            <a:ext cx="3200400" cy="646331"/>
          </a:xfrm>
          <a:prstGeom prst="rect">
            <a:avLst/>
          </a:prstGeom>
          <a:solidFill>
            <a:schemeClr val="bg1"/>
          </a:solidFill>
        </p:spPr>
        <p:txBody>
          <a:bodyPr wrap="square" rtlCol="0">
            <a:spAutoFit/>
          </a:bodyPr>
          <a:lstStyle/>
          <a:p>
            <a:pPr algn="ctr"/>
            <a:r>
              <a:rPr lang="en-US" b="1" dirty="0" smtClean="0">
                <a:latin typeface="Arial" pitchFamily="34" charset="0"/>
                <a:cs typeface="Arial" pitchFamily="34" charset="0"/>
              </a:rPr>
              <a:t>Rad </a:t>
            </a:r>
            <a:r>
              <a:rPr lang="en-US" b="1" dirty="0" err="1" smtClean="0">
                <a:latin typeface="Arial" pitchFamily="34" charset="0"/>
                <a:cs typeface="Arial" pitchFamily="34" charset="0"/>
              </a:rPr>
              <a:t>Elec</a:t>
            </a:r>
            <a:r>
              <a:rPr lang="en-US" b="1" dirty="0" smtClean="0">
                <a:latin typeface="Arial" pitchFamily="34" charset="0"/>
                <a:cs typeface="Arial" pitchFamily="34" charset="0"/>
              </a:rPr>
              <a:t> CRM:</a:t>
            </a:r>
          </a:p>
          <a:p>
            <a:pPr algn="ctr"/>
            <a:r>
              <a:rPr lang="en-US" b="1" dirty="0" smtClean="0">
                <a:latin typeface="Arial" pitchFamily="34" charset="0"/>
                <a:cs typeface="Arial" pitchFamily="34" charset="0"/>
              </a:rPr>
              <a:t>Continuous Radon Monitor</a:t>
            </a:r>
            <a:endParaRPr lang="en-US" b="1" dirty="0">
              <a:latin typeface="Arial" pitchFamily="34" charset="0"/>
              <a:cs typeface="Arial" pitchFamily="34" charset="0"/>
            </a:endParaRPr>
          </a:p>
        </p:txBody>
      </p:sp>
      <p:sp>
        <p:nvSpPr>
          <p:cNvPr id="10" name="TextBox 9"/>
          <p:cNvSpPr txBox="1"/>
          <p:nvPr/>
        </p:nvSpPr>
        <p:spPr>
          <a:xfrm>
            <a:off x="5206385" y="152400"/>
            <a:ext cx="3250268" cy="646331"/>
          </a:xfrm>
          <a:prstGeom prst="rect">
            <a:avLst/>
          </a:prstGeom>
          <a:solidFill>
            <a:schemeClr val="bg1"/>
          </a:solidFill>
        </p:spPr>
        <p:txBody>
          <a:bodyPr wrap="square" rtlCol="0">
            <a:spAutoFit/>
          </a:bodyPr>
          <a:lstStyle/>
          <a:p>
            <a:pPr algn="ctr"/>
            <a:r>
              <a:rPr lang="en-US" b="1" dirty="0" err="1" smtClean="0">
                <a:latin typeface="Arial" pitchFamily="34" charset="0"/>
                <a:cs typeface="Arial" pitchFamily="34" charset="0"/>
              </a:rPr>
              <a:t>BladeWerx</a:t>
            </a:r>
            <a:r>
              <a:rPr lang="en-US" b="1" dirty="0" smtClean="0">
                <a:latin typeface="Arial" pitchFamily="34" charset="0"/>
                <a:cs typeface="Arial" pitchFamily="34" charset="0"/>
              </a:rPr>
              <a:t> </a:t>
            </a:r>
            <a:r>
              <a:rPr lang="en-US" b="1" dirty="0" err="1" smtClean="0">
                <a:latin typeface="Arial" pitchFamily="34" charset="0"/>
                <a:cs typeface="Arial" pitchFamily="34" charset="0"/>
              </a:rPr>
              <a:t>EpeeCAM</a:t>
            </a:r>
            <a:r>
              <a:rPr lang="en-US" b="1" dirty="0" smtClean="0">
                <a:latin typeface="Arial" pitchFamily="34" charset="0"/>
                <a:cs typeface="Arial" pitchFamily="34" charset="0"/>
              </a:rPr>
              <a:t>: Continuous RDP Monitor</a:t>
            </a:r>
            <a:endParaRPr lang="en-US" b="1" dirty="0">
              <a:latin typeface="Arial" pitchFamily="34" charset="0"/>
              <a:cs typeface="Arial" pitchFamily="34" charset="0"/>
            </a:endParaRPr>
          </a:p>
        </p:txBody>
      </p:sp>
      <p:cxnSp>
        <p:nvCxnSpPr>
          <p:cNvPr id="4" name="Straight Arrow Connector 3"/>
          <p:cNvCxnSpPr/>
          <p:nvPr/>
        </p:nvCxnSpPr>
        <p:spPr>
          <a:xfrm>
            <a:off x="2360612" y="2475131"/>
            <a:ext cx="228600" cy="64906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60712" y="2339141"/>
            <a:ext cx="1562100" cy="147085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60712" y="969882"/>
            <a:ext cx="647700" cy="101131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08612" y="731565"/>
            <a:ext cx="342900" cy="1420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685212" y="1323141"/>
            <a:ext cx="1828800" cy="126765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7386" y="4648200"/>
            <a:ext cx="12419012" cy="1569660"/>
          </a:xfrm>
          <a:prstGeom prst="rect">
            <a:avLst/>
          </a:prstGeom>
          <a:solidFill>
            <a:schemeClr val="bg1"/>
          </a:solidFill>
          <a:ln>
            <a:solidFill>
              <a:schemeClr val="bg1"/>
            </a:solidFill>
          </a:ln>
        </p:spPr>
        <p:txBody>
          <a:bodyPr wrap="square" rtlCol="0">
            <a:spAutoFit/>
          </a:bodyPr>
          <a:lstStyle/>
          <a:p>
            <a:pPr algn="ctr"/>
            <a:r>
              <a:rPr lang="en-US" sz="3200" b="1" dirty="0" smtClean="0">
                <a:latin typeface="Arial" pitchFamily="34" charset="0"/>
                <a:cs typeface="Arial" pitchFamily="34" charset="0"/>
              </a:rPr>
              <a:t>Questions?</a:t>
            </a:r>
          </a:p>
          <a:p>
            <a:pPr algn="ctr"/>
            <a:endParaRPr lang="en-US" sz="2000" b="1" dirty="0" smtClean="0">
              <a:latin typeface="Arial" pitchFamily="34" charset="0"/>
              <a:cs typeface="Arial" pitchFamily="34" charset="0"/>
            </a:endParaRPr>
          </a:p>
          <a:p>
            <a:pPr algn="ctr"/>
            <a:r>
              <a:rPr lang="en-US" sz="2000" dirty="0" smtClean="0">
                <a:latin typeface="Arial" pitchFamily="34" charset="0"/>
                <a:cs typeface="Arial" pitchFamily="34" charset="0"/>
              </a:rPr>
              <a:t>If you would like a copy of this presentation as well as this presentation’s reference lists, contact me at</a:t>
            </a:r>
          </a:p>
          <a:p>
            <a:pPr algn="ctr"/>
            <a:r>
              <a:rPr lang="en-US" sz="2400" b="1" dirty="0" smtClean="0">
                <a:latin typeface="Arial" pitchFamily="34" charset="0"/>
                <a:cs typeface="Arial" pitchFamily="34" charset="0"/>
              </a:rPr>
              <a:t>lisaenvironmental@gmail.com</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95952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04800"/>
            <a:ext cx="10969943" cy="819912"/>
          </a:xfrm>
        </p:spPr>
        <p:txBody>
          <a:bodyPr/>
          <a:lstStyle/>
          <a:p>
            <a:pPr algn="ctr"/>
            <a:r>
              <a:rPr lang="en-US" b="1" dirty="0" smtClean="0"/>
              <a:t>Review: What We Know and Accept</a:t>
            </a:r>
            <a:endParaRPr lang="en-US" b="1" dirty="0"/>
          </a:p>
        </p:txBody>
      </p:sp>
      <p:sp>
        <p:nvSpPr>
          <p:cNvPr id="5" name="Footer Placeholder 4"/>
          <p:cNvSpPr>
            <a:spLocks noGrp="1"/>
          </p:cNvSpPr>
          <p:nvPr>
            <p:ph type="ftr" sz="quarter" idx="11"/>
          </p:nvPr>
        </p:nvSpPr>
        <p:spPr/>
        <p:txBody>
          <a:bodyPr/>
          <a:lstStyle/>
          <a:p>
            <a:endParaRPr lang="en-US" dirty="0"/>
          </a:p>
        </p:txBody>
      </p:sp>
      <p:sp>
        <p:nvSpPr>
          <p:cNvPr id="14" name="Rectangle 13">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5" name="Picture 14">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8" name="Content Placeholder 2"/>
          <p:cNvSpPr txBox="1">
            <a:spLocks/>
          </p:cNvSpPr>
          <p:nvPr/>
        </p:nvSpPr>
        <p:spPr>
          <a:xfrm>
            <a:off x="455612" y="1320800"/>
            <a:ext cx="11403478" cy="5638800"/>
          </a:xfrm>
          <a:prstGeom prst="rect">
            <a:avLst/>
          </a:prstGeom>
        </p:spPr>
        <p:txBody>
          <a:bodyPr lIns="91436" tIns="45718" rIns="91436" bIns="45718">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spcBef>
                <a:spcPts val="0"/>
              </a:spcBef>
              <a:spcAft>
                <a:spcPts val="1200"/>
              </a:spcAft>
            </a:pPr>
            <a:r>
              <a:rPr lang="en-US" sz="2300" dirty="0" smtClean="0">
                <a:latin typeface="Arial" pitchFamily="34" charset="0"/>
                <a:cs typeface="Arial" pitchFamily="34" charset="0"/>
              </a:rPr>
              <a:t>Radon-induced lung cancer is the second leading cause of lung cancer in the U.S. with over 10% of cases occurring in never-smokers. </a:t>
            </a:r>
          </a:p>
          <a:p>
            <a:pPr>
              <a:lnSpc>
                <a:spcPct val="90000"/>
              </a:lnSpc>
              <a:spcBef>
                <a:spcPts val="0"/>
              </a:spcBef>
              <a:spcAft>
                <a:spcPts val="1200"/>
              </a:spcAft>
            </a:pPr>
            <a:r>
              <a:rPr lang="en-US" sz="2300" dirty="0" smtClean="0">
                <a:latin typeface="Arial" pitchFamily="34" charset="0"/>
                <a:cs typeface="Arial" pitchFamily="34" charset="0"/>
              </a:rPr>
              <a:t>The alpha particles emitted by </a:t>
            </a:r>
            <a:r>
              <a:rPr lang="en-US" sz="2300" b="1" dirty="0" smtClean="0">
                <a:latin typeface="Arial" pitchFamily="34" charset="0"/>
                <a:cs typeface="Arial" pitchFamily="34" charset="0"/>
              </a:rPr>
              <a:t>radon decay products (RDPs) provide over 95% of the radiation dose</a:t>
            </a:r>
            <a:r>
              <a:rPr lang="en-US" sz="2300" dirty="0" smtClean="0">
                <a:latin typeface="Arial" pitchFamily="34" charset="0"/>
                <a:cs typeface="Arial" pitchFamily="34" charset="0"/>
              </a:rPr>
              <a:t> to the lungs (mainly from Polonium-218 and Polonium-214).</a:t>
            </a:r>
          </a:p>
          <a:p>
            <a:pPr>
              <a:lnSpc>
                <a:spcPct val="90000"/>
              </a:lnSpc>
              <a:spcBef>
                <a:spcPts val="0"/>
              </a:spcBef>
              <a:spcAft>
                <a:spcPts val="1200"/>
              </a:spcAft>
            </a:pPr>
            <a:r>
              <a:rPr lang="en-US" sz="2300" dirty="0" smtClean="0">
                <a:latin typeface="Arial" pitchFamily="34" charset="0"/>
                <a:cs typeface="Arial" pitchFamily="34" charset="0"/>
              </a:rPr>
              <a:t>RDPs are measured in Working Level (WL). The </a:t>
            </a:r>
            <a:r>
              <a:rPr lang="en-US" sz="2300" b="1" dirty="0" smtClean="0">
                <a:latin typeface="Arial" pitchFamily="34" charset="0"/>
                <a:cs typeface="Arial" pitchFamily="34" charset="0"/>
              </a:rPr>
              <a:t>“not to exceed” level for indoor radiation is 0.02 WL and is codified in U.S. law</a:t>
            </a:r>
            <a:r>
              <a:rPr lang="en-US" sz="2300" dirty="0" smtClean="0">
                <a:latin typeface="Arial" pitchFamily="34" charset="0"/>
                <a:cs typeface="Arial" pitchFamily="34" charset="0"/>
              </a:rPr>
              <a:t>.</a:t>
            </a:r>
          </a:p>
          <a:p>
            <a:pPr>
              <a:lnSpc>
                <a:spcPct val="90000"/>
              </a:lnSpc>
              <a:spcBef>
                <a:spcPts val="0"/>
              </a:spcBef>
              <a:spcAft>
                <a:spcPts val="1200"/>
              </a:spcAft>
            </a:pPr>
            <a:r>
              <a:rPr lang="en-US" sz="2300" dirty="0" smtClean="0">
                <a:latin typeface="Arial" pitchFamily="34" charset="0"/>
                <a:cs typeface="Arial" pitchFamily="34" charset="0"/>
              </a:rPr>
              <a:t>In the 1970s, the </a:t>
            </a:r>
            <a:r>
              <a:rPr lang="en-US" sz="2300" dirty="0">
                <a:latin typeface="Arial" pitchFamily="34" charset="0"/>
                <a:cs typeface="Arial" pitchFamily="34" charset="0"/>
              </a:rPr>
              <a:t>U.S. </a:t>
            </a:r>
            <a:r>
              <a:rPr lang="en-US" sz="2300" b="1" dirty="0">
                <a:latin typeface="Arial" pitchFamily="34" charset="0"/>
                <a:cs typeface="Arial" pitchFamily="34" charset="0"/>
              </a:rPr>
              <a:t>EPA </a:t>
            </a:r>
            <a:r>
              <a:rPr lang="en-US" sz="2300" b="1" dirty="0" smtClean="0">
                <a:latin typeface="Arial" pitchFamily="34" charset="0"/>
                <a:cs typeface="Arial" pitchFamily="34" charset="0"/>
              </a:rPr>
              <a:t>used an equation to derive its </a:t>
            </a:r>
            <a:r>
              <a:rPr lang="en-US" sz="2300" b="1" dirty="0">
                <a:latin typeface="Arial" pitchFamily="34" charset="0"/>
                <a:cs typeface="Arial" pitchFamily="34" charset="0"/>
              </a:rPr>
              <a:t>radon </a:t>
            </a:r>
            <a:r>
              <a:rPr lang="en-US" sz="2300" b="1" dirty="0" smtClean="0">
                <a:latin typeface="Arial" pitchFamily="34" charset="0"/>
                <a:cs typeface="Arial" pitchFamily="34" charset="0"/>
              </a:rPr>
              <a:t>gas action </a:t>
            </a:r>
            <a:r>
              <a:rPr lang="en-US" sz="2300" b="1" dirty="0">
                <a:latin typeface="Arial" pitchFamily="34" charset="0"/>
                <a:cs typeface="Arial" pitchFamily="34" charset="0"/>
              </a:rPr>
              <a:t>level of 4 </a:t>
            </a:r>
            <a:r>
              <a:rPr lang="en-US" sz="2300" b="1" dirty="0" err="1" smtClean="0">
                <a:latin typeface="Arial" pitchFamily="34" charset="0"/>
                <a:cs typeface="Arial" pitchFamily="34" charset="0"/>
              </a:rPr>
              <a:t>pCi</a:t>
            </a:r>
            <a:r>
              <a:rPr lang="en-US" sz="2300" b="1" dirty="0" smtClean="0">
                <a:latin typeface="Arial" pitchFamily="34" charset="0"/>
                <a:cs typeface="Arial" pitchFamily="34" charset="0"/>
              </a:rPr>
              <a:t>/L from a WL 0.02 and assumed equilibrium factor </a:t>
            </a:r>
            <a:r>
              <a:rPr lang="en-US" sz="2300" b="1" dirty="0">
                <a:latin typeface="Arial" pitchFamily="34" charset="0"/>
                <a:cs typeface="Arial" pitchFamily="34" charset="0"/>
              </a:rPr>
              <a:t>(EF) of 50</a:t>
            </a:r>
            <a:r>
              <a:rPr lang="en-US" sz="2300" b="1" dirty="0" smtClean="0">
                <a:latin typeface="Arial" pitchFamily="34" charset="0"/>
                <a:cs typeface="Arial" pitchFamily="34" charset="0"/>
              </a:rPr>
              <a:t>%</a:t>
            </a:r>
            <a:r>
              <a:rPr lang="en-US" sz="2300" dirty="0" smtClean="0">
                <a:latin typeface="Arial" pitchFamily="34" charset="0"/>
                <a:cs typeface="Arial" pitchFamily="34" charset="0"/>
              </a:rPr>
              <a:t>. EPA </a:t>
            </a:r>
            <a:r>
              <a:rPr lang="en-US" sz="2300" dirty="0">
                <a:latin typeface="Arial" pitchFamily="34" charset="0"/>
                <a:cs typeface="Arial" pitchFamily="34" charset="0"/>
              </a:rPr>
              <a:t>maintained the 0.02 WL of RDPs in radon protocols through early 1990s. </a:t>
            </a:r>
            <a:endParaRPr lang="en-US" sz="2300" dirty="0" smtClean="0">
              <a:latin typeface="Arial" pitchFamily="34" charset="0"/>
              <a:cs typeface="Arial" pitchFamily="34" charset="0"/>
            </a:endParaRPr>
          </a:p>
          <a:p>
            <a:pPr>
              <a:lnSpc>
                <a:spcPct val="90000"/>
              </a:lnSpc>
              <a:spcBef>
                <a:spcPts val="0"/>
              </a:spcBef>
              <a:spcAft>
                <a:spcPts val="1200"/>
              </a:spcAft>
            </a:pPr>
            <a:r>
              <a:rPr lang="en-US" sz="2300" dirty="0">
                <a:latin typeface="Arial" pitchFamily="34" charset="0"/>
                <a:cs typeface="Arial" pitchFamily="34" charset="0"/>
              </a:rPr>
              <a:t>After the radon program was privatized and due to the ease of measuring radon gas compared to its progeny, </a:t>
            </a:r>
            <a:r>
              <a:rPr lang="en-US" sz="2300" b="1" dirty="0">
                <a:latin typeface="Arial" pitchFamily="34" charset="0"/>
                <a:cs typeface="Arial" pitchFamily="34" charset="0"/>
              </a:rPr>
              <a:t>radon gas was used as a </a:t>
            </a:r>
            <a:r>
              <a:rPr lang="en-US" sz="2300" b="1" dirty="0" smtClean="0">
                <a:latin typeface="Arial" pitchFamily="34" charset="0"/>
                <a:cs typeface="Arial" pitchFamily="34" charset="0"/>
              </a:rPr>
              <a:t>substitute </a:t>
            </a:r>
            <a:r>
              <a:rPr lang="en-US" sz="2300" b="1" dirty="0">
                <a:latin typeface="Arial" pitchFamily="34" charset="0"/>
                <a:cs typeface="Arial" pitchFamily="34" charset="0"/>
              </a:rPr>
              <a:t>for measuring RDPs </a:t>
            </a:r>
            <a:r>
              <a:rPr lang="en-US" sz="2300" dirty="0">
                <a:latin typeface="Arial" pitchFamily="34" charset="0"/>
                <a:cs typeface="Arial" pitchFamily="34" charset="0"/>
              </a:rPr>
              <a:t>and the </a:t>
            </a:r>
            <a:r>
              <a:rPr lang="en-US" sz="2300" b="1" dirty="0">
                <a:latin typeface="Arial" pitchFamily="34" charset="0"/>
                <a:cs typeface="Arial" pitchFamily="34" charset="0"/>
              </a:rPr>
              <a:t>RDP guidance was removed from radon protocols for about 20 years</a:t>
            </a:r>
            <a:r>
              <a:rPr lang="en-US" sz="2300" dirty="0">
                <a:latin typeface="Arial" pitchFamily="34" charset="0"/>
                <a:cs typeface="Arial" pitchFamily="34" charset="0"/>
              </a:rPr>
              <a:t>.</a:t>
            </a:r>
            <a:endParaRPr lang="en-US" sz="2300" dirty="0" smtClean="0">
              <a:latin typeface="Arial" pitchFamily="34" charset="0"/>
              <a:cs typeface="Arial" pitchFamily="34" charset="0"/>
            </a:endParaRPr>
          </a:p>
          <a:p>
            <a:pPr>
              <a:lnSpc>
                <a:spcPct val="90000"/>
              </a:lnSpc>
              <a:spcBef>
                <a:spcPts val="0"/>
              </a:spcBef>
              <a:spcAft>
                <a:spcPts val="1200"/>
              </a:spcAft>
            </a:pPr>
            <a:endParaRPr lang="en-US" sz="2300" dirty="0">
              <a:latin typeface="Arial" pitchFamily="34" charset="0"/>
              <a:cs typeface="Arial" pitchFamily="34" charset="0"/>
            </a:endParaRPr>
          </a:p>
          <a:p>
            <a:pPr>
              <a:lnSpc>
                <a:spcPct val="90000"/>
              </a:lnSpc>
              <a:spcBef>
                <a:spcPts val="0"/>
              </a:spcBef>
              <a:spcAft>
                <a:spcPts val="1200"/>
              </a:spcAft>
            </a:pPr>
            <a:endParaRPr lang="en-US" sz="2300" dirty="0" smtClean="0">
              <a:latin typeface="Arial" pitchFamily="34" charset="0"/>
              <a:cs typeface="Arial" pitchFamily="34" charset="0"/>
            </a:endParaRPr>
          </a:p>
          <a:p>
            <a:pPr>
              <a:lnSpc>
                <a:spcPct val="90000"/>
              </a:lnSpc>
              <a:spcBef>
                <a:spcPts val="0"/>
              </a:spcBef>
              <a:spcAft>
                <a:spcPts val="1200"/>
              </a:spcAft>
            </a:pP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252201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18" y="1219200"/>
            <a:ext cx="5925094" cy="5177135"/>
          </a:xfrm>
        </p:spPr>
        <p:txBody>
          <a:bodyPr>
            <a:noAutofit/>
          </a:bodyPr>
          <a:lstStyle/>
          <a:p>
            <a:pPr>
              <a:lnSpc>
                <a:spcPct val="85000"/>
              </a:lnSpc>
              <a:spcBef>
                <a:spcPts val="200"/>
              </a:spcBef>
              <a:spcAft>
                <a:spcPts val="1000"/>
              </a:spcAft>
            </a:pPr>
            <a:r>
              <a:rPr lang="en-US" sz="2200" dirty="0">
                <a:latin typeface="Arial" pitchFamily="34" charset="0"/>
                <a:cs typeface="Arial" pitchFamily="34" charset="0"/>
              </a:rPr>
              <a:t>RDPs come from the radioactive decay (“breakdown”) of radon </a:t>
            </a:r>
            <a:r>
              <a:rPr lang="en-US" sz="2200" dirty="0" smtClean="0">
                <a:latin typeface="Arial" pitchFamily="34" charset="0"/>
                <a:cs typeface="Arial" pitchFamily="34" charset="0"/>
              </a:rPr>
              <a:t>gas.</a:t>
            </a:r>
          </a:p>
          <a:p>
            <a:pPr>
              <a:lnSpc>
                <a:spcPct val="85000"/>
              </a:lnSpc>
              <a:spcBef>
                <a:spcPts val="200"/>
              </a:spcBef>
              <a:spcAft>
                <a:spcPts val="1000"/>
              </a:spcAft>
            </a:pPr>
            <a:r>
              <a:rPr lang="en-US" sz="2200" dirty="0" smtClean="0">
                <a:latin typeface="Arial" pitchFamily="34" charset="0"/>
                <a:cs typeface="Arial" pitchFamily="34" charset="0"/>
              </a:rPr>
              <a:t>A </a:t>
            </a:r>
            <a:r>
              <a:rPr lang="en-US" sz="2200" dirty="0">
                <a:latin typeface="Arial" pitchFamily="34" charset="0"/>
                <a:cs typeface="Arial" pitchFamily="34" charset="0"/>
              </a:rPr>
              <a:t>portion of </a:t>
            </a:r>
            <a:r>
              <a:rPr lang="en-US" sz="2200" dirty="0" smtClean="0">
                <a:latin typeface="Arial" pitchFamily="34" charset="0"/>
                <a:cs typeface="Arial" pitchFamily="34" charset="0"/>
              </a:rPr>
              <a:t>RPDs </a:t>
            </a:r>
            <a:r>
              <a:rPr lang="en-US" sz="2200" dirty="0">
                <a:latin typeface="Arial" pitchFamily="34" charset="0"/>
                <a:cs typeface="Arial" pitchFamily="34" charset="0"/>
              </a:rPr>
              <a:t>“</a:t>
            </a:r>
            <a:r>
              <a:rPr lang="en-US" sz="2200" dirty="0" smtClean="0">
                <a:latin typeface="Arial" pitchFamily="34" charset="0"/>
                <a:cs typeface="Arial" pitchFamily="34" charset="0"/>
              </a:rPr>
              <a:t>plate-out” by attaching </a:t>
            </a:r>
            <a:r>
              <a:rPr lang="en-US" sz="2200" dirty="0">
                <a:latin typeface="Arial" pitchFamily="34" charset="0"/>
                <a:cs typeface="Arial" pitchFamily="34" charset="0"/>
              </a:rPr>
              <a:t>to </a:t>
            </a:r>
            <a:r>
              <a:rPr lang="en-US" sz="2200" dirty="0" smtClean="0">
                <a:latin typeface="Arial" pitchFamily="34" charset="0"/>
                <a:cs typeface="Arial" pitchFamily="34" charset="0"/>
              </a:rPr>
              <a:t>solid surfaces </a:t>
            </a:r>
            <a:r>
              <a:rPr lang="en-US" sz="2200" dirty="0">
                <a:latin typeface="Arial" pitchFamily="34" charset="0"/>
                <a:cs typeface="Arial" pitchFamily="34" charset="0"/>
              </a:rPr>
              <a:t>and are not </a:t>
            </a:r>
            <a:r>
              <a:rPr lang="en-US" sz="2200" dirty="0" smtClean="0">
                <a:latin typeface="Arial" pitchFamily="34" charset="0"/>
                <a:cs typeface="Arial" pitchFamily="34" charset="0"/>
              </a:rPr>
              <a:t>inhaled.</a:t>
            </a:r>
            <a:endParaRPr lang="en-US" sz="2200" dirty="0">
              <a:latin typeface="Arial" pitchFamily="34" charset="0"/>
              <a:cs typeface="Arial" pitchFamily="34" charset="0"/>
            </a:endParaRPr>
          </a:p>
          <a:p>
            <a:pPr>
              <a:lnSpc>
                <a:spcPct val="85000"/>
              </a:lnSpc>
              <a:spcBef>
                <a:spcPts val="200"/>
              </a:spcBef>
              <a:spcAft>
                <a:spcPts val="1000"/>
              </a:spcAft>
            </a:pPr>
            <a:r>
              <a:rPr lang="en-US" sz="2200" dirty="0">
                <a:latin typeface="Arial" pitchFamily="34" charset="0"/>
                <a:cs typeface="Arial" pitchFamily="34" charset="0"/>
              </a:rPr>
              <a:t>The other portion of </a:t>
            </a:r>
            <a:r>
              <a:rPr lang="en-US" sz="2200" dirty="0" smtClean="0">
                <a:latin typeface="Arial" pitchFamily="34" charset="0"/>
                <a:cs typeface="Arial" pitchFamily="34" charset="0"/>
              </a:rPr>
              <a:t>RDPs </a:t>
            </a:r>
            <a:r>
              <a:rPr lang="en-US" sz="2200" dirty="0">
                <a:latin typeface="Arial" pitchFamily="34" charset="0"/>
                <a:cs typeface="Arial" pitchFamily="34" charset="0"/>
              </a:rPr>
              <a:t>stay suspended in the air and </a:t>
            </a:r>
            <a:r>
              <a:rPr lang="en-US" sz="2200" dirty="0" smtClean="0">
                <a:latin typeface="Arial" pitchFamily="34" charset="0"/>
                <a:cs typeface="Arial" pitchFamily="34" charset="0"/>
              </a:rPr>
              <a:t>may </a:t>
            </a:r>
            <a:r>
              <a:rPr lang="en-US" sz="2200" dirty="0">
                <a:latin typeface="Arial" pitchFamily="34" charset="0"/>
                <a:cs typeface="Arial" pitchFamily="34" charset="0"/>
              </a:rPr>
              <a:t>be </a:t>
            </a:r>
            <a:r>
              <a:rPr lang="en-US" sz="2200" dirty="0" smtClean="0">
                <a:latin typeface="Arial" pitchFamily="34" charset="0"/>
                <a:cs typeface="Arial" pitchFamily="34" charset="0"/>
              </a:rPr>
              <a:t>inhaled.</a:t>
            </a:r>
            <a:endParaRPr lang="en-US" sz="2200" dirty="0">
              <a:latin typeface="Arial" pitchFamily="34" charset="0"/>
              <a:cs typeface="Arial" pitchFamily="34" charset="0"/>
            </a:endParaRPr>
          </a:p>
          <a:p>
            <a:pPr>
              <a:lnSpc>
                <a:spcPct val="85000"/>
              </a:lnSpc>
              <a:spcBef>
                <a:spcPts val="200"/>
              </a:spcBef>
              <a:spcAft>
                <a:spcPts val="1000"/>
              </a:spcAft>
            </a:pPr>
            <a:r>
              <a:rPr lang="en-US" sz="2200" dirty="0">
                <a:latin typeface="Arial" pitchFamily="34" charset="0"/>
                <a:cs typeface="Arial" pitchFamily="34" charset="0"/>
              </a:rPr>
              <a:t>The legal action level for suspended RDPs is </a:t>
            </a:r>
            <a:r>
              <a:rPr lang="en-US" sz="2200" dirty="0" smtClean="0">
                <a:latin typeface="Arial" pitchFamily="34" charset="0"/>
                <a:cs typeface="Arial" pitchFamily="34" charset="0"/>
              </a:rPr>
              <a:t>0.02 </a:t>
            </a:r>
            <a:r>
              <a:rPr lang="en-US" sz="2200" dirty="0" smtClean="0">
                <a:latin typeface="Arial" pitchFamily="34" charset="0"/>
                <a:cs typeface="Arial" pitchFamily="34" charset="0"/>
              </a:rPr>
              <a:t>WL. However, EPA guidance reduced EF to 40% (0.016 WL).</a:t>
            </a:r>
            <a:endParaRPr lang="en-US" sz="2200" dirty="0">
              <a:latin typeface="Arial" pitchFamily="34" charset="0"/>
              <a:cs typeface="Arial" pitchFamily="34" charset="0"/>
            </a:endParaRPr>
          </a:p>
          <a:p>
            <a:pPr>
              <a:lnSpc>
                <a:spcPct val="85000"/>
              </a:lnSpc>
              <a:spcBef>
                <a:spcPts val="200"/>
              </a:spcBef>
              <a:spcAft>
                <a:spcPts val="1000"/>
              </a:spcAft>
            </a:pPr>
            <a:r>
              <a:rPr lang="en-US" sz="2200" dirty="0" smtClean="0">
                <a:latin typeface="Arial" pitchFamily="34" charset="0"/>
                <a:cs typeface="Arial" pitchFamily="34" charset="0"/>
              </a:rPr>
              <a:t>Inhaled </a:t>
            </a:r>
            <a:r>
              <a:rPr lang="en-US" sz="2200" dirty="0">
                <a:latin typeface="Arial" pitchFamily="34" charset="0"/>
                <a:cs typeface="Arial" pitchFamily="34" charset="0"/>
              </a:rPr>
              <a:t>RDPs can adhere to lung tissue and release alpha particles that can damage cells </a:t>
            </a:r>
            <a:r>
              <a:rPr lang="en-US" sz="2200" dirty="0" smtClean="0">
                <a:latin typeface="Arial" pitchFamily="34" charset="0"/>
                <a:cs typeface="Arial" pitchFamily="34" charset="0"/>
              </a:rPr>
              <a:t>and, over years of exposure, cause cancer.</a:t>
            </a:r>
            <a:endParaRPr lang="en-US" sz="2200" dirty="0">
              <a:latin typeface="Arial" pitchFamily="34" charset="0"/>
              <a:cs typeface="Arial" pitchFamily="34" charset="0"/>
            </a:endParaRPr>
          </a:p>
          <a:p>
            <a:pPr>
              <a:lnSpc>
                <a:spcPct val="85000"/>
              </a:lnSpc>
              <a:spcBef>
                <a:spcPts val="200"/>
              </a:spcBef>
              <a:spcAft>
                <a:spcPts val="1000"/>
              </a:spcAft>
            </a:pPr>
            <a:r>
              <a:rPr lang="en-US" sz="2200" dirty="0" smtClean="0">
                <a:latin typeface="Arial" pitchFamily="34" charset="0"/>
                <a:cs typeface="Arial" pitchFamily="34" charset="0"/>
              </a:rPr>
              <a:t>RDPs contribute at least 95% of radiation dose to the lungs (NRC, 1988; BEIR IV).</a:t>
            </a:r>
            <a:endParaRPr lang="en-US" sz="2200" dirty="0">
              <a:latin typeface="Arial" pitchFamily="34" charset="0"/>
              <a:cs typeface="Arial" pitchFamily="34" charset="0"/>
            </a:endParaRPr>
          </a:p>
        </p:txBody>
      </p:sp>
      <p:sp>
        <p:nvSpPr>
          <p:cNvPr id="4" name="Rounded Rectangle 3"/>
          <p:cNvSpPr/>
          <p:nvPr/>
        </p:nvSpPr>
        <p:spPr>
          <a:xfrm>
            <a:off x="8737974" y="1663319"/>
            <a:ext cx="3221493" cy="381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rtlCol="0" anchor="ctr"/>
          <a:lstStyle/>
          <a:p>
            <a:pPr algn="ctr"/>
            <a:r>
              <a:rPr lang="en-US" sz="2300" b="1" dirty="0">
                <a:latin typeface="+mj-lt"/>
              </a:rPr>
              <a:t>Radon-222</a:t>
            </a:r>
          </a:p>
        </p:txBody>
      </p:sp>
      <p:sp>
        <p:nvSpPr>
          <p:cNvPr id="5" name="Rounded Rectangle 4"/>
          <p:cNvSpPr/>
          <p:nvPr/>
        </p:nvSpPr>
        <p:spPr>
          <a:xfrm>
            <a:off x="8737974" y="2423176"/>
            <a:ext cx="3221493" cy="38100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300" b="1" dirty="0">
                <a:latin typeface="+mj-lt"/>
              </a:rPr>
              <a:t>Polonium-218</a:t>
            </a:r>
          </a:p>
        </p:txBody>
      </p:sp>
      <p:sp>
        <p:nvSpPr>
          <p:cNvPr id="6" name="Rounded Rectangle 5"/>
          <p:cNvSpPr/>
          <p:nvPr/>
        </p:nvSpPr>
        <p:spPr>
          <a:xfrm>
            <a:off x="8736994" y="3227660"/>
            <a:ext cx="3221493" cy="381000"/>
          </a:xfrm>
          <a:prstGeom prst="round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300" b="1" dirty="0">
                <a:latin typeface="+mj-lt"/>
              </a:rPr>
              <a:t>Lead-214</a:t>
            </a:r>
          </a:p>
        </p:txBody>
      </p:sp>
      <p:sp>
        <p:nvSpPr>
          <p:cNvPr id="7" name="Rounded Rectangle 6"/>
          <p:cNvSpPr/>
          <p:nvPr/>
        </p:nvSpPr>
        <p:spPr>
          <a:xfrm>
            <a:off x="8737974" y="3958844"/>
            <a:ext cx="3221493" cy="381000"/>
          </a:xfrm>
          <a:prstGeom prst="round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300" b="1" dirty="0">
                <a:latin typeface="+mj-lt"/>
              </a:rPr>
              <a:t>Bismuth-214</a:t>
            </a:r>
          </a:p>
        </p:txBody>
      </p:sp>
      <p:sp>
        <p:nvSpPr>
          <p:cNvPr id="8" name="Rounded Rectangle 7"/>
          <p:cNvSpPr/>
          <p:nvPr/>
        </p:nvSpPr>
        <p:spPr>
          <a:xfrm>
            <a:off x="8737974" y="4709176"/>
            <a:ext cx="3221493" cy="381000"/>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300" b="1" dirty="0">
                <a:latin typeface="+mj-lt"/>
              </a:rPr>
              <a:t>Polonium-214</a:t>
            </a:r>
          </a:p>
        </p:txBody>
      </p:sp>
      <p:sp>
        <p:nvSpPr>
          <p:cNvPr id="9" name="Rounded Rectangle 8"/>
          <p:cNvSpPr/>
          <p:nvPr/>
        </p:nvSpPr>
        <p:spPr>
          <a:xfrm>
            <a:off x="8737974" y="5482844"/>
            <a:ext cx="3221493"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rtlCol="0" anchor="ctr"/>
          <a:lstStyle/>
          <a:p>
            <a:pPr algn="ctr"/>
            <a:r>
              <a:rPr lang="en-US" sz="2300" b="1" dirty="0">
                <a:latin typeface="+mj-lt"/>
              </a:rPr>
              <a:t>Lead-210</a:t>
            </a:r>
          </a:p>
        </p:txBody>
      </p:sp>
      <p:cxnSp>
        <p:nvCxnSpPr>
          <p:cNvPr id="10" name="Straight Arrow Connector 9"/>
          <p:cNvCxnSpPr>
            <a:stCxn id="4" idx="2"/>
            <a:endCxn id="5" idx="0"/>
          </p:cNvCxnSpPr>
          <p:nvPr/>
        </p:nvCxnSpPr>
        <p:spPr>
          <a:xfrm>
            <a:off x="10348715" y="2044328"/>
            <a:ext cx="0" cy="378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5" idx="2"/>
          </p:cNvCxnSpPr>
          <p:nvPr/>
        </p:nvCxnSpPr>
        <p:spPr>
          <a:xfrm>
            <a:off x="10348715" y="280417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6" idx="0"/>
          </p:cNvCxnSpPr>
          <p:nvPr/>
        </p:nvCxnSpPr>
        <p:spPr>
          <a:xfrm flipH="1">
            <a:off x="10347738" y="2804177"/>
            <a:ext cx="980" cy="423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7" idx="0"/>
          </p:cNvCxnSpPr>
          <p:nvPr/>
        </p:nvCxnSpPr>
        <p:spPr>
          <a:xfrm>
            <a:off x="10347738" y="3608660"/>
            <a:ext cx="980" cy="35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a:off x="10348715" y="4339845"/>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9" idx="0"/>
          </p:cNvCxnSpPr>
          <p:nvPr/>
        </p:nvCxnSpPr>
        <p:spPr>
          <a:xfrm>
            <a:off x="10348715" y="5090177"/>
            <a:ext cx="0" cy="392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870458" y="1891919"/>
            <a:ext cx="1624754" cy="492438"/>
          </a:xfrm>
          <a:prstGeom prst="rect">
            <a:avLst/>
          </a:prstGeom>
          <a:noFill/>
        </p:spPr>
        <p:txBody>
          <a:bodyPr wrap="square" lIns="91436" tIns="45718" rIns="91436" bIns="45718" rtlCol="0">
            <a:spAutoFit/>
          </a:bodyPr>
          <a:lstStyle/>
          <a:p>
            <a:r>
              <a:rPr lang="el-GR" sz="2600" dirty="0" smtClean="0"/>
              <a:t>α</a:t>
            </a:r>
            <a:r>
              <a:rPr lang="en-US" sz="2200" dirty="0" smtClean="0"/>
              <a:t> </a:t>
            </a:r>
            <a:r>
              <a:rPr lang="el-GR" sz="2200" dirty="0" smtClean="0"/>
              <a:t>γ</a:t>
            </a:r>
            <a:endParaRPr lang="en-US" sz="2200" dirty="0"/>
          </a:p>
        </p:txBody>
      </p:sp>
      <p:sp>
        <p:nvSpPr>
          <p:cNvPr id="17" name="TextBox 16"/>
          <p:cNvSpPr txBox="1"/>
          <p:nvPr/>
        </p:nvSpPr>
        <p:spPr>
          <a:xfrm>
            <a:off x="10870458" y="2765999"/>
            <a:ext cx="1624754" cy="492438"/>
          </a:xfrm>
          <a:prstGeom prst="rect">
            <a:avLst/>
          </a:prstGeom>
          <a:noFill/>
        </p:spPr>
        <p:txBody>
          <a:bodyPr wrap="square" lIns="91436" tIns="45718" rIns="91436" bIns="45718" rtlCol="0">
            <a:spAutoFit/>
          </a:bodyPr>
          <a:lstStyle/>
          <a:p>
            <a:r>
              <a:rPr lang="el-GR" sz="2600" dirty="0" smtClean="0"/>
              <a:t>α</a:t>
            </a:r>
            <a:r>
              <a:rPr lang="en-US" sz="2200" dirty="0" smtClean="0"/>
              <a:t> </a:t>
            </a:r>
            <a:r>
              <a:rPr lang="el-GR" sz="2200" dirty="0" smtClean="0"/>
              <a:t>γ</a:t>
            </a:r>
            <a:endParaRPr lang="en-US" sz="2200" dirty="0"/>
          </a:p>
        </p:txBody>
      </p:sp>
      <p:sp>
        <p:nvSpPr>
          <p:cNvPr id="18" name="TextBox 17"/>
          <p:cNvSpPr txBox="1"/>
          <p:nvPr/>
        </p:nvSpPr>
        <p:spPr>
          <a:xfrm>
            <a:off x="10870458" y="3608660"/>
            <a:ext cx="1624754" cy="369328"/>
          </a:xfrm>
          <a:prstGeom prst="rect">
            <a:avLst/>
          </a:prstGeom>
          <a:noFill/>
        </p:spPr>
        <p:txBody>
          <a:bodyPr wrap="square" lIns="91436" tIns="45718" rIns="91436" bIns="45718" rtlCol="0">
            <a:spAutoFit/>
          </a:bodyPr>
          <a:lstStyle/>
          <a:p>
            <a:r>
              <a:rPr lang="el-GR" dirty="0" smtClean="0"/>
              <a:t>β</a:t>
            </a:r>
            <a:r>
              <a:rPr lang="en-US" dirty="0" smtClean="0"/>
              <a:t> </a:t>
            </a:r>
            <a:r>
              <a:rPr lang="el-GR" dirty="0" smtClean="0"/>
              <a:t>γ</a:t>
            </a:r>
            <a:endParaRPr lang="en-US" dirty="0"/>
          </a:p>
        </p:txBody>
      </p:sp>
      <p:sp>
        <p:nvSpPr>
          <p:cNvPr id="19" name="TextBox 18"/>
          <p:cNvSpPr txBox="1"/>
          <p:nvPr/>
        </p:nvSpPr>
        <p:spPr>
          <a:xfrm>
            <a:off x="10870458" y="4339849"/>
            <a:ext cx="1624754" cy="369328"/>
          </a:xfrm>
          <a:prstGeom prst="rect">
            <a:avLst/>
          </a:prstGeom>
          <a:noFill/>
        </p:spPr>
        <p:txBody>
          <a:bodyPr wrap="square" lIns="91436" tIns="45718" rIns="91436" bIns="45718" rtlCol="0">
            <a:spAutoFit/>
          </a:bodyPr>
          <a:lstStyle/>
          <a:p>
            <a:r>
              <a:rPr lang="el-GR" dirty="0" smtClean="0"/>
              <a:t>β</a:t>
            </a:r>
            <a:r>
              <a:rPr lang="en-US" dirty="0" smtClean="0"/>
              <a:t> </a:t>
            </a:r>
            <a:r>
              <a:rPr lang="el-GR" dirty="0" smtClean="0"/>
              <a:t>γ</a:t>
            </a:r>
            <a:endParaRPr lang="en-US" dirty="0"/>
          </a:p>
        </p:txBody>
      </p:sp>
      <p:sp>
        <p:nvSpPr>
          <p:cNvPr id="20" name="TextBox 19"/>
          <p:cNvSpPr txBox="1"/>
          <p:nvPr/>
        </p:nvSpPr>
        <p:spPr>
          <a:xfrm>
            <a:off x="10853533" y="5015192"/>
            <a:ext cx="1624754" cy="492438"/>
          </a:xfrm>
          <a:prstGeom prst="rect">
            <a:avLst/>
          </a:prstGeom>
          <a:noFill/>
        </p:spPr>
        <p:txBody>
          <a:bodyPr wrap="square" lIns="91436" tIns="45718" rIns="91436" bIns="45718" rtlCol="0">
            <a:spAutoFit/>
          </a:bodyPr>
          <a:lstStyle/>
          <a:p>
            <a:r>
              <a:rPr lang="el-GR" sz="2600" dirty="0" smtClean="0"/>
              <a:t>α</a:t>
            </a:r>
            <a:r>
              <a:rPr lang="en-US" sz="2200" dirty="0" smtClean="0"/>
              <a:t> </a:t>
            </a:r>
            <a:r>
              <a:rPr lang="el-GR" sz="2200" dirty="0" smtClean="0"/>
              <a:t>γ</a:t>
            </a:r>
            <a:endParaRPr lang="en-US" sz="2200" dirty="0"/>
          </a:p>
        </p:txBody>
      </p:sp>
      <p:sp>
        <p:nvSpPr>
          <p:cNvPr id="21" name="TextBox 20"/>
          <p:cNvSpPr txBox="1"/>
          <p:nvPr/>
        </p:nvSpPr>
        <p:spPr>
          <a:xfrm>
            <a:off x="6053291" y="1632868"/>
            <a:ext cx="2637768" cy="461661"/>
          </a:xfrm>
          <a:prstGeom prst="rect">
            <a:avLst/>
          </a:prstGeom>
          <a:noFill/>
        </p:spPr>
        <p:txBody>
          <a:bodyPr wrap="square" lIns="91436" tIns="45718" rIns="91436" bIns="45718" rtlCol="0">
            <a:spAutoFit/>
          </a:bodyPr>
          <a:lstStyle/>
          <a:p>
            <a:pPr algn="r"/>
            <a:r>
              <a:rPr lang="en-US" sz="2400" b="1" dirty="0">
                <a:latin typeface="+mj-lt"/>
              </a:rPr>
              <a:t>3.8 Days</a:t>
            </a:r>
          </a:p>
        </p:txBody>
      </p:sp>
      <p:sp>
        <p:nvSpPr>
          <p:cNvPr id="22" name="TextBox 21"/>
          <p:cNvSpPr txBox="1"/>
          <p:nvPr/>
        </p:nvSpPr>
        <p:spPr>
          <a:xfrm>
            <a:off x="6053288" y="2395946"/>
            <a:ext cx="2637768" cy="461661"/>
          </a:xfrm>
          <a:prstGeom prst="rect">
            <a:avLst/>
          </a:prstGeom>
          <a:noFill/>
        </p:spPr>
        <p:txBody>
          <a:bodyPr wrap="square" lIns="91436" tIns="45718" rIns="91436" bIns="45718" rtlCol="0">
            <a:spAutoFit/>
          </a:bodyPr>
          <a:lstStyle/>
          <a:p>
            <a:pPr algn="r"/>
            <a:r>
              <a:rPr lang="en-US" sz="2400" b="1" dirty="0">
                <a:latin typeface="+mj-lt"/>
              </a:rPr>
              <a:t>3 Minutes</a:t>
            </a:r>
          </a:p>
        </p:txBody>
      </p:sp>
      <p:sp>
        <p:nvSpPr>
          <p:cNvPr id="23" name="TextBox 22"/>
          <p:cNvSpPr txBox="1"/>
          <p:nvPr/>
        </p:nvSpPr>
        <p:spPr>
          <a:xfrm>
            <a:off x="6053288" y="3136379"/>
            <a:ext cx="2637768" cy="461661"/>
          </a:xfrm>
          <a:prstGeom prst="rect">
            <a:avLst/>
          </a:prstGeom>
          <a:noFill/>
        </p:spPr>
        <p:txBody>
          <a:bodyPr wrap="square" lIns="91436" tIns="45718" rIns="91436" bIns="45718" rtlCol="0">
            <a:spAutoFit/>
          </a:bodyPr>
          <a:lstStyle/>
          <a:p>
            <a:pPr algn="r"/>
            <a:r>
              <a:rPr lang="en-US" sz="2400" b="1" dirty="0" smtClean="0">
                <a:latin typeface="+mj-lt"/>
              </a:rPr>
              <a:t>28.6 </a:t>
            </a:r>
            <a:r>
              <a:rPr lang="en-US" sz="2400" b="1" dirty="0">
                <a:latin typeface="+mj-lt"/>
              </a:rPr>
              <a:t>Minutes</a:t>
            </a:r>
          </a:p>
        </p:txBody>
      </p:sp>
      <p:sp>
        <p:nvSpPr>
          <p:cNvPr id="24" name="TextBox 23"/>
          <p:cNvSpPr txBox="1"/>
          <p:nvPr/>
        </p:nvSpPr>
        <p:spPr>
          <a:xfrm>
            <a:off x="5847734" y="3877463"/>
            <a:ext cx="2843322" cy="461661"/>
          </a:xfrm>
          <a:prstGeom prst="rect">
            <a:avLst/>
          </a:prstGeom>
          <a:noFill/>
        </p:spPr>
        <p:txBody>
          <a:bodyPr wrap="square" lIns="91436" tIns="45718" rIns="91436" bIns="45718" rtlCol="0">
            <a:spAutoFit/>
          </a:bodyPr>
          <a:lstStyle/>
          <a:p>
            <a:pPr algn="r"/>
            <a:r>
              <a:rPr lang="en-US" sz="2400" b="1" dirty="0">
                <a:latin typeface="+mj-lt"/>
              </a:rPr>
              <a:t>19.7 Minutes</a:t>
            </a:r>
          </a:p>
        </p:txBody>
      </p:sp>
      <p:sp>
        <p:nvSpPr>
          <p:cNvPr id="25" name="TextBox 24"/>
          <p:cNvSpPr txBox="1"/>
          <p:nvPr/>
        </p:nvSpPr>
        <p:spPr>
          <a:xfrm>
            <a:off x="5483209" y="4651130"/>
            <a:ext cx="3221501" cy="461661"/>
          </a:xfrm>
          <a:prstGeom prst="rect">
            <a:avLst/>
          </a:prstGeom>
          <a:noFill/>
        </p:spPr>
        <p:txBody>
          <a:bodyPr wrap="square" lIns="91436" tIns="45718" rIns="91436" bIns="45718" rtlCol="0">
            <a:spAutoFit/>
          </a:bodyPr>
          <a:lstStyle/>
          <a:p>
            <a:pPr algn="r"/>
            <a:r>
              <a:rPr lang="en-US" sz="2400" b="1" dirty="0" smtClean="0">
                <a:latin typeface="+mj-lt"/>
              </a:rPr>
              <a:t>0.17 Milliseconds</a:t>
            </a:r>
            <a:endParaRPr lang="en-US" sz="2400" b="1" dirty="0">
              <a:latin typeface="+mj-lt"/>
            </a:endParaRPr>
          </a:p>
        </p:txBody>
      </p:sp>
      <p:sp>
        <p:nvSpPr>
          <p:cNvPr id="26" name="TextBox 25"/>
          <p:cNvSpPr txBox="1"/>
          <p:nvPr/>
        </p:nvSpPr>
        <p:spPr>
          <a:xfrm>
            <a:off x="6053291" y="5405739"/>
            <a:ext cx="2637768" cy="461661"/>
          </a:xfrm>
          <a:prstGeom prst="rect">
            <a:avLst/>
          </a:prstGeom>
          <a:noFill/>
        </p:spPr>
        <p:txBody>
          <a:bodyPr wrap="square" lIns="91436" tIns="45718" rIns="91436" bIns="45718" rtlCol="0">
            <a:spAutoFit/>
          </a:bodyPr>
          <a:lstStyle/>
          <a:p>
            <a:pPr algn="r"/>
            <a:r>
              <a:rPr lang="en-US" sz="2400" b="1" dirty="0" smtClean="0">
                <a:latin typeface="+mj-lt"/>
              </a:rPr>
              <a:t>22 </a:t>
            </a:r>
            <a:r>
              <a:rPr lang="en-US" sz="2400" b="1" dirty="0">
                <a:latin typeface="+mj-lt"/>
              </a:rPr>
              <a:t>Years</a:t>
            </a:r>
          </a:p>
        </p:txBody>
      </p:sp>
      <p:sp>
        <p:nvSpPr>
          <p:cNvPr id="32" name="Footer Placeholder 3"/>
          <p:cNvSpPr>
            <a:spLocks noGrp="1"/>
          </p:cNvSpPr>
          <p:nvPr>
            <p:ph type="ftr" sz="quarter" idx="11"/>
          </p:nvPr>
        </p:nvSpPr>
        <p:spPr>
          <a:xfrm>
            <a:off x="3579812" y="6299012"/>
            <a:ext cx="8254338" cy="501649"/>
          </a:xfrm>
        </p:spPr>
        <p:txBody>
          <a:bodyPr/>
          <a:lstStyle/>
          <a:p>
            <a:endParaRPr lang="en-US" sz="2800" baseline="30000" dirty="0">
              <a:solidFill>
                <a:schemeClr val="accent1">
                  <a:lumMod val="75000"/>
                </a:schemeClr>
              </a:solidFill>
              <a:latin typeface="Arial" pitchFamily="34" charset="0"/>
              <a:cs typeface="Arial" pitchFamily="34" charset="0"/>
            </a:endParaRPr>
          </a:p>
        </p:txBody>
      </p:sp>
      <p:sp>
        <p:nvSpPr>
          <p:cNvPr id="40" name="Rectangle 39">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41" name="Picture 40">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33" name="Title 1"/>
          <p:cNvSpPr>
            <a:spLocks noGrp="1"/>
          </p:cNvSpPr>
          <p:nvPr>
            <p:ph type="title"/>
          </p:nvPr>
        </p:nvSpPr>
        <p:spPr>
          <a:xfrm>
            <a:off x="608012" y="304800"/>
            <a:ext cx="10969943" cy="819912"/>
          </a:xfrm>
        </p:spPr>
        <p:txBody>
          <a:bodyPr/>
          <a:lstStyle/>
          <a:p>
            <a:pPr algn="ctr"/>
            <a:r>
              <a:rPr lang="en-US" b="1" dirty="0" smtClean="0"/>
              <a:t>Review: What We Know and Accept</a:t>
            </a:r>
            <a:endParaRPr lang="en-US" b="1" dirty="0"/>
          </a:p>
        </p:txBody>
      </p:sp>
    </p:spTree>
    <p:extLst>
      <p:ext uri="{BB962C8B-B14F-4D97-AF65-F5344CB8AC3E}">
        <p14:creationId xmlns:p14="http://schemas.microsoft.com/office/powerpoint/2010/main" val="18219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19912"/>
          </a:xfrm>
        </p:spPr>
        <p:txBody>
          <a:bodyPr/>
          <a:lstStyle/>
          <a:p>
            <a:pPr algn="ctr"/>
            <a:r>
              <a:rPr lang="en-US" b="1" dirty="0" smtClean="0"/>
              <a:t>Problems Discovered</a:t>
            </a:r>
            <a:endParaRPr lang="en-US" b="1" dirty="0"/>
          </a:p>
        </p:txBody>
      </p:sp>
      <p:sp>
        <p:nvSpPr>
          <p:cNvPr id="3" name="Content Placeholder 2"/>
          <p:cNvSpPr>
            <a:spLocks noGrp="1"/>
          </p:cNvSpPr>
          <p:nvPr>
            <p:ph idx="1"/>
          </p:nvPr>
        </p:nvSpPr>
        <p:spPr>
          <a:xfrm>
            <a:off x="455612" y="1219200"/>
            <a:ext cx="11277600" cy="928524"/>
          </a:xfrm>
        </p:spPr>
        <p:txBody>
          <a:bodyPr>
            <a:normAutofit/>
          </a:bodyPr>
          <a:lstStyle/>
          <a:p>
            <a:pPr>
              <a:lnSpc>
                <a:spcPct val="90000"/>
              </a:lnSpc>
              <a:spcBef>
                <a:spcPts val="200"/>
              </a:spcBef>
              <a:spcAft>
                <a:spcPts val="800"/>
              </a:spcAft>
            </a:pPr>
            <a:r>
              <a:rPr lang="en-US" sz="2500" b="1" dirty="0" smtClean="0">
                <a:latin typeface="Arial" pitchFamily="34" charset="0"/>
                <a:cs typeface="Arial" pitchFamily="34" charset="0"/>
              </a:rPr>
              <a:t>Radon gas levels do not measure alpha radiation</a:t>
            </a:r>
            <a:r>
              <a:rPr lang="en-US" sz="2500" dirty="0" smtClean="0">
                <a:latin typeface="Arial" pitchFamily="34" charset="0"/>
                <a:cs typeface="Arial" pitchFamily="34" charset="0"/>
              </a:rPr>
              <a:t>, exposure, or potential dose </a:t>
            </a:r>
            <a:r>
              <a:rPr lang="en-US" sz="2500" b="1" dirty="0" smtClean="0">
                <a:latin typeface="Arial" pitchFamily="34" charset="0"/>
                <a:cs typeface="Arial" pitchFamily="34" charset="0"/>
              </a:rPr>
              <a:t>and can be </a:t>
            </a:r>
            <a:r>
              <a:rPr lang="en-US" sz="2500" b="1" u="sng" dirty="0" smtClean="0">
                <a:latin typeface="Arial" pitchFamily="34" charset="0"/>
                <a:cs typeface="Arial" pitchFamily="34" charset="0"/>
              </a:rPr>
              <a:t>misleading</a:t>
            </a:r>
            <a:r>
              <a:rPr lang="en-US" sz="2500" b="1" dirty="0" smtClean="0">
                <a:latin typeface="Arial" pitchFamily="34" charset="0"/>
                <a:cs typeface="Arial" pitchFamily="34" charset="0"/>
              </a:rPr>
              <a:t> </a:t>
            </a:r>
            <a:r>
              <a:rPr lang="en-US" sz="2500" dirty="0" smtClean="0">
                <a:latin typeface="Arial" pitchFamily="34" charset="0"/>
                <a:cs typeface="Arial" pitchFamily="34" charset="0"/>
              </a:rPr>
              <a:t>when the assumed EF is not 50%.</a:t>
            </a:r>
            <a:endParaRPr lang="en-US" sz="2300" dirty="0"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14" name="Rectangle 13">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5" name="Picture 14">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9" name="Content Placeholder 2"/>
          <p:cNvSpPr txBox="1">
            <a:spLocks/>
          </p:cNvSpPr>
          <p:nvPr/>
        </p:nvSpPr>
        <p:spPr>
          <a:xfrm>
            <a:off x="455612" y="4262735"/>
            <a:ext cx="11277600" cy="244286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lnSpc>
                <a:spcPct val="90000"/>
              </a:lnSpc>
              <a:spcBef>
                <a:spcPts val="200"/>
              </a:spcBef>
              <a:spcAft>
                <a:spcPts val="800"/>
              </a:spcAft>
            </a:pPr>
            <a:r>
              <a:rPr lang="en-US" sz="2300" dirty="0" smtClean="0">
                <a:latin typeface="Arial" pitchFamily="34" charset="0"/>
                <a:cs typeface="Arial" pitchFamily="34" charset="0"/>
              </a:rPr>
              <a:t>Homes in colder climates with active wood stoves the majority of the year may have more aerosols in the air that increase the EF over 50% because more RDPs will attach to these aerosols rather than plate-out. This also applies to any home with poor air quality (e.g., with second hand smoke). Any environment with an EF over the assumed 50% will exceed the legal action level of 0.02 WL when a radon test is below 4.0 </a:t>
            </a:r>
            <a:r>
              <a:rPr lang="en-US" sz="2300" dirty="0" err="1" smtClean="0">
                <a:latin typeface="Arial" pitchFamily="34" charset="0"/>
                <a:cs typeface="Arial" pitchFamily="34" charset="0"/>
              </a:rPr>
              <a:t>pCi</a:t>
            </a:r>
            <a:r>
              <a:rPr lang="en-US" sz="2300" dirty="0" smtClean="0">
                <a:latin typeface="Arial" pitchFamily="34" charset="0"/>
                <a:cs typeface="Arial" pitchFamily="34" charset="0"/>
              </a:rPr>
              <a:t>/L (</a:t>
            </a:r>
            <a:r>
              <a:rPr lang="en-US" sz="1800" dirty="0" smtClean="0">
                <a:latin typeface="Arial" pitchFamily="34" charset="0"/>
                <a:cs typeface="Arial" pitchFamily="34" charset="0"/>
              </a:rPr>
              <a:t>e.g., (3.6 </a:t>
            </a:r>
            <a:r>
              <a:rPr lang="en-US" sz="1800" dirty="0" err="1" smtClean="0">
                <a:latin typeface="Arial" pitchFamily="34" charset="0"/>
                <a:cs typeface="Arial" pitchFamily="34" charset="0"/>
              </a:rPr>
              <a:t>pCi</a:t>
            </a:r>
            <a:r>
              <a:rPr lang="en-US" sz="1800" dirty="0" smtClean="0">
                <a:latin typeface="Arial" pitchFamily="34" charset="0"/>
                <a:cs typeface="Arial" pitchFamily="34" charset="0"/>
              </a:rPr>
              <a:t>/L * 0.7 EF)/100 = 0.0252 WL of alpha radiation</a:t>
            </a:r>
            <a:r>
              <a:rPr lang="en-US" sz="2300" dirty="0" smtClean="0">
                <a:latin typeface="Arial" pitchFamily="34" charset="0"/>
                <a:cs typeface="Arial" pitchFamily="34" charset="0"/>
              </a:rPr>
              <a:t>).  </a:t>
            </a:r>
          </a:p>
        </p:txBody>
      </p:sp>
      <p:sp>
        <p:nvSpPr>
          <p:cNvPr id="10" name="Content Placeholder 2"/>
          <p:cNvSpPr txBox="1">
            <a:spLocks/>
          </p:cNvSpPr>
          <p:nvPr/>
        </p:nvSpPr>
        <p:spPr>
          <a:xfrm>
            <a:off x="455612" y="2057400"/>
            <a:ext cx="11277600" cy="175483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lnSpc>
                <a:spcPct val="90000"/>
              </a:lnSpc>
              <a:spcBef>
                <a:spcPts val="200"/>
              </a:spcBef>
              <a:spcAft>
                <a:spcPts val="800"/>
              </a:spcAft>
            </a:pPr>
            <a:r>
              <a:rPr lang="en-US" sz="2300" dirty="0" smtClean="0">
                <a:latin typeface="Arial" pitchFamily="34" charset="0"/>
                <a:cs typeface="Arial" pitchFamily="34" charset="0"/>
              </a:rPr>
              <a:t>Occupational buildings with robust HVAC often have EFs </a:t>
            </a:r>
            <a:r>
              <a:rPr lang="en-US" sz="2300" dirty="0">
                <a:latin typeface="Arial" pitchFamily="34" charset="0"/>
                <a:cs typeface="Arial" pitchFamily="34" charset="0"/>
              </a:rPr>
              <a:t>&lt;</a:t>
            </a:r>
            <a:r>
              <a:rPr lang="en-US" sz="2300" dirty="0" smtClean="0">
                <a:latin typeface="Arial" pitchFamily="34" charset="0"/>
                <a:cs typeface="Arial" pitchFamily="34" charset="0"/>
              </a:rPr>
              <a:t>30</a:t>
            </a:r>
            <a:r>
              <a:rPr lang="en-US" sz="2300" dirty="0" smtClean="0">
                <a:latin typeface="Arial" pitchFamily="34" charset="0"/>
                <a:cs typeface="Arial" pitchFamily="34" charset="0"/>
              </a:rPr>
              <a:t>% because of good air quality and increased RDP plate-out due to increased air circulation. This means that these spaces can tolerate radon gas concentrations over 4 </a:t>
            </a:r>
            <a:r>
              <a:rPr lang="en-US" sz="2300" dirty="0" err="1" smtClean="0">
                <a:latin typeface="Arial" pitchFamily="34" charset="0"/>
                <a:cs typeface="Arial" pitchFamily="34" charset="0"/>
              </a:rPr>
              <a:t>pCi</a:t>
            </a:r>
            <a:r>
              <a:rPr lang="en-US" sz="2300" dirty="0" smtClean="0">
                <a:latin typeface="Arial" pitchFamily="34" charset="0"/>
                <a:cs typeface="Arial" pitchFamily="34" charset="0"/>
              </a:rPr>
              <a:t>/L and still not exceed the legal action level of 0.02 WL.</a:t>
            </a:r>
            <a:endParaRPr lang="en-US" sz="2200" dirty="0" smtClean="0">
              <a:latin typeface="Arial" pitchFamily="34" charset="0"/>
              <a:cs typeface="Arial" pitchFamily="34" charset="0"/>
            </a:endParaRPr>
          </a:p>
        </p:txBody>
      </p:sp>
      <p:sp>
        <p:nvSpPr>
          <p:cNvPr id="11" name="Content Placeholder 2"/>
          <p:cNvSpPr txBox="1">
            <a:spLocks/>
          </p:cNvSpPr>
          <p:nvPr/>
        </p:nvSpPr>
        <p:spPr>
          <a:xfrm>
            <a:off x="455612" y="3505200"/>
            <a:ext cx="11277600" cy="105267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2">
              <a:lnSpc>
                <a:spcPct val="90000"/>
              </a:lnSpc>
              <a:spcBef>
                <a:spcPts val="200"/>
              </a:spcBef>
              <a:spcAft>
                <a:spcPts val="800"/>
              </a:spcAft>
            </a:pPr>
            <a:r>
              <a:rPr lang="en-US" sz="2200" dirty="0" smtClean="0">
                <a:latin typeface="Arial" pitchFamily="34" charset="0"/>
                <a:cs typeface="Arial" pitchFamily="34" charset="0"/>
              </a:rPr>
              <a:t>Applying residential protocols to administrative and other types of occupational buildings is not appropriate, especially in spaces where ASD is not feasible.</a:t>
            </a:r>
          </a:p>
        </p:txBody>
      </p:sp>
    </p:spTree>
    <p:extLst>
      <p:ext uri="{BB962C8B-B14F-4D97-AF65-F5344CB8AC3E}">
        <p14:creationId xmlns:p14="http://schemas.microsoft.com/office/powerpoint/2010/main" val="138612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19912"/>
          </a:xfrm>
        </p:spPr>
        <p:txBody>
          <a:bodyPr/>
          <a:lstStyle/>
          <a:p>
            <a:pPr algn="ctr"/>
            <a:r>
              <a:rPr lang="en-US" b="1" dirty="0" smtClean="0"/>
              <a:t>Problems Discovered</a:t>
            </a:r>
            <a:endParaRPr lang="en-US" b="1" dirty="0"/>
          </a:p>
        </p:txBody>
      </p:sp>
      <p:sp>
        <p:nvSpPr>
          <p:cNvPr id="3" name="Content Placeholder 2"/>
          <p:cNvSpPr>
            <a:spLocks noGrp="1"/>
          </p:cNvSpPr>
          <p:nvPr>
            <p:ph idx="1"/>
          </p:nvPr>
        </p:nvSpPr>
        <p:spPr>
          <a:xfrm>
            <a:off x="455612" y="1143000"/>
            <a:ext cx="11201400" cy="5334000"/>
          </a:xfrm>
        </p:spPr>
        <p:txBody>
          <a:bodyPr>
            <a:normAutofit/>
          </a:bodyPr>
          <a:lstStyle/>
          <a:p>
            <a:pPr>
              <a:lnSpc>
                <a:spcPct val="90000"/>
              </a:lnSpc>
              <a:spcBef>
                <a:spcPts val="200"/>
              </a:spcBef>
              <a:spcAft>
                <a:spcPts val="800"/>
              </a:spcAft>
            </a:pPr>
            <a:r>
              <a:rPr lang="en-US" sz="2300" dirty="0">
                <a:latin typeface="Arial" pitchFamily="34" charset="0"/>
                <a:cs typeface="Arial" pitchFamily="34" charset="0"/>
              </a:rPr>
              <a:t>The removal of RDP WL measurements from radon guidance for such a long period of time has had negative impacts.</a:t>
            </a:r>
          </a:p>
          <a:p>
            <a:pPr lvl="1">
              <a:lnSpc>
                <a:spcPct val="90000"/>
              </a:lnSpc>
              <a:spcBef>
                <a:spcPts val="200"/>
              </a:spcBef>
              <a:spcAft>
                <a:spcPts val="800"/>
              </a:spcAft>
            </a:pPr>
            <a:r>
              <a:rPr lang="en-US" sz="2200" dirty="0">
                <a:latin typeface="Arial" pitchFamily="34" charset="0"/>
                <a:cs typeface="Arial" pitchFamily="34" charset="0"/>
              </a:rPr>
              <a:t>Reduced demand for WL measurements has stagnated RDP measurement technology in the U.S.</a:t>
            </a:r>
          </a:p>
          <a:p>
            <a:pPr lvl="1">
              <a:lnSpc>
                <a:spcPct val="90000"/>
              </a:lnSpc>
              <a:spcBef>
                <a:spcPts val="200"/>
              </a:spcBef>
              <a:spcAft>
                <a:spcPts val="800"/>
              </a:spcAft>
            </a:pPr>
            <a:r>
              <a:rPr lang="en-US" sz="2200" dirty="0">
                <a:latin typeface="Arial" pitchFamily="34" charset="0"/>
                <a:cs typeface="Arial" pitchFamily="34" charset="0"/>
              </a:rPr>
              <a:t>Removal of WL information has increased ignorance of RDPs among the </a:t>
            </a:r>
            <a:r>
              <a:rPr lang="en-US" sz="2200" dirty="0" smtClean="0">
                <a:latin typeface="Arial" pitchFamily="34" charset="0"/>
                <a:cs typeface="Arial" pitchFamily="34" charset="0"/>
              </a:rPr>
              <a:t>layperson </a:t>
            </a:r>
            <a:r>
              <a:rPr lang="en-US" sz="2200" dirty="0">
                <a:latin typeface="Arial" pitchFamily="34" charset="0"/>
                <a:cs typeface="Arial" pitchFamily="34" charset="0"/>
              </a:rPr>
              <a:t>and even some radon professionals.</a:t>
            </a:r>
          </a:p>
          <a:p>
            <a:pPr lvl="1">
              <a:lnSpc>
                <a:spcPct val="90000"/>
              </a:lnSpc>
              <a:spcBef>
                <a:spcPts val="200"/>
              </a:spcBef>
              <a:spcAft>
                <a:spcPts val="800"/>
              </a:spcAft>
            </a:pPr>
            <a:r>
              <a:rPr lang="en-US" sz="2200" dirty="0">
                <a:latin typeface="Arial" pitchFamily="34" charset="0"/>
                <a:cs typeface="Arial" pitchFamily="34" charset="0"/>
              </a:rPr>
              <a:t>The focus on performing only radon gas measurements without radiation exposure data from WL measurements reduces predictive power of epidemiological studies and other studies focused on determining lung cancer risks due to radon progeny.</a:t>
            </a:r>
          </a:p>
          <a:p>
            <a:pPr>
              <a:lnSpc>
                <a:spcPct val="90000"/>
              </a:lnSpc>
              <a:spcBef>
                <a:spcPts val="200"/>
              </a:spcBef>
              <a:spcAft>
                <a:spcPts val="800"/>
              </a:spcAft>
            </a:pPr>
            <a:r>
              <a:rPr lang="en-US" sz="2300" dirty="0" smtClean="0">
                <a:latin typeface="Arial" pitchFamily="34" charset="0"/>
                <a:cs typeface="Arial" pitchFamily="34" charset="0"/>
              </a:rPr>
              <a:t>Desire </a:t>
            </a:r>
            <a:r>
              <a:rPr lang="en-US" sz="2300" dirty="0">
                <a:latin typeface="Arial" pitchFamily="34" charset="0"/>
                <a:cs typeface="Arial" pitchFamily="34" charset="0"/>
              </a:rPr>
              <a:t>to simplify the message and have a single </a:t>
            </a:r>
            <a:r>
              <a:rPr lang="en-US" sz="2300" dirty="0" smtClean="0">
                <a:latin typeface="Arial" pitchFamily="34" charset="0"/>
                <a:cs typeface="Arial" pitchFamily="34" charset="0"/>
              </a:rPr>
              <a:t>radon gas action </a:t>
            </a:r>
            <a:r>
              <a:rPr lang="en-US" sz="2300" dirty="0">
                <a:latin typeface="Arial" pitchFamily="34" charset="0"/>
                <a:cs typeface="Arial" pitchFamily="34" charset="0"/>
              </a:rPr>
              <a:t>level for all cases </a:t>
            </a:r>
            <a:r>
              <a:rPr lang="en-US" sz="2300" dirty="0" smtClean="0">
                <a:latin typeface="Arial" pitchFamily="34" charset="0"/>
                <a:cs typeface="Arial" pitchFamily="34" charset="0"/>
              </a:rPr>
              <a:t>may have seemed like a good idea and certainly sparked great innovation in the field of radon detection and mitigation. However, it is not the best solution if you want to be accurate, to know your radiation exposure and potential dose, and to save lives in a cost-effective manner. Only </a:t>
            </a:r>
            <a:r>
              <a:rPr lang="en-US" sz="2300" dirty="0" smtClean="0">
                <a:latin typeface="Arial" pitchFamily="34" charset="0"/>
                <a:cs typeface="Arial" pitchFamily="34" charset="0"/>
              </a:rPr>
              <a:t>an RDP </a:t>
            </a:r>
            <a:r>
              <a:rPr lang="en-US" sz="2300" dirty="0" smtClean="0">
                <a:latin typeface="Arial" pitchFamily="34" charset="0"/>
                <a:cs typeface="Arial" pitchFamily="34" charset="0"/>
              </a:rPr>
              <a:t>action level can do this.</a:t>
            </a:r>
            <a:endParaRPr lang="en-US" sz="23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14" name="Rectangle 13">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5" name="Picture 14">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Tree>
    <p:extLst>
      <p:ext uri="{BB962C8B-B14F-4D97-AF65-F5344CB8AC3E}">
        <p14:creationId xmlns:p14="http://schemas.microsoft.com/office/powerpoint/2010/main" val="11635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48" y="304800"/>
            <a:ext cx="10969943" cy="819912"/>
          </a:xfrm>
        </p:spPr>
        <p:txBody>
          <a:bodyPr/>
          <a:lstStyle/>
          <a:p>
            <a:pPr algn="ctr"/>
            <a:r>
              <a:rPr lang="en-US" b="1" dirty="0" smtClean="0"/>
              <a:t>Problems Discovered</a:t>
            </a:r>
            <a:endParaRPr lang="en-US" b="1" dirty="0"/>
          </a:p>
        </p:txBody>
      </p:sp>
      <p:sp>
        <p:nvSpPr>
          <p:cNvPr id="3" name="Content Placeholder 2"/>
          <p:cNvSpPr>
            <a:spLocks noGrp="1"/>
          </p:cNvSpPr>
          <p:nvPr>
            <p:ph idx="1"/>
          </p:nvPr>
        </p:nvSpPr>
        <p:spPr>
          <a:xfrm>
            <a:off x="455612" y="1143000"/>
            <a:ext cx="11201400" cy="5334000"/>
          </a:xfrm>
        </p:spPr>
        <p:txBody>
          <a:bodyPr>
            <a:normAutofit lnSpcReduction="10000"/>
          </a:bodyPr>
          <a:lstStyle/>
          <a:p>
            <a:pPr>
              <a:lnSpc>
                <a:spcPct val="90000"/>
              </a:lnSpc>
              <a:spcBef>
                <a:spcPts val="200"/>
              </a:spcBef>
              <a:spcAft>
                <a:spcPts val="800"/>
              </a:spcAft>
            </a:pPr>
            <a:r>
              <a:rPr lang="en-US" sz="2300" dirty="0" smtClean="0">
                <a:latin typeface="Arial" pitchFamily="34" charset="0"/>
                <a:cs typeface="Arial" pitchFamily="34" charset="0"/>
              </a:rPr>
              <a:t>Source reduction of radon gas is preferable, when feasible.  </a:t>
            </a:r>
            <a:r>
              <a:rPr lang="en-US" sz="2300" dirty="0">
                <a:latin typeface="Arial" pitchFamily="34" charset="0"/>
                <a:cs typeface="Arial" pitchFamily="34" charset="0"/>
              </a:rPr>
              <a:t>M</a:t>
            </a:r>
            <a:r>
              <a:rPr lang="en-US" sz="2300" dirty="0" smtClean="0">
                <a:latin typeface="Arial" pitchFamily="34" charset="0"/>
                <a:cs typeface="Arial" pitchFamily="34" charset="0"/>
              </a:rPr>
              <a:t>any radon issues can be fixed by simple HVAC investigation/alteration. However, the legal RDP action level should be re-instated so that owners of large occupational buildings where EFs are below 40% can be free to choose direct RDP mitigation (e.g., increasing air circulation) measurements when radon mitigation is not feasible.</a:t>
            </a:r>
          </a:p>
          <a:p>
            <a:pPr>
              <a:lnSpc>
                <a:spcPct val="90000"/>
              </a:lnSpc>
              <a:spcBef>
                <a:spcPts val="200"/>
              </a:spcBef>
              <a:spcAft>
                <a:spcPts val="800"/>
              </a:spcAft>
            </a:pPr>
            <a:r>
              <a:rPr lang="en-US" sz="2300" dirty="0" smtClean="0">
                <a:latin typeface="Arial" pitchFamily="34" charset="0"/>
                <a:cs typeface="Arial" pitchFamily="34" charset="0"/>
              </a:rPr>
              <a:t>A potential conflict of interest exists within the radon industry because wide-spread knowledge of how easy it is to maintain alpha radiation levels under 0.02 WL in the presence of radon gas levels between 4 and 10 </a:t>
            </a:r>
            <a:r>
              <a:rPr lang="en-US" sz="2300" dirty="0" err="1" smtClean="0">
                <a:latin typeface="Arial" pitchFamily="34" charset="0"/>
                <a:cs typeface="Arial" pitchFamily="34" charset="0"/>
              </a:rPr>
              <a:t>pCi</a:t>
            </a:r>
            <a:r>
              <a:rPr lang="en-US" sz="2300" dirty="0" smtClean="0">
                <a:latin typeface="Arial" pitchFamily="34" charset="0"/>
                <a:cs typeface="Arial" pitchFamily="34" charset="0"/>
              </a:rPr>
              <a:t>/L would reduce demand for more expensive radon mitigation techniques. </a:t>
            </a:r>
          </a:p>
          <a:p>
            <a:pPr>
              <a:lnSpc>
                <a:spcPct val="90000"/>
              </a:lnSpc>
              <a:spcBef>
                <a:spcPts val="200"/>
              </a:spcBef>
              <a:spcAft>
                <a:spcPts val="800"/>
              </a:spcAft>
            </a:pPr>
            <a:r>
              <a:rPr lang="en-US" sz="2300" dirty="0">
                <a:latin typeface="Arial" pitchFamily="34" charset="0"/>
                <a:cs typeface="Arial" pitchFamily="34" charset="0"/>
              </a:rPr>
              <a:t>A literature review has uncovered inconsistencies in RDP information that have led to misinformation among radon professional and policy makers</a:t>
            </a:r>
            <a:r>
              <a:rPr lang="en-US" sz="2300" dirty="0" smtClean="0">
                <a:latin typeface="Arial" pitchFamily="34" charset="0"/>
                <a:cs typeface="Arial" pitchFamily="34" charset="0"/>
              </a:rPr>
              <a:t>.</a:t>
            </a:r>
          </a:p>
          <a:p>
            <a:pPr marL="406400" indent="0">
              <a:lnSpc>
                <a:spcPct val="90000"/>
              </a:lnSpc>
              <a:spcBef>
                <a:spcPts val="200"/>
              </a:spcBef>
              <a:spcAft>
                <a:spcPts val="800"/>
              </a:spcAft>
              <a:buNone/>
            </a:pPr>
            <a:endParaRPr lang="en-US" sz="800" b="1" dirty="0" smtClean="0">
              <a:latin typeface="Arial" pitchFamily="34" charset="0"/>
              <a:cs typeface="Arial" pitchFamily="34" charset="0"/>
            </a:endParaRPr>
          </a:p>
          <a:p>
            <a:pPr marL="406400" indent="0">
              <a:lnSpc>
                <a:spcPct val="90000"/>
              </a:lnSpc>
              <a:spcBef>
                <a:spcPts val="200"/>
              </a:spcBef>
              <a:spcAft>
                <a:spcPts val="800"/>
              </a:spcAft>
              <a:buNone/>
            </a:pPr>
            <a:r>
              <a:rPr lang="en-US" sz="2300" b="1" dirty="0" smtClean="0">
                <a:latin typeface="Arial" pitchFamily="34" charset="0"/>
                <a:cs typeface="Arial" pitchFamily="34" charset="0"/>
              </a:rPr>
              <a:t>Objectives of this presentation: </a:t>
            </a:r>
          </a:p>
          <a:p>
            <a:pPr lvl="1">
              <a:spcBef>
                <a:spcPts val="200"/>
              </a:spcBef>
              <a:spcAft>
                <a:spcPts val="800"/>
              </a:spcAft>
            </a:pPr>
            <a:r>
              <a:rPr lang="en-US" sz="2200" dirty="0">
                <a:latin typeface="Arial" pitchFamily="34" charset="0"/>
                <a:cs typeface="Arial" pitchFamily="34" charset="0"/>
              </a:rPr>
              <a:t>Point out </a:t>
            </a:r>
            <a:r>
              <a:rPr lang="en-US" sz="2200" dirty="0" smtClean="0">
                <a:latin typeface="Arial" pitchFamily="34" charset="0"/>
                <a:cs typeface="Arial" pitchFamily="34" charset="0"/>
              </a:rPr>
              <a:t>inconsistencies </a:t>
            </a:r>
            <a:r>
              <a:rPr lang="en-US" sz="2200" dirty="0">
                <a:latin typeface="Arial" pitchFamily="34" charset="0"/>
                <a:cs typeface="Arial" pitchFamily="34" charset="0"/>
              </a:rPr>
              <a:t>among RDP literature, especially related to </a:t>
            </a:r>
            <a:r>
              <a:rPr lang="en-US" sz="2200" dirty="0" smtClean="0">
                <a:latin typeface="Arial" pitchFamily="34" charset="0"/>
                <a:cs typeface="Arial" pitchFamily="34" charset="0"/>
              </a:rPr>
              <a:t>particle </a:t>
            </a:r>
            <a:r>
              <a:rPr lang="en-US" sz="2200" dirty="0">
                <a:latin typeface="Arial" pitchFamily="34" charset="0"/>
                <a:cs typeface="Arial" pitchFamily="34" charset="0"/>
              </a:rPr>
              <a:t>size. </a:t>
            </a:r>
          </a:p>
          <a:p>
            <a:pPr lvl="1">
              <a:spcBef>
                <a:spcPts val="200"/>
              </a:spcBef>
              <a:spcAft>
                <a:spcPts val="800"/>
              </a:spcAft>
            </a:pPr>
            <a:r>
              <a:rPr lang="en-US" sz="2200" dirty="0">
                <a:latin typeface="Arial" pitchFamily="34" charset="0"/>
                <a:cs typeface="Arial" pitchFamily="34" charset="0"/>
              </a:rPr>
              <a:t>Address misconceptions about </a:t>
            </a:r>
            <a:r>
              <a:rPr lang="en-US" sz="2200" dirty="0" smtClean="0">
                <a:latin typeface="Arial" pitchFamily="34" charset="0"/>
                <a:cs typeface="Arial" pitchFamily="34" charset="0"/>
              </a:rPr>
              <a:t>RDPs</a:t>
            </a:r>
            <a:endParaRPr lang="en-US" sz="2300" dirty="0"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14" name="Rectangle 13">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5" name="Picture 14">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Tree>
    <p:extLst>
      <p:ext uri="{BB962C8B-B14F-4D97-AF65-F5344CB8AC3E}">
        <p14:creationId xmlns:p14="http://schemas.microsoft.com/office/powerpoint/2010/main" val="27999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97173069"/>
              </p:ext>
            </p:extLst>
          </p:nvPr>
        </p:nvGraphicFramePr>
        <p:xfrm>
          <a:off x="514984" y="2057403"/>
          <a:ext cx="8279992" cy="4158029"/>
        </p:xfrm>
        <a:graphic>
          <a:graphicData uri="http://schemas.openxmlformats.org/drawingml/2006/table">
            <a:tbl>
              <a:tblPr firstRow="1" bandRow="1">
                <a:tableStyleId>{5C22544A-7EE6-4342-B048-85BDC9FD1C3A}</a:tableStyleId>
              </a:tblPr>
              <a:tblGrid>
                <a:gridCol w="2092602"/>
                <a:gridCol w="1920190"/>
                <a:gridCol w="2209800"/>
                <a:gridCol w="2057400"/>
              </a:tblGrid>
              <a:tr h="603863">
                <a:tc>
                  <a:txBody>
                    <a:bodyPr/>
                    <a:lstStyle/>
                    <a:p>
                      <a:pPr algn="ctr"/>
                      <a:r>
                        <a:rPr lang="en-US" sz="1600" dirty="0" smtClean="0">
                          <a:latin typeface="Arial" pitchFamily="34" charset="0"/>
                          <a:cs typeface="Arial" pitchFamily="34" charset="0"/>
                        </a:rPr>
                        <a:t>Publication</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Author</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Publication Year</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Unattached Fraction</a:t>
                      </a:r>
                    </a:p>
                    <a:p>
                      <a:pPr algn="ctr"/>
                      <a:r>
                        <a:rPr lang="en-US" sz="1600" dirty="0" smtClean="0">
                          <a:latin typeface="Arial" pitchFamily="34" charset="0"/>
                          <a:cs typeface="Arial" pitchFamily="34" charset="0"/>
                        </a:rPr>
                        <a:t> Size (nm)</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Attached Fraction</a:t>
                      </a:r>
                    </a:p>
                    <a:p>
                      <a:pPr algn="ctr"/>
                      <a:r>
                        <a:rPr lang="en-US" sz="1600" dirty="0" smtClean="0">
                          <a:latin typeface="Arial" pitchFamily="34" charset="0"/>
                          <a:cs typeface="Arial" pitchFamily="34" charset="0"/>
                        </a:rPr>
                        <a:t> Size (nm)</a:t>
                      </a:r>
                      <a:endParaRPr lang="en-US" sz="1600" dirty="0">
                        <a:latin typeface="Arial" pitchFamily="34" charset="0"/>
                        <a:cs typeface="Arial" pitchFamily="34" charset="0"/>
                      </a:endParaRPr>
                    </a:p>
                  </a:txBody>
                  <a:tcPr marL="82984" marR="82984" marT="41492" marB="41492" anchor="ctr"/>
                </a:tc>
              </a:tr>
              <a:tr h="507738">
                <a:tc>
                  <a:txBody>
                    <a:bodyPr/>
                    <a:lstStyle/>
                    <a:p>
                      <a:pPr algn="ctr"/>
                      <a:r>
                        <a:rPr lang="en-US" sz="1600" dirty="0" smtClean="0">
                          <a:latin typeface="Arial" pitchFamily="34" charset="0"/>
                          <a:cs typeface="Arial" pitchFamily="34" charset="0"/>
                        </a:rPr>
                        <a:t>Li et al.</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1998</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0.5-5</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NA</a:t>
                      </a:r>
                      <a:endParaRPr lang="en-US" sz="1600" dirty="0">
                        <a:latin typeface="Arial" pitchFamily="34" charset="0"/>
                        <a:cs typeface="Arial" pitchFamily="34" charset="0"/>
                      </a:endParaRPr>
                    </a:p>
                  </a:txBody>
                  <a:tcPr marL="82984" marR="82984" marT="41492" marB="41492" anchor="ctr"/>
                </a:tc>
              </a:tr>
              <a:tr h="507738">
                <a:tc>
                  <a:txBody>
                    <a:bodyPr/>
                    <a:lstStyle/>
                    <a:p>
                      <a:pPr algn="ctr"/>
                      <a:r>
                        <a:rPr lang="en-US" sz="1600" dirty="0" err="1" smtClean="0">
                          <a:latin typeface="Arial" pitchFamily="34" charset="0"/>
                          <a:cs typeface="Arial" pitchFamily="34" charset="0"/>
                        </a:rPr>
                        <a:t>Kontrappa</a:t>
                      </a:r>
                      <a:r>
                        <a:rPr lang="en-US" sz="1600" dirty="0" smtClean="0">
                          <a:latin typeface="Arial" pitchFamily="34" charset="0"/>
                          <a:cs typeface="Arial" pitchFamily="34" charset="0"/>
                        </a:rPr>
                        <a:t> et al.</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2003</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NA</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 500</a:t>
                      </a:r>
                      <a:endParaRPr lang="en-US" sz="1600" dirty="0">
                        <a:latin typeface="Arial" pitchFamily="34" charset="0"/>
                        <a:cs typeface="Arial" pitchFamily="34" charset="0"/>
                      </a:endParaRPr>
                    </a:p>
                  </a:txBody>
                  <a:tcPr marL="82984" marR="82984" marT="41492" marB="41492" anchor="ctr"/>
                </a:tc>
              </a:tr>
              <a:tr h="507738">
                <a:tc>
                  <a:txBody>
                    <a:bodyPr/>
                    <a:lstStyle/>
                    <a:p>
                      <a:pPr algn="ctr"/>
                      <a:r>
                        <a:rPr lang="en-US" sz="1600" dirty="0" smtClean="0">
                          <a:latin typeface="Arial" pitchFamily="34" charset="0"/>
                          <a:cs typeface="Arial" pitchFamily="34" charset="0"/>
                        </a:rPr>
                        <a:t>Gou et</a:t>
                      </a:r>
                      <a:r>
                        <a:rPr lang="en-US" sz="1600" baseline="0" dirty="0" smtClean="0">
                          <a:latin typeface="Arial" pitchFamily="34" charset="0"/>
                          <a:cs typeface="Arial" pitchFamily="34" charset="0"/>
                        </a:rPr>
                        <a:t> al.</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2012</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&lt;5</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&gt;5</a:t>
                      </a:r>
                      <a:endParaRPr lang="en-US" sz="1600" dirty="0">
                        <a:latin typeface="Arial" pitchFamily="34" charset="0"/>
                        <a:cs typeface="Arial" pitchFamily="34" charset="0"/>
                      </a:endParaRPr>
                    </a:p>
                  </a:txBody>
                  <a:tcPr marL="82984" marR="82984" marT="41492" marB="41492" anchor="ctr"/>
                </a:tc>
              </a:tr>
              <a:tr h="507738">
                <a:tc>
                  <a:txBody>
                    <a:bodyPr/>
                    <a:lstStyle/>
                    <a:p>
                      <a:pPr algn="ctr"/>
                      <a:r>
                        <a:rPr lang="en-US" sz="1600" dirty="0" smtClean="0">
                          <a:latin typeface="Arial" pitchFamily="34" charset="0"/>
                          <a:cs typeface="Arial" pitchFamily="34" charset="0"/>
                        </a:rPr>
                        <a:t>ICRP</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2015</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~1</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10-1000</a:t>
                      </a:r>
                      <a:endParaRPr lang="en-US" sz="1600" dirty="0">
                        <a:latin typeface="Arial" pitchFamily="34" charset="0"/>
                        <a:cs typeface="Arial" pitchFamily="34" charset="0"/>
                      </a:endParaRPr>
                    </a:p>
                  </a:txBody>
                  <a:tcPr marL="82984" marR="82984" marT="41492" marB="41492" anchor="ctr"/>
                </a:tc>
              </a:tr>
              <a:tr h="507738">
                <a:tc>
                  <a:txBody>
                    <a:bodyPr/>
                    <a:lstStyle/>
                    <a:p>
                      <a:pPr algn="ctr"/>
                      <a:r>
                        <a:rPr lang="en-US" sz="1600" dirty="0" err="1" smtClean="0">
                          <a:latin typeface="Arial" pitchFamily="34" charset="0"/>
                          <a:cs typeface="Arial" pitchFamily="34" charset="0"/>
                        </a:rPr>
                        <a:t>Trassierra</a:t>
                      </a:r>
                      <a:r>
                        <a:rPr lang="en-US" sz="1600" dirty="0" smtClean="0">
                          <a:latin typeface="Arial" pitchFamily="34" charset="0"/>
                          <a:cs typeface="Arial" pitchFamily="34" charset="0"/>
                        </a:rPr>
                        <a:t> et al.</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2016</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0.5-1</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NA</a:t>
                      </a:r>
                      <a:endParaRPr lang="en-US" sz="1600" dirty="0">
                        <a:latin typeface="Arial" pitchFamily="34" charset="0"/>
                        <a:cs typeface="Arial" pitchFamily="34" charset="0"/>
                      </a:endParaRPr>
                    </a:p>
                  </a:txBody>
                  <a:tcPr marL="82984" marR="82984" marT="41492" marB="41492" anchor="ctr"/>
                </a:tc>
              </a:tr>
              <a:tr h="507738">
                <a:tc>
                  <a:txBody>
                    <a:bodyPr/>
                    <a:lstStyle/>
                    <a:p>
                      <a:pPr algn="ctr"/>
                      <a:r>
                        <a:rPr lang="en-US" sz="1600" dirty="0" err="1" smtClean="0">
                          <a:latin typeface="Arial" pitchFamily="34" charset="0"/>
                          <a:cs typeface="Arial" pitchFamily="34" charset="0"/>
                        </a:rPr>
                        <a:t>Ramola</a:t>
                      </a:r>
                      <a:r>
                        <a:rPr lang="en-US" sz="1600" dirty="0" smtClean="0">
                          <a:latin typeface="Arial" pitchFamily="34" charset="0"/>
                          <a:cs typeface="Arial" pitchFamily="34" charset="0"/>
                        </a:rPr>
                        <a:t> et al.</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2016</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~2</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~150</a:t>
                      </a:r>
                      <a:endParaRPr lang="en-US" sz="1600" dirty="0">
                        <a:latin typeface="Arial" pitchFamily="34" charset="0"/>
                        <a:cs typeface="Arial" pitchFamily="34" charset="0"/>
                      </a:endParaRPr>
                    </a:p>
                  </a:txBody>
                  <a:tcPr marL="82984" marR="82984" marT="41492" marB="41492" anchor="ctr"/>
                </a:tc>
              </a:tr>
              <a:tr h="507738">
                <a:tc>
                  <a:txBody>
                    <a:bodyPr/>
                    <a:lstStyle/>
                    <a:p>
                      <a:pPr algn="ctr"/>
                      <a:r>
                        <a:rPr lang="en-US" sz="1600" dirty="0" err="1" smtClean="0">
                          <a:latin typeface="Arial" pitchFamily="34" charset="0"/>
                          <a:cs typeface="Arial" pitchFamily="34" charset="0"/>
                        </a:rPr>
                        <a:t>Khalaf</a:t>
                      </a:r>
                      <a:r>
                        <a:rPr lang="en-US" sz="1600" dirty="0" smtClean="0">
                          <a:latin typeface="Arial" pitchFamily="34" charset="0"/>
                          <a:cs typeface="Arial" pitchFamily="34" charset="0"/>
                        </a:rPr>
                        <a:t> et al.</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2019</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1-10</a:t>
                      </a:r>
                      <a:endParaRPr lang="en-US" sz="1600" dirty="0">
                        <a:latin typeface="Arial" pitchFamily="34" charset="0"/>
                        <a:cs typeface="Arial" pitchFamily="34" charset="0"/>
                      </a:endParaRPr>
                    </a:p>
                  </a:txBody>
                  <a:tcPr marL="82984" marR="82984" marT="41492" marB="41492" anchor="ctr"/>
                </a:tc>
                <a:tc>
                  <a:txBody>
                    <a:bodyPr/>
                    <a:lstStyle/>
                    <a:p>
                      <a:pPr algn="ctr"/>
                      <a:r>
                        <a:rPr lang="en-US" sz="1600" dirty="0" smtClean="0">
                          <a:latin typeface="Arial" pitchFamily="34" charset="0"/>
                          <a:cs typeface="Arial" pitchFamily="34" charset="0"/>
                        </a:rPr>
                        <a:t>10-1000</a:t>
                      </a:r>
                      <a:endParaRPr lang="en-US" sz="1600" dirty="0">
                        <a:latin typeface="Arial" pitchFamily="34" charset="0"/>
                        <a:cs typeface="Arial" pitchFamily="34" charset="0"/>
                      </a:endParaRPr>
                    </a:p>
                  </a:txBody>
                  <a:tcPr marL="82984" marR="82984" marT="41492" marB="41492" anchor="ctr"/>
                </a:tc>
              </a:tr>
            </a:tbl>
          </a:graphicData>
        </a:graphic>
      </p:graphicFrame>
      <p:sp>
        <p:nvSpPr>
          <p:cNvPr id="3" name="Footer Placeholder 2"/>
          <p:cNvSpPr>
            <a:spLocks noGrp="1"/>
          </p:cNvSpPr>
          <p:nvPr>
            <p:ph type="ftr" sz="quarter" idx="11"/>
          </p:nvPr>
        </p:nvSpPr>
        <p:spPr/>
        <p:txBody>
          <a:bodyPr/>
          <a:lstStyle/>
          <a:p>
            <a:endParaRPr lang="en-US" dirty="0"/>
          </a:p>
        </p:txBody>
      </p:sp>
      <p:sp>
        <p:nvSpPr>
          <p:cNvPr id="15" name="Rectangle 14">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6" name="Picture 15">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6" name="Title 1"/>
          <p:cNvSpPr>
            <a:spLocks noGrp="1"/>
          </p:cNvSpPr>
          <p:nvPr>
            <p:ph type="title"/>
          </p:nvPr>
        </p:nvSpPr>
        <p:spPr>
          <a:xfrm>
            <a:off x="597148" y="304800"/>
            <a:ext cx="10969943" cy="819912"/>
          </a:xfrm>
        </p:spPr>
        <p:txBody>
          <a:bodyPr/>
          <a:lstStyle/>
          <a:p>
            <a:pPr algn="ctr"/>
            <a:r>
              <a:rPr lang="en-US" b="1" dirty="0" smtClean="0"/>
              <a:t>“Unattached” and “Attached” RDPs</a:t>
            </a:r>
            <a:endParaRPr lang="en-US" b="1" dirty="0"/>
          </a:p>
        </p:txBody>
      </p:sp>
      <p:sp>
        <p:nvSpPr>
          <p:cNvPr id="4" name="Rectangle 3"/>
          <p:cNvSpPr/>
          <p:nvPr/>
        </p:nvSpPr>
        <p:spPr>
          <a:xfrm>
            <a:off x="380614" y="1203371"/>
            <a:ext cx="11403012" cy="701731"/>
          </a:xfrm>
          <a:prstGeom prst="rect">
            <a:avLst/>
          </a:prstGeom>
        </p:spPr>
        <p:txBody>
          <a:bodyPr wrap="square">
            <a:spAutoFit/>
          </a:bodyPr>
          <a:lstStyle/>
          <a:p>
            <a:pPr>
              <a:lnSpc>
                <a:spcPct val="90000"/>
              </a:lnSpc>
            </a:pPr>
            <a:r>
              <a:rPr lang="en-US" sz="2200" dirty="0" smtClean="0">
                <a:latin typeface="Arial" pitchFamily="34" charset="0"/>
                <a:cs typeface="Arial" pitchFamily="34" charset="0"/>
              </a:rPr>
              <a:t>“Unattached” </a:t>
            </a:r>
            <a:r>
              <a:rPr lang="en-US" sz="2200" dirty="0">
                <a:latin typeface="Arial" pitchFamily="34" charset="0"/>
                <a:cs typeface="Arial" pitchFamily="34" charset="0"/>
              </a:rPr>
              <a:t>and </a:t>
            </a:r>
            <a:r>
              <a:rPr lang="en-US" sz="2200" dirty="0" smtClean="0">
                <a:latin typeface="Arial" pitchFamily="34" charset="0"/>
                <a:cs typeface="Arial" pitchFamily="34" charset="0"/>
              </a:rPr>
              <a:t>“Attached” </a:t>
            </a:r>
            <a:r>
              <a:rPr lang="en-US" sz="2200" dirty="0">
                <a:latin typeface="Arial" pitchFamily="34" charset="0"/>
                <a:cs typeface="Arial" pitchFamily="34" charset="0"/>
              </a:rPr>
              <a:t>fraction terminology originated in </a:t>
            </a:r>
            <a:r>
              <a:rPr lang="en-US" sz="2200" dirty="0" smtClean="0">
                <a:latin typeface="Arial" pitchFamily="34" charset="0"/>
                <a:cs typeface="Arial" pitchFamily="34" charset="0"/>
              </a:rPr>
              <a:t>a </a:t>
            </a:r>
            <a:r>
              <a:rPr lang="en-US" sz="2200" dirty="0">
                <a:latin typeface="Arial" pitchFamily="34" charset="0"/>
                <a:cs typeface="Arial" pitchFamily="34" charset="0"/>
              </a:rPr>
              <a:t>paper by Chamberlain and </a:t>
            </a:r>
            <a:r>
              <a:rPr lang="en-US" sz="2200" dirty="0" smtClean="0">
                <a:latin typeface="Arial" pitchFamily="34" charset="0"/>
                <a:cs typeface="Arial" pitchFamily="34" charset="0"/>
              </a:rPr>
              <a:t>Dyson (1956). Inconsistent size description associated with these terms is common.</a:t>
            </a:r>
            <a:endParaRPr lang="en-US" sz="2200" dirty="0">
              <a:latin typeface="Arial" pitchFamily="34" charset="0"/>
              <a:cs typeface="Arial" pitchFamily="34" charset="0"/>
            </a:endParaRPr>
          </a:p>
        </p:txBody>
      </p:sp>
      <p:sp>
        <p:nvSpPr>
          <p:cNvPr id="8" name="Rectangle 7"/>
          <p:cNvSpPr/>
          <p:nvPr/>
        </p:nvSpPr>
        <p:spPr>
          <a:xfrm>
            <a:off x="9040426" y="2514600"/>
            <a:ext cx="2921386" cy="2862322"/>
          </a:xfrm>
          <a:prstGeom prst="rect">
            <a:avLst/>
          </a:prstGeom>
        </p:spPr>
        <p:txBody>
          <a:bodyPr wrap="square">
            <a:spAutoFit/>
          </a:bodyPr>
          <a:lstStyle/>
          <a:p>
            <a:pPr>
              <a:lnSpc>
                <a:spcPct val="90000"/>
              </a:lnSpc>
            </a:pPr>
            <a:r>
              <a:rPr lang="en-US" sz="2000" dirty="0" smtClean="0">
                <a:latin typeface="Arial" pitchFamily="34" charset="0"/>
                <a:cs typeface="Arial" pitchFamily="34" charset="0"/>
              </a:rPr>
              <a:t>Note: Unattached Fraction (UF) is the number of “Unattached” RDPs over the total number of RDPs emanating from radon gas present during measurement.  </a:t>
            </a:r>
          </a:p>
          <a:p>
            <a:pPr>
              <a:lnSpc>
                <a:spcPct val="90000"/>
              </a:lnSpc>
            </a:pPr>
            <a:endParaRPr lang="en-US" sz="2000" dirty="0" smtClean="0">
              <a:latin typeface="Arial" pitchFamily="34" charset="0"/>
              <a:cs typeface="Arial" pitchFamily="34" charset="0"/>
            </a:endParaRPr>
          </a:p>
          <a:p>
            <a:pPr>
              <a:lnSpc>
                <a:spcPct val="90000"/>
              </a:lnSpc>
            </a:pPr>
            <a:r>
              <a:rPr lang="en-US" sz="2000" dirty="0" smtClean="0">
                <a:latin typeface="Arial" pitchFamily="34" charset="0"/>
                <a:cs typeface="Arial" pitchFamily="34" charset="0"/>
              </a:rPr>
              <a:t>It is a proportion.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13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9433" y="2564415"/>
            <a:ext cx="1910870" cy="2617185"/>
            <a:chOff x="85724" y="3403600"/>
            <a:chExt cx="1055688" cy="2235200"/>
          </a:xfrm>
        </p:grpSpPr>
        <p:cxnSp>
          <p:nvCxnSpPr>
            <p:cNvPr id="5" name="Curved Connector 4"/>
            <p:cNvCxnSpPr/>
            <p:nvPr/>
          </p:nvCxnSpPr>
          <p:spPr>
            <a:xfrm rot="16200000" flipV="1">
              <a:off x="-458788" y="4343400"/>
              <a:ext cx="2209800" cy="381000"/>
            </a:xfrm>
            <a:prstGeom prst="curvedConnector3">
              <a:avLst/>
            </a:prstGeom>
            <a:ln w="57150">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6" name="Curved Connector 5"/>
            <p:cNvCxnSpPr/>
            <p:nvPr/>
          </p:nvCxnSpPr>
          <p:spPr>
            <a:xfrm rot="16200000" flipV="1">
              <a:off x="-306388" y="4318000"/>
              <a:ext cx="2209800" cy="381000"/>
            </a:xfrm>
            <a:prstGeom prst="curvedConnector3">
              <a:avLst/>
            </a:prstGeom>
            <a:ln w="57150">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7" name="Curved Connector 6"/>
            <p:cNvCxnSpPr/>
            <p:nvPr/>
          </p:nvCxnSpPr>
          <p:spPr>
            <a:xfrm rot="16200000" flipV="1">
              <a:off x="-153988" y="4343400"/>
              <a:ext cx="2209800" cy="381000"/>
            </a:xfrm>
            <a:prstGeom prst="curvedConnector3">
              <a:avLst/>
            </a:prstGeom>
            <a:ln w="57150">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8" name="Curved Connector 7"/>
            <p:cNvCxnSpPr/>
            <p:nvPr/>
          </p:nvCxnSpPr>
          <p:spPr>
            <a:xfrm rot="16200000" flipV="1">
              <a:off x="-828676" y="4318000"/>
              <a:ext cx="2209800" cy="381000"/>
            </a:xfrm>
            <a:prstGeom prst="curvedConnector3">
              <a:avLst/>
            </a:prstGeom>
            <a:ln w="57150">
              <a:solidFill>
                <a:srgbClr val="7030A0"/>
              </a:solidFill>
              <a:tailEnd type="arrow"/>
            </a:ln>
          </p:spPr>
          <p:style>
            <a:lnRef idx="2">
              <a:schemeClr val="accent3"/>
            </a:lnRef>
            <a:fillRef idx="0">
              <a:schemeClr val="accent3"/>
            </a:fillRef>
            <a:effectRef idx="1">
              <a:schemeClr val="accent3"/>
            </a:effectRef>
            <a:fontRef idx="minor">
              <a:schemeClr val="tx1"/>
            </a:fontRef>
          </p:style>
        </p:cxnSp>
        <p:cxnSp>
          <p:nvCxnSpPr>
            <p:cNvPr id="9" name="Curved Connector 8"/>
            <p:cNvCxnSpPr/>
            <p:nvPr/>
          </p:nvCxnSpPr>
          <p:spPr>
            <a:xfrm rot="16200000" flipV="1">
              <a:off x="-638176" y="4318000"/>
              <a:ext cx="2209800" cy="381000"/>
            </a:xfrm>
            <a:prstGeom prst="curvedConnector3">
              <a:avLst/>
            </a:prstGeom>
            <a:ln w="57150">
              <a:solidFill>
                <a:srgbClr val="7030A0"/>
              </a:solidFill>
              <a:tailEnd type="arrow"/>
            </a:ln>
          </p:spPr>
          <p:style>
            <a:lnRef idx="2">
              <a:schemeClr val="accent3"/>
            </a:lnRef>
            <a:fillRef idx="0">
              <a:schemeClr val="accent3"/>
            </a:fillRef>
            <a:effectRef idx="1">
              <a:schemeClr val="accent3"/>
            </a:effectRef>
            <a:fontRef idx="minor">
              <a:schemeClr val="tx1"/>
            </a:fontRef>
          </p:style>
        </p:cxnSp>
      </p:grpSp>
      <p:sp>
        <p:nvSpPr>
          <p:cNvPr id="10" name="TextBox 9"/>
          <p:cNvSpPr txBox="1"/>
          <p:nvPr/>
        </p:nvSpPr>
        <p:spPr>
          <a:xfrm>
            <a:off x="235855" y="2115776"/>
            <a:ext cx="1832117"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Radon Gas</a:t>
            </a:r>
            <a:endParaRPr lang="en-US" sz="2000" b="1" dirty="0">
              <a:latin typeface="Arial" pitchFamily="34" charset="0"/>
              <a:cs typeface="Arial" pitchFamily="34" charset="0"/>
            </a:endParaRPr>
          </a:p>
        </p:txBody>
      </p:sp>
      <p:cxnSp>
        <p:nvCxnSpPr>
          <p:cNvPr id="12" name="Straight Arrow Connector 11"/>
          <p:cNvCxnSpPr/>
          <p:nvPr/>
        </p:nvCxnSpPr>
        <p:spPr>
          <a:xfrm flipV="1">
            <a:off x="1935484" y="2745141"/>
            <a:ext cx="1154701" cy="498269"/>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13" name="Oval 12"/>
          <p:cNvSpPr/>
          <p:nvPr/>
        </p:nvSpPr>
        <p:spPr>
          <a:xfrm>
            <a:off x="3275012" y="2514600"/>
            <a:ext cx="247894" cy="29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762687" y="2614768"/>
            <a:ext cx="1493525" cy="0"/>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V="1">
            <a:off x="6627812" y="2327797"/>
            <a:ext cx="2057400" cy="329163"/>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1935484" y="3189863"/>
            <a:ext cx="1649601"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Decay</a:t>
            </a:r>
            <a:endParaRPr lang="en-US" sz="2000" b="1" dirty="0">
              <a:latin typeface="Arial" pitchFamily="34" charset="0"/>
              <a:cs typeface="Arial" pitchFamily="34" charset="0"/>
            </a:endParaRPr>
          </a:p>
        </p:txBody>
      </p:sp>
      <p:sp>
        <p:nvSpPr>
          <p:cNvPr id="32" name="TextBox 31"/>
          <p:cNvSpPr txBox="1"/>
          <p:nvPr/>
        </p:nvSpPr>
        <p:spPr>
          <a:xfrm>
            <a:off x="1906586" y="1583136"/>
            <a:ext cx="2897743" cy="830997"/>
          </a:xfrm>
          <a:prstGeom prst="rect">
            <a:avLst/>
          </a:prstGeom>
          <a:noFill/>
        </p:spPr>
        <p:txBody>
          <a:bodyPr wrap="square" rtlCol="0">
            <a:spAutoFit/>
          </a:bodyPr>
          <a:lstStyle/>
          <a:p>
            <a:pPr algn="ctr"/>
            <a:r>
              <a:rPr lang="en-US" sz="2800" b="1" dirty="0" smtClean="0">
                <a:latin typeface="Arial" pitchFamily="34" charset="0"/>
                <a:cs typeface="Arial" pitchFamily="34" charset="0"/>
              </a:rPr>
              <a:t>New </a:t>
            </a:r>
            <a:r>
              <a:rPr lang="en-US" sz="2800" b="1" baseline="30000" dirty="0" smtClean="0">
                <a:latin typeface="Arial" pitchFamily="34" charset="0"/>
                <a:cs typeface="Arial" pitchFamily="34" charset="0"/>
              </a:rPr>
              <a:t>218</a:t>
            </a:r>
            <a:r>
              <a:rPr lang="en-US" sz="2800" b="1" dirty="0" smtClean="0">
                <a:latin typeface="Arial" pitchFamily="34" charset="0"/>
                <a:cs typeface="Arial" pitchFamily="34" charset="0"/>
              </a:rPr>
              <a:t>Po </a:t>
            </a:r>
          </a:p>
          <a:p>
            <a:pPr algn="ctr"/>
            <a:r>
              <a:rPr lang="en-US" sz="2000" b="1" dirty="0" smtClean="0">
                <a:latin typeface="Arial" pitchFamily="34" charset="0"/>
                <a:cs typeface="Arial" pitchFamily="34" charset="0"/>
              </a:rPr>
              <a:t>(~0.3 nm)</a:t>
            </a:r>
            <a:endParaRPr lang="en-US" sz="2000" b="1" dirty="0">
              <a:latin typeface="Arial" pitchFamily="34" charset="0"/>
              <a:cs typeface="Arial" pitchFamily="34" charset="0"/>
            </a:endParaRPr>
          </a:p>
        </p:txBody>
      </p:sp>
      <p:sp>
        <p:nvSpPr>
          <p:cNvPr id="33" name="TextBox 32"/>
          <p:cNvSpPr txBox="1"/>
          <p:nvPr/>
        </p:nvSpPr>
        <p:spPr>
          <a:xfrm>
            <a:off x="3578940" y="2832177"/>
            <a:ext cx="1861018" cy="1015663"/>
          </a:xfrm>
          <a:prstGeom prst="rect">
            <a:avLst/>
          </a:prstGeom>
          <a:noFill/>
        </p:spPr>
        <p:txBody>
          <a:bodyPr wrap="square" rtlCol="0">
            <a:spAutoFit/>
          </a:bodyPr>
          <a:lstStyle/>
          <a:p>
            <a:pPr algn="ctr"/>
            <a:r>
              <a:rPr lang="en-US" sz="2000" b="1" dirty="0" smtClean="0">
                <a:latin typeface="Arial" pitchFamily="34" charset="0"/>
                <a:cs typeface="Arial" pitchFamily="34" charset="0"/>
              </a:rPr>
              <a:t>Cluster Formation</a:t>
            </a:r>
          </a:p>
          <a:p>
            <a:pPr algn="ctr"/>
            <a:r>
              <a:rPr lang="en-US" sz="2000" b="1" dirty="0" smtClean="0">
                <a:latin typeface="Arial" pitchFamily="34" charset="0"/>
                <a:cs typeface="Arial" pitchFamily="34" charset="0"/>
              </a:rPr>
              <a:t>&lt;1 second!</a:t>
            </a:r>
            <a:endParaRPr lang="en-US" sz="2000" b="1" dirty="0">
              <a:latin typeface="Arial" pitchFamily="34" charset="0"/>
              <a:cs typeface="Arial" pitchFamily="34" charset="0"/>
            </a:endParaRPr>
          </a:p>
        </p:txBody>
      </p:sp>
      <p:sp>
        <p:nvSpPr>
          <p:cNvPr id="34" name="Title 1"/>
          <p:cNvSpPr>
            <a:spLocks noGrp="1"/>
          </p:cNvSpPr>
          <p:nvPr>
            <p:ph type="title"/>
          </p:nvPr>
        </p:nvSpPr>
        <p:spPr>
          <a:xfrm>
            <a:off x="595850" y="504860"/>
            <a:ext cx="10969943" cy="743712"/>
          </a:xfrm>
        </p:spPr>
        <p:txBody>
          <a:bodyPr>
            <a:normAutofit fontScale="90000"/>
          </a:bodyPr>
          <a:lstStyle/>
          <a:p>
            <a:pPr algn="ctr"/>
            <a:r>
              <a:rPr lang="en-US" b="1" dirty="0" smtClean="0"/>
              <a:t>Unattached and Attached Fraction Formation</a:t>
            </a:r>
            <a:endParaRPr lang="en-US" b="1" dirty="0"/>
          </a:p>
        </p:txBody>
      </p:sp>
      <p:sp>
        <p:nvSpPr>
          <p:cNvPr id="37" name="TextBox 36"/>
          <p:cNvSpPr txBox="1"/>
          <p:nvPr/>
        </p:nvSpPr>
        <p:spPr>
          <a:xfrm>
            <a:off x="4527833" y="1483359"/>
            <a:ext cx="3108573" cy="830997"/>
          </a:xfrm>
          <a:prstGeom prst="rect">
            <a:avLst/>
          </a:prstGeom>
          <a:noFill/>
        </p:spPr>
        <p:txBody>
          <a:bodyPr wrap="square" rtlCol="0">
            <a:spAutoFit/>
          </a:bodyPr>
          <a:lstStyle/>
          <a:p>
            <a:pPr algn="ctr"/>
            <a:r>
              <a:rPr lang="en-US" sz="2800" b="1" dirty="0" smtClean="0">
                <a:latin typeface="Arial" pitchFamily="34" charset="0"/>
                <a:cs typeface="Arial" pitchFamily="34" charset="0"/>
              </a:rPr>
              <a:t>“Unattached” </a:t>
            </a:r>
          </a:p>
          <a:p>
            <a:pPr algn="ctr"/>
            <a:r>
              <a:rPr lang="en-US" sz="2000" b="1" dirty="0" smtClean="0">
                <a:latin typeface="Arial" pitchFamily="34" charset="0"/>
                <a:cs typeface="Arial" pitchFamily="34" charset="0"/>
              </a:rPr>
              <a:t>RDP cluster (~1 nm)</a:t>
            </a:r>
            <a:endParaRPr lang="en-US" sz="2000" b="1" dirty="0">
              <a:latin typeface="Arial" pitchFamily="34" charset="0"/>
              <a:cs typeface="Arial" pitchFamily="34" charset="0"/>
            </a:endParaRPr>
          </a:p>
        </p:txBody>
      </p:sp>
      <p:sp>
        <p:nvSpPr>
          <p:cNvPr id="38" name="TextBox 37"/>
          <p:cNvSpPr txBox="1"/>
          <p:nvPr/>
        </p:nvSpPr>
        <p:spPr>
          <a:xfrm>
            <a:off x="7319156" y="2519634"/>
            <a:ext cx="2130438" cy="1015663"/>
          </a:xfrm>
          <a:prstGeom prst="rect">
            <a:avLst/>
          </a:prstGeom>
          <a:noFill/>
        </p:spPr>
        <p:txBody>
          <a:bodyPr wrap="square" rtlCol="0">
            <a:spAutoFit/>
          </a:bodyPr>
          <a:lstStyle/>
          <a:p>
            <a:pPr algn="ctr"/>
            <a:r>
              <a:rPr lang="en-US" sz="2000" b="1" dirty="0" smtClean="0">
                <a:latin typeface="Arial" pitchFamily="34" charset="0"/>
                <a:cs typeface="Arial" pitchFamily="34" charset="0"/>
              </a:rPr>
              <a:t>Aerosol Attachment</a:t>
            </a:r>
          </a:p>
          <a:p>
            <a:pPr algn="ctr"/>
            <a:r>
              <a:rPr lang="en-US" sz="2000" b="1" dirty="0" smtClean="0">
                <a:latin typeface="Arial" pitchFamily="34" charset="0"/>
                <a:cs typeface="Arial" pitchFamily="34" charset="0"/>
              </a:rPr>
              <a:t>(&lt;100 seconds)</a:t>
            </a:r>
            <a:endParaRPr lang="en-US" sz="2000" b="1" dirty="0">
              <a:latin typeface="Arial" pitchFamily="34" charset="0"/>
              <a:cs typeface="Arial" pitchFamily="34" charset="0"/>
            </a:endParaRPr>
          </a:p>
        </p:txBody>
      </p:sp>
      <p:sp>
        <p:nvSpPr>
          <p:cNvPr id="39" name="TextBox 38"/>
          <p:cNvSpPr txBox="1"/>
          <p:nvPr/>
        </p:nvSpPr>
        <p:spPr>
          <a:xfrm>
            <a:off x="7694612" y="1219200"/>
            <a:ext cx="3467379" cy="830997"/>
          </a:xfrm>
          <a:prstGeom prst="rect">
            <a:avLst/>
          </a:prstGeom>
          <a:noFill/>
        </p:spPr>
        <p:txBody>
          <a:bodyPr wrap="square" rtlCol="0">
            <a:spAutoFit/>
          </a:bodyPr>
          <a:lstStyle/>
          <a:p>
            <a:pPr algn="ctr"/>
            <a:r>
              <a:rPr lang="en-US" sz="2800" b="1" dirty="0" smtClean="0">
                <a:latin typeface="Arial" pitchFamily="34" charset="0"/>
                <a:cs typeface="Arial" pitchFamily="34" charset="0"/>
              </a:rPr>
              <a:t>“</a:t>
            </a:r>
            <a:r>
              <a:rPr lang="en-US" sz="2800" b="1" dirty="0" err="1" smtClean="0">
                <a:latin typeface="Arial" pitchFamily="34" charset="0"/>
                <a:cs typeface="Arial" pitchFamily="34" charset="0"/>
              </a:rPr>
              <a:t>Attached”</a:t>
            </a:r>
            <a:r>
              <a:rPr lang="en-US" sz="2000" b="1" dirty="0" err="1" smtClean="0">
                <a:latin typeface="Arial" pitchFamily="34" charset="0"/>
                <a:cs typeface="Arial" pitchFamily="34" charset="0"/>
              </a:rPr>
              <a:t>RDPs</a:t>
            </a: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(&gt;10 nm)</a:t>
            </a:r>
            <a:endParaRPr lang="en-US" sz="2000" b="1" dirty="0">
              <a:latin typeface="Arial" pitchFamily="34" charset="0"/>
              <a:cs typeface="Arial" pitchFamily="34" charset="0"/>
            </a:endParaRPr>
          </a:p>
        </p:txBody>
      </p:sp>
      <p:sp>
        <p:nvSpPr>
          <p:cNvPr id="40" name="TextBox 39"/>
          <p:cNvSpPr txBox="1"/>
          <p:nvPr/>
        </p:nvSpPr>
        <p:spPr>
          <a:xfrm>
            <a:off x="2855360" y="4151293"/>
            <a:ext cx="4991652" cy="1323439"/>
          </a:xfrm>
          <a:prstGeom prst="rect">
            <a:avLst/>
          </a:prstGeom>
          <a:noFill/>
        </p:spPr>
        <p:txBody>
          <a:bodyPr wrap="square" rtlCol="0">
            <a:spAutoFit/>
          </a:bodyPr>
          <a:lstStyle/>
          <a:p>
            <a:pPr algn="ctr"/>
            <a:r>
              <a:rPr lang="en-US" sz="2400" dirty="0" smtClean="0">
                <a:solidFill>
                  <a:srgbClr val="FF0000"/>
                </a:solidFill>
                <a:latin typeface="Arial" pitchFamily="34" charset="0"/>
                <a:cs typeface="Arial" pitchFamily="34" charset="0"/>
              </a:rPr>
              <a:t>Going from “Unattached” to “Attached” takes </a:t>
            </a:r>
          </a:p>
          <a:p>
            <a:pPr algn="ctr"/>
            <a:r>
              <a:rPr lang="en-US" sz="3200" b="1" dirty="0" smtClean="0">
                <a:solidFill>
                  <a:srgbClr val="FF0000"/>
                </a:solidFill>
                <a:latin typeface="Arial" pitchFamily="34" charset="0"/>
                <a:cs typeface="Arial" pitchFamily="34" charset="0"/>
              </a:rPr>
              <a:t>1-100 seconds!</a:t>
            </a:r>
          </a:p>
        </p:txBody>
      </p:sp>
      <p:sp>
        <p:nvSpPr>
          <p:cNvPr id="41" name="Rectangle 40">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42" name="Picture 41">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grpSp>
        <p:nvGrpSpPr>
          <p:cNvPr id="36" name="Group 35"/>
          <p:cNvGrpSpPr/>
          <p:nvPr/>
        </p:nvGrpSpPr>
        <p:grpSpPr>
          <a:xfrm>
            <a:off x="5703616" y="2437964"/>
            <a:ext cx="649547" cy="658264"/>
            <a:chOff x="6097568" y="3171173"/>
            <a:chExt cx="995261" cy="1008617"/>
          </a:xfrm>
        </p:grpSpPr>
        <p:sp>
          <p:nvSpPr>
            <p:cNvPr id="43" name="Oval 42"/>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ectangle 34"/>
          <p:cNvSpPr/>
          <p:nvPr/>
        </p:nvSpPr>
        <p:spPr>
          <a:xfrm>
            <a:off x="2680644" y="5711260"/>
            <a:ext cx="5641096" cy="461665"/>
          </a:xfrm>
          <a:prstGeom prst="rect">
            <a:avLst/>
          </a:prstGeom>
        </p:spPr>
        <p:txBody>
          <a:bodyPr wrap="none">
            <a:spAutoFit/>
          </a:bodyPr>
          <a:lstStyle/>
          <a:p>
            <a:pPr algn="ctr"/>
            <a:r>
              <a:rPr lang="en-US" sz="2400" b="1" dirty="0" smtClean="0">
                <a:latin typeface="Arial" pitchFamily="34" charset="0"/>
                <a:cs typeface="Arial" pitchFamily="34" charset="0"/>
              </a:rPr>
              <a:t>All </a:t>
            </a:r>
            <a:r>
              <a:rPr lang="en-US" sz="2400" b="1" baseline="30000" dirty="0" smtClean="0">
                <a:latin typeface="Arial" pitchFamily="34" charset="0"/>
                <a:cs typeface="Arial" pitchFamily="34" charset="0"/>
              </a:rPr>
              <a:t>214</a:t>
            </a:r>
            <a:r>
              <a:rPr lang="en-US" sz="2400" b="1" dirty="0" smtClean="0">
                <a:latin typeface="Arial" pitchFamily="34" charset="0"/>
                <a:cs typeface="Arial" pitchFamily="34" charset="0"/>
              </a:rPr>
              <a:t>Po are </a:t>
            </a:r>
            <a:r>
              <a:rPr lang="en-US" sz="2400" b="1" dirty="0">
                <a:latin typeface="Arial" pitchFamily="34" charset="0"/>
                <a:cs typeface="Arial" pitchFamily="34" charset="0"/>
              </a:rPr>
              <a:t>in </a:t>
            </a:r>
            <a:r>
              <a:rPr lang="en-US" sz="2400" b="1" dirty="0" smtClean="0">
                <a:latin typeface="Arial" pitchFamily="34" charset="0"/>
                <a:cs typeface="Arial" pitchFamily="34" charset="0"/>
              </a:rPr>
              <a:t>the Attached Fraction!</a:t>
            </a:r>
            <a:endParaRPr lang="en-US" sz="2400" b="1" dirty="0">
              <a:latin typeface="Arial" pitchFamily="34" charset="0"/>
              <a:cs typeface="Arial" pitchFamily="34" charset="0"/>
            </a:endParaRPr>
          </a:p>
        </p:txBody>
      </p:sp>
      <p:cxnSp>
        <p:nvCxnSpPr>
          <p:cNvPr id="53" name="Straight Arrow Connector 52"/>
          <p:cNvCxnSpPr/>
          <p:nvPr/>
        </p:nvCxnSpPr>
        <p:spPr>
          <a:xfrm>
            <a:off x="6631304" y="2940027"/>
            <a:ext cx="1520508" cy="1211266"/>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grpSp>
        <p:nvGrpSpPr>
          <p:cNvPr id="2" name="Group 1"/>
          <p:cNvGrpSpPr/>
          <p:nvPr/>
        </p:nvGrpSpPr>
        <p:grpSpPr>
          <a:xfrm>
            <a:off x="10287194" y="1695086"/>
            <a:ext cx="976713" cy="1084353"/>
            <a:chOff x="10082239" y="1754553"/>
            <a:chExt cx="1178133" cy="1307971"/>
          </a:xfrm>
        </p:grpSpPr>
        <p:sp>
          <p:nvSpPr>
            <p:cNvPr id="21" name="Cloud 20"/>
            <p:cNvSpPr/>
            <p:nvPr/>
          </p:nvSpPr>
          <p:spPr>
            <a:xfrm rot="1246061">
              <a:off x="10429463" y="1996483"/>
              <a:ext cx="830909" cy="939574"/>
            </a:xfrm>
            <a:prstGeom prst="clou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10082239" y="2370687"/>
              <a:ext cx="481697" cy="488161"/>
              <a:chOff x="6097568" y="3171173"/>
              <a:chExt cx="995261" cy="1008617"/>
            </a:xfrm>
          </p:grpSpPr>
          <p:sp>
            <p:nvSpPr>
              <p:cNvPr id="52" name="Oval 51"/>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10680294" y="2574363"/>
              <a:ext cx="481697" cy="488161"/>
              <a:chOff x="6097568" y="3171173"/>
              <a:chExt cx="995261" cy="1008617"/>
            </a:xfrm>
          </p:grpSpPr>
          <p:sp>
            <p:nvSpPr>
              <p:cNvPr id="62" name="Oval 61"/>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10740920" y="1754553"/>
              <a:ext cx="481697" cy="488161"/>
              <a:chOff x="6097568" y="3171173"/>
              <a:chExt cx="995261" cy="1008617"/>
            </a:xfrm>
          </p:grpSpPr>
          <p:sp>
            <p:nvSpPr>
              <p:cNvPr id="71" name="Oval 70"/>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9" name="TextBox 78"/>
          <p:cNvSpPr txBox="1"/>
          <p:nvPr/>
        </p:nvSpPr>
        <p:spPr>
          <a:xfrm>
            <a:off x="9644082" y="4837500"/>
            <a:ext cx="147381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Coarse</a:t>
            </a:r>
          </a:p>
          <a:p>
            <a:pPr algn="ctr"/>
            <a:r>
              <a:rPr lang="en-US" sz="2000" b="1" dirty="0" smtClean="0">
                <a:latin typeface="Arial" pitchFamily="34" charset="0"/>
                <a:cs typeface="Arial" pitchFamily="34" charset="0"/>
              </a:rPr>
              <a:t>(&gt;500 nm)</a:t>
            </a:r>
            <a:endParaRPr lang="en-US" sz="2000" b="1" dirty="0">
              <a:latin typeface="Arial" pitchFamily="34" charset="0"/>
              <a:cs typeface="Arial" pitchFamily="34" charset="0"/>
            </a:endParaRPr>
          </a:p>
        </p:txBody>
      </p:sp>
      <p:grpSp>
        <p:nvGrpSpPr>
          <p:cNvPr id="23" name="Group 22"/>
          <p:cNvGrpSpPr/>
          <p:nvPr/>
        </p:nvGrpSpPr>
        <p:grpSpPr>
          <a:xfrm>
            <a:off x="7596385" y="3820160"/>
            <a:ext cx="1872735" cy="2032000"/>
            <a:chOff x="7596385" y="3820160"/>
            <a:chExt cx="1872735" cy="2032000"/>
          </a:xfrm>
        </p:grpSpPr>
        <p:sp>
          <p:nvSpPr>
            <p:cNvPr id="18" name="Freeform 17"/>
            <p:cNvSpPr/>
            <p:nvPr/>
          </p:nvSpPr>
          <p:spPr>
            <a:xfrm>
              <a:off x="7701280" y="3820160"/>
              <a:ext cx="1767840" cy="2032000"/>
            </a:xfrm>
            <a:custGeom>
              <a:avLst/>
              <a:gdLst>
                <a:gd name="connsiteX0" fmla="*/ 650240 w 1767840"/>
                <a:gd name="connsiteY0" fmla="*/ 619760 h 2032000"/>
                <a:gd name="connsiteX1" fmla="*/ 863600 w 1767840"/>
                <a:gd name="connsiteY1" fmla="*/ 548640 h 2032000"/>
                <a:gd name="connsiteX2" fmla="*/ 965200 w 1767840"/>
                <a:gd name="connsiteY2" fmla="*/ 0 h 2032000"/>
                <a:gd name="connsiteX3" fmla="*/ 1463040 w 1767840"/>
                <a:gd name="connsiteY3" fmla="*/ 345440 h 2032000"/>
                <a:gd name="connsiteX4" fmla="*/ 1351280 w 1767840"/>
                <a:gd name="connsiteY4" fmla="*/ 822960 h 2032000"/>
                <a:gd name="connsiteX5" fmla="*/ 1767840 w 1767840"/>
                <a:gd name="connsiteY5" fmla="*/ 1158240 h 2032000"/>
                <a:gd name="connsiteX6" fmla="*/ 1280160 w 1767840"/>
                <a:gd name="connsiteY6" fmla="*/ 1290320 h 2032000"/>
                <a:gd name="connsiteX7" fmla="*/ 1452880 w 1767840"/>
                <a:gd name="connsiteY7" fmla="*/ 2032000 h 2032000"/>
                <a:gd name="connsiteX8" fmla="*/ 1026160 w 1767840"/>
                <a:gd name="connsiteY8" fmla="*/ 1696720 h 2032000"/>
                <a:gd name="connsiteX9" fmla="*/ 528320 w 1767840"/>
                <a:gd name="connsiteY9" fmla="*/ 1513840 h 2032000"/>
                <a:gd name="connsiteX10" fmla="*/ 233680 w 1767840"/>
                <a:gd name="connsiteY10" fmla="*/ 1391920 h 2032000"/>
                <a:gd name="connsiteX11" fmla="*/ 386080 w 1767840"/>
                <a:gd name="connsiteY11" fmla="*/ 1016000 h 2032000"/>
                <a:gd name="connsiteX12" fmla="*/ 782320 w 1767840"/>
                <a:gd name="connsiteY12" fmla="*/ 985520 h 2032000"/>
                <a:gd name="connsiteX13" fmla="*/ 0 w 1767840"/>
                <a:gd name="connsiteY13" fmla="*/ 690880 h 2032000"/>
                <a:gd name="connsiteX14" fmla="*/ 254000 w 1767840"/>
                <a:gd name="connsiteY14" fmla="*/ 457200 h 2032000"/>
                <a:gd name="connsiteX15" fmla="*/ 528320 w 1767840"/>
                <a:gd name="connsiteY15" fmla="*/ 690880 h 2032000"/>
                <a:gd name="connsiteX16" fmla="*/ 701040 w 1767840"/>
                <a:gd name="connsiteY16" fmla="*/ 58928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7840" h="2032000">
                  <a:moveTo>
                    <a:pt x="650240" y="619760"/>
                  </a:moveTo>
                  <a:lnTo>
                    <a:pt x="863600" y="548640"/>
                  </a:lnTo>
                  <a:lnTo>
                    <a:pt x="965200" y="0"/>
                  </a:lnTo>
                  <a:lnTo>
                    <a:pt x="1463040" y="345440"/>
                  </a:lnTo>
                  <a:lnTo>
                    <a:pt x="1351280" y="822960"/>
                  </a:lnTo>
                  <a:lnTo>
                    <a:pt x="1767840" y="1158240"/>
                  </a:lnTo>
                  <a:lnTo>
                    <a:pt x="1280160" y="1290320"/>
                  </a:lnTo>
                  <a:lnTo>
                    <a:pt x="1452880" y="2032000"/>
                  </a:lnTo>
                  <a:lnTo>
                    <a:pt x="1026160" y="1696720"/>
                  </a:lnTo>
                  <a:lnTo>
                    <a:pt x="528320" y="1513840"/>
                  </a:lnTo>
                  <a:lnTo>
                    <a:pt x="233680" y="1391920"/>
                  </a:lnTo>
                  <a:lnTo>
                    <a:pt x="386080" y="1016000"/>
                  </a:lnTo>
                  <a:lnTo>
                    <a:pt x="782320" y="985520"/>
                  </a:lnTo>
                  <a:lnTo>
                    <a:pt x="0" y="690880"/>
                  </a:lnTo>
                  <a:lnTo>
                    <a:pt x="254000" y="457200"/>
                  </a:lnTo>
                  <a:lnTo>
                    <a:pt x="528320" y="690880"/>
                  </a:lnTo>
                  <a:lnTo>
                    <a:pt x="701040" y="589280"/>
                  </a:lnTo>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p:cNvGrpSpPr/>
            <p:nvPr/>
          </p:nvGrpSpPr>
          <p:grpSpPr>
            <a:xfrm>
              <a:off x="9142412" y="5610863"/>
              <a:ext cx="209789" cy="200793"/>
              <a:chOff x="6097568" y="3171173"/>
              <a:chExt cx="995261" cy="1008617"/>
            </a:xfrm>
          </p:grpSpPr>
          <p:sp>
            <p:nvSpPr>
              <p:cNvPr id="207" name="Oval 206"/>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2" name="Group 241"/>
            <p:cNvGrpSpPr/>
            <p:nvPr/>
          </p:nvGrpSpPr>
          <p:grpSpPr>
            <a:xfrm>
              <a:off x="8174586" y="4310409"/>
              <a:ext cx="209789" cy="200793"/>
              <a:chOff x="6097568" y="3171173"/>
              <a:chExt cx="995261" cy="1008617"/>
            </a:xfrm>
          </p:grpSpPr>
          <p:sp>
            <p:nvSpPr>
              <p:cNvPr id="243" name="Oval 242"/>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Oval 246"/>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p:cNvGrpSpPr/>
            <p:nvPr/>
          </p:nvGrpSpPr>
          <p:grpSpPr>
            <a:xfrm>
              <a:off x="7596385" y="4503959"/>
              <a:ext cx="209789" cy="200793"/>
              <a:chOff x="6097568" y="3171173"/>
              <a:chExt cx="995261" cy="1008617"/>
            </a:xfrm>
          </p:grpSpPr>
          <p:sp>
            <p:nvSpPr>
              <p:cNvPr id="252" name="Oval 251"/>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Oval 252"/>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Oval 254"/>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Oval 255"/>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Oval 256"/>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Oval 257"/>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Oval 258"/>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0" name="Group 259"/>
            <p:cNvGrpSpPr/>
            <p:nvPr/>
          </p:nvGrpSpPr>
          <p:grpSpPr>
            <a:xfrm>
              <a:off x="9082693" y="4372535"/>
              <a:ext cx="209789" cy="200793"/>
              <a:chOff x="6097568" y="3171173"/>
              <a:chExt cx="995261" cy="1008617"/>
            </a:xfrm>
          </p:grpSpPr>
          <p:sp>
            <p:nvSpPr>
              <p:cNvPr id="261" name="Oval 260"/>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Oval 261"/>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Oval 264"/>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Oval 266"/>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 name="Group 21"/>
          <p:cNvGrpSpPr/>
          <p:nvPr/>
        </p:nvGrpSpPr>
        <p:grpSpPr>
          <a:xfrm>
            <a:off x="9692218" y="2822648"/>
            <a:ext cx="1812394" cy="1990364"/>
            <a:chOff x="9692218" y="2822648"/>
            <a:chExt cx="1812394" cy="1990364"/>
          </a:xfrm>
        </p:grpSpPr>
        <p:sp>
          <p:nvSpPr>
            <p:cNvPr id="20" name="Freeform 19"/>
            <p:cNvSpPr/>
            <p:nvPr/>
          </p:nvSpPr>
          <p:spPr>
            <a:xfrm>
              <a:off x="9795961" y="2822648"/>
              <a:ext cx="1708651" cy="1990364"/>
            </a:xfrm>
            <a:custGeom>
              <a:avLst/>
              <a:gdLst>
                <a:gd name="connsiteX0" fmla="*/ 218085 w 1264565"/>
                <a:gd name="connsiteY0" fmla="*/ 0 h 1362580"/>
                <a:gd name="connsiteX1" fmla="*/ 35205 w 1264565"/>
                <a:gd name="connsiteY1" fmla="*/ 822960 h 1362580"/>
                <a:gd name="connsiteX2" fmla="*/ 837845 w 1264565"/>
                <a:gd name="connsiteY2" fmla="*/ 304800 h 1362580"/>
                <a:gd name="connsiteX3" fmla="*/ 949605 w 1264565"/>
                <a:gd name="connsiteY3" fmla="*/ 1280160 h 1362580"/>
                <a:gd name="connsiteX4" fmla="*/ 1264565 w 1264565"/>
                <a:gd name="connsiteY4" fmla="*/ 1310640 h 136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565" h="1362580">
                  <a:moveTo>
                    <a:pt x="218085" y="0"/>
                  </a:moveTo>
                  <a:cubicBezTo>
                    <a:pt x="74998" y="386080"/>
                    <a:pt x="-68088" y="772160"/>
                    <a:pt x="35205" y="822960"/>
                  </a:cubicBezTo>
                  <a:cubicBezTo>
                    <a:pt x="138498" y="873760"/>
                    <a:pt x="685445" y="228600"/>
                    <a:pt x="837845" y="304800"/>
                  </a:cubicBezTo>
                  <a:cubicBezTo>
                    <a:pt x="990245" y="381000"/>
                    <a:pt x="878485" y="1112520"/>
                    <a:pt x="949605" y="1280160"/>
                  </a:cubicBezTo>
                  <a:cubicBezTo>
                    <a:pt x="1020725" y="1447800"/>
                    <a:pt x="1212072" y="1307253"/>
                    <a:pt x="1264565" y="1310640"/>
                  </a:cubicBezTo>
                </a:path>
              </a:pathLst>
            </a:custGeom>
            <a:noFill/>
            <a:ln w="158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10530197" y="3417907"/>
              <a:ext cx="51615" cy="67310"/>
              <a:chOff x="6097568" y="3171173"/>
              <a:chExt cx="995261" cy="1008617"/>
            </a:xfrm>
          </p:grpSpPr>
          <p:sp>
            <p:nvSpPr>
              <p:cNvPr id="343" name="Oval 342"/>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Oval 343"/>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Oval 345"/>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Oval 346"/>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Oval 347"/>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Oval 348"/>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1" name="Group 350"/>
            <p:cNvGrpSpPr/>
            <p:nvPr/>
          </p:nvGrpSpPr>
          <p:grpSpPr>
            <a:xfrm>
              <a:off x="11280682" y="4686945"/>
              <a:ext cx="51615" cy="67310"/>
              <a:chOff x="6097568" y="3171173"/>
              <a:chExt cx="995261" cy="1008617"/>
            </a:xfrm>
          </p:grpSpPr>
          <p:sp>
            <p:nvSpPr>
              <p:cNvPr id="352" name="Oval 351"/>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Oval 354"/>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Oval 355"/>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Oval 356"/>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Oval 357"/>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Oval 358"/>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0" name="Group 359"/>
            <p:cNvGrpSpPr/>
            <p:nvPr/>
          </p:nvGrpSpPr>
          <p:grpSpPr>
            <a:xfrm>
              <a:off x="10235366" y="3762208"/>
              <a:ext cx="51615" cy="67310"/>
              <a:chOff x="6097568" y="3171173"/>
              <a:chExt cx="995261" cy="1008617"/>
            </a:xfrm>
          </p:grpSpPr>
          <p:sp>
            <p:nvSpPr>
              <p:cNvPr id="361" name="Oval 360"/>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Oval 361"/>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Oval 363"/>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Oval 364"/>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Oval 365"/>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Oval 366"/>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Oval 367"/>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9" name="Group 368"/>
            <p:cNvGrpSpPr/>
            <p:nvPr/>
          </p:nvGrpSpPr>
          <p:grpSpPr>
            <a:xfrm>
              <a:off x="11105363" y="3467987"/>
              <a:ext cx="51615" cy="67310"/>
              <a:chOff x="6097568" y="3171173"/>
              <a:chExt cx="995261" cy="1008617"/>
            </a:xfrm>
          </p:grpSpPr>
          <p:sp>
            <p:nvSpPr>
              <p:cNvPr id="370" name="Oval 369"/>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Oval 370"/>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Oval 372"/>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Oval 373"/>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Oval 374"/>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Oval 375"/>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Oval 376"/>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8" name="Group 377"/>
            <p:cNvGrpSpPr/>
            <p:nvPr/>
          </p:nvGrpSpPr>
          <p:grpSpPr>
            <a:xfrm>
              <a:off x="9947834" y="3233494"/>
              <a:ext cx="51615" cy="67310"/>
              <a:chOff x="6097568" y="3171173"/>
              <a:chExt cx="995261" cy="1008617"/>
            </a:xfrm>
          </p:grpSpPr>
          <p:sp>
            <p:nvSpPr>
              <p:cNvPr id="379" name="Oval 378"/>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Oval 379"/>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382"/>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7" name="Group 386"/>
            <p:cNvGrpSpPr/>
            <p:nvPr/>
          </p:nvGrpSpPr>
          <p:grpSpPr>
            <a:xfrm>
              <a:off x="9692218" y="3738954"/>
              <a:ext cx="51615" cy="67310"/>
              <a:chOff x="6097568" y="3171173"/>
              <a:chExt cx="995261" cy="1008617"/>
            </a:xfrm>
          </p:grpSpPr>
          <p:sp>
            <p:nvSpPr>
              <p:cNvPr id="388" name="Oval 387"/>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Oval 388"/>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Oval 390"/>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Oval 391"/>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Oval 392"/>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6" name="Group 395"/>
            <p:cNvGrpSpPr/>
            <p:nvPr/>
          </p:nvGrpSpPr>
          <p:grpSpPr>
            <a:xfrm>
              <a:off x="11074099" y="4084296"/>
              <a:ext cx="51615" cy="67310"/>
              <a:chOff x="6097568" y="3171173"/>
              <a:chExt cx="995261" cy="1008617"/>
            </a:xfrm>
          </p:grpSpPr>
          <p:sp>
            <p:nvSpPr>
              <p:cNvPr id="397" name="Oval 396"/>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Oval 399"/>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Oval 401"/>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Oval 402"/>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Oval 403"/>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5" name="Group 404"/>
            <p:cNvGrpSpPr/>
            <p:nvPr/>
          </p:nvGrpSpPr>
          <p:grpSpPr>
            <a:xfrm>
              <a:off x="9896219" y="4042189"/>
              <a:ext cx="51615" cy="67310"/>
              <a:chOff x="6097568" y="3171173"/>
              <a:chExt cx="995261" cy="1008617"/>
            </a:xfrm>
          </p:grpSpPr>
          <p:sp>
            <p:nvSpPr>
              <p:cNvPr id="406" name="Oval 405"/>
              <p:cNvSpPr/>
              <p:nvPr/>
            </p:nvSpPr>
            <p:spPr>
              <a:xfrm>
                <a:off x="6603851" y="3171173"/>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Oval 406"/>
              <p:cNvSpPr/>
              <p:nvPr/>
            </p:nvSpPr>
            <p:spPr>
              <a:xfrm>
                <a:off x="6399212" y="3457868"/>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6288068" y="318339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Oval 408"/>
              <p:cNvSpPr/>
              <p:nvPr/>
            </p:nvSpPr>
            <p:spPr>
              <a:xfrm>
                <a:off x="6097568" y="3457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Oval 409"/>
              <p:cNvSpPr/>
              <p:nvPr/>
            </p:nvSpPr>
            <p:spPr>
              <a:xfrm>
                <a:off x="6161068" y="3784600"/>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Oval 410"/>
              <p:cNvSpPr/>
              <p:nvPr/>
            </p:nvSpPr>
            <p:spPr>
              <a:xfrm>
                <a:off x="6488635" y="3868082"/>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Oval 411"/>
              <p:cNvSpPr/>
              <p:nvPr/>
            </p:nvSpPr>
            <p:spPr>
              <a:xfrm>
                <a:off x="6767512" y="3711868"/>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Oval 412"/>
              <p:cNvSpPr/>
              <p:nvPr/>
            </p:nvSpPr>
            <p:spPr>
              <a:xfrm>
                <a:off x="6791185" y="3415081"/>
                <a:ext cx="301644" cy="311708"/>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2222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8" grpId="0"/>
      <p:bldP spid="39" grpId="0"/>
      <p:bldP spid="40" grpId="0"/>
      <p:bldP spid="35"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4812" y="1828800"/>
            <a:ext cx="1600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352212" y="2588365"/>
            <a:ext cx="431164" cy="2310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18412" y="2819400"/>
            <a:ext cx="3505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18412" y="3048000"/>
            <a:ext cx="914400" cy="266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66212" y="3048000"/>
            <a:ext cx="2501582" cy="266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8412" y="3314700"/>
            <a:ext cx="2362200" cy="190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dirty="0"/>
          </a:p>
        </p:txBody>
      </p:sp>
      <p:sp>
        <p:nvSpPr>
          <p:cNvPr id="15" name="Rectangle 14">
            <a:extLst>
              <a:ext uri="{FF2B5EF4-FFF2-40B4-BE49-F238E27FC236}">
                <a16:creationId xmlns="" xmlns:a16="http://schemas.microsoft.com/office/drawing/2014/main" xmlns:lc="http://schemas.openxmlformats.org/drawingml/2006/lockedCanvas" id="{9568A8FE-F98D-4987-B94F-E3BACA956CE1}"/>
              </a:ext>
            </a:extLst>
          </p:cNvPr>
          <p:cNvSpPr/>
          <p:nvPr/>
        </p:nvSpPr>
        <p:spPr>
          <a:xfrm>
            <a:off x="1421628" y="6396335"/>
            <a:ext cx="9320984"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0" cap="none" spc="0" dirty="0">
                <a:ln w="0"/>
                <a:effectLst>
                  <a:outerShdw blurRad="38100" dist="25400" dir="5400000" algn="ctr" rotWithShape="0">
                    <a:srgbClr val="6E747A">
                      <a:alpha val="43000"/>
                    </a:srgbClr>
                  </a:outerShdw>
                </a:effectLst>
                <a:latin typeface="Arial" pitchFamily="34" charset="0"/>
                <a:cs typeface="Arial" pitchFamily="34" charset="0"/>
              </a:rPr>
              <a:t>2019 International Radon Symposium                   Denver, Colorado  </a:t>
            </a:r>
          </a:p>
        </p:txBody>
      </p:sp>
      <p:pic>
        <p:nvPicPr>
          <p:cNvPr id="16" name="Picture 15">
            <a:extLst>
              <a:ext uri="{FF2B5EF4-FFF2-40B4-BE49-F238E27FC236}">
                <a16:creationId xmlns="" xmlns:a16="http://schemas.microsoft.com/office/drawing/2014/main" xmlns:lc="http://schemas.openxmlformats.org/drawingml/2006/lockedCanvas" id="{C228F052-CA2C-4586-BB65-EB6EC49D0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212" y="5943601"/>
            <a:ext cx="2004737" cy="1600200"/>
          </a:xfrm>
          <a:prstGeom prst="rect">
            <a:avLst/>
          </a:prstGeom>
        </p:spPr>
      </p:pic>
      <p:sp>
        <p:nvSpPr>
          <p:cNvPr id="6" name="Title 1"/>
          <p:cNvSpPr>
            <a:spLocks noGrp="1"/>
          </p:cNvSpPr>
          <p:nvPr>
            <p:ph type="title"/>
          </p:nvPr>
        </p:nvSpPr>
        <p:spPr>
          <a:xfrm>
            <a:off x="597148" y="304800"/>
            <a:ext cx="10969943" cy="819912"/>
          </a:xfrm>
        </p:spPr>
        <p:txBody>
          <a:bodyPr/>
          <a:lstStyle/>
          <a:p>
            <a:pPr algn="ctr"/>
            <a:r>
              <a:rPr lang="en-US" b="1" dirty="0" smtClean="0"/>
              <a:t>Problems with Dose Models</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04" y="1524000"/>
            <a:ext cx="693457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073524" y="2209800"/>
            <a:ext cx="3200400" cy="757130"/>
          </a:xfrm>
          <a:prstGeom prst="rect">
            <a:avLst/>
          </a:prstGeom>
          <a:noFill/>
        </p:spPr>
        <p:txBody>
          <a:bodyPr wrap="square" rtlCol="0">
            <a:spAutoFit/>
          </a:bodyPr>
          <a:lstStyle/>
          <a:p>
            <a:pPr>
              <a:lnSpc>
                <a:spcPct val="90000"/>
              </a:lnSpc>
            </a:pPr>
            <a:r>
              <a:rPr lang="en-US" sz="1600" dirty="0" smtClean="0">
                <a:latin typeface="Arial" pitchFamily="34" charset="0"/>
                <a:cs typeface="Arial" pitchFamily="34" charset="0"/>
              </a:rPr>
              <a:t>ICRP, 2017. Annex A. Aerosol data and dose coefficients for radon progeny.</a:t>
            </a:r>
            <a:endParaRPr lang="en-US" sz="1600" dirty="0">
              <a:latin typeface="Arial" pitchFamily="34" charset="0"/>
              <a:cs typeface="Arial" pitchFamily="34" charset="0"/>
            </a:endParaRPr>
          </a:p>
        </p:txBody>
      </p:sp>
      <p:sp>
        <p:nvSpPr>
          <p:cNvPr id="12" name="TextBox 11"/>
          <p:cNvSpPr txBox="1"/>
          <p:nvPr/>
        </p:nvSpPr>
        <p:spPr>
          <a:xfrm>
            <a:off x="7542212" y="1307068"/>
            <a:ext cx="4343400" cy="2336024"/>
          </a:xfrm>
          <a:prstGeom prst="rect">
            <a:avLst/>
          </a:prstGeom>
          <a:noFill/>
        </p:spPr>
        <p:txBody>
          <a:bodyPr wrap="square" rtlCol="0">
            <a:spAutoFit/>
          </a:bodyPr>
          <a:lstStyle/>
          <a:p>
            <a:pPr>
              <a:lnSpc>
                <a:spcPct val="90000"/>
              </a:lnSpc>
            </a:pPr>
            <a:r>
              <a:rPr lang="en-US" dirty="0" smtClean="0">
                <a:latin typeface="Arial" pitchFamily="34" charset="0"/>
                <a:cs typeface="Arial" pitchFamily="34" charset="0"/>
              </a:rPr>
              <a:t>“Fig. A.5. Effective dose per working level month (WLM) as a function of particle size of a </a:t>
            </a:r>
            <a:r>
              <a:rPr lang="en-US" dirty="0" err="1" smtClean="0">
                <a:latin typeface="Arial" pitchFamily="34" charset="0"/>
                <a:cs typeface="Arial" pitchFamily="34" charset="0"/>
              </a:rPr>
              <a:t>monodispersed</a:t>
            </a:r>
            <a:r>
              <a:rPr lang="en-US" dirty="0" smtClean="0">
                <a:latin typeface="Arial" pitchFamily="34" charset="0"/>
                <a:cs typeface="Arial" pitchFamily="34" charset="0"/>
              </a:rPr>
              <a:t> aerosol for a reference worker with an average breathing rate of 1.2 m3h-1 following exposure to radon (222Rn) progeny. Unit density and unit shape factor were assumed and hygroscopic growth was not taken into account.”</a:t>
            </a:r>
            <a:endParaRPr lang="en-US" dirty="0">
              <a:latin typeface="Arial" pitchFamily="34" charset="0"/>
              <a:cs typeface="Arial"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 y="5109533"/>
            <a:ext cx="6553200" cy="7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495278" y="3730854"/>
            <a:ext cx="4288098" cy="2563266"/>
          </a:xfrm>
          <a:prstGeom prst="rect">
            <a:avLst/>
          </a:prstGeom>
          <a:noFill/>
        </p:spPr>
        <p:txBody>
          <a:bodyPr wrap="square" rtlCol="0">
            <a:spAutoFit/>
          </a:bodyPr>
          <a:lstStyle/>
          <a:p>
            <a:pPr>
              <a:lnSpc>
                <a:spcPct val="90000"/>
              </a:lnSpc>
            </a:pPr>
            <a:r>
              <a:rPr lang="en-US" sz="1600" b="1" dirty="0" smtClean="0">
                <a:latin typeface="Arial" pitchFamily="34" charset="0"/>
                <a:cs typeface="Arial" pitchFamily="34" charset="0"/>
              </a:rPr>
              <a:t>MODEL ASSUMPTIONS DO </a:t>
            </a:r>
            <a:r>
              <a:rPr lang="en-US" sz="1600" b="1" u="sng" dirty="0" smtClean="0">
                <a:latin typeface="Arial" pitchFamily="34" charset="0"/>
                <a:cs typeface="Arial" pitchFamily="34" charset="0"/>
              </a:rPr>
              <a:t>NOT</a:t>
            </a:r>
            <a:r>
              <a:rPr lang="en-US" sz="1600" b="1" dirty="0" smtClean="0">
                <a:latin typeface="Arial" pitchFamily="34" charset="0"/>
                <a:cs typeface="Arial" pitchFamily="34" charset="0"/>
              </a:rPr>
              <a:t> DESCRIBE REALITY! </a:t>
            </a:r>
          </a:p>
          <a:p>
            <a:pPr>
              <a:lnSpc>
                <a:spcPct val="90000"/>
              </a:lnSpc>
            </a:pPr>
            <a:endParaRPr lang="en-US" sz="1100" b="1" dirty="0">
              <a:latin typeface="Arial" pitchFamily="34" charset="0"/>
              <a:cs typeface="Arial" pitchFamily="34" charset="0"/>
            </a:endParaRPr>
          </a:p>
          <a:p>
            <a:pPr marL="173038" indent="-173038">
              <a:lnSpc>
                <a:spcPct val="90000"/>
              </a:lnSpc>
              <a:spcAft>
                <a:spcPts val="400"/>
              </a:spcAft>
              <a:buFont typeface="Arial" pitchFamily="34" charset="0"/>
              <a:buChar char="•"/>
            </a:pPr>
            <a:r>
              <a:rPr lang="en-US" sz="1600" dirty="0" smtClean="0">
                <a:latin typeface="Arial" pitchFamily="34" charset="0"/>
                <a:cs typeface="Arial" pitchFamily="34" charset="0"/>
              </a:rPr>
              <a:t>The air we breath is made up of particles with many different shapes and sizes!</a:t>
            </a:r>
          </a:p>
          <a:p>
            <a:pPr marL="173038" indent="-173038">
              <a:lnSpc>
                <a:spcPct val="90000"/>
              </a:lnSpc>
              <a:spcAft>
                <a:spcPts val="400"/>
              </a:spcAft>
              <a:buFont typeface="Arial" pitchFamily="34" charset="0"/>
              <a:buChar char="•"/>
            </a:pPr>
            <a:r>
              <a:rPr lang="en-US" sz="1600" dirty="0" smtClean="0">
                <a:latin typeface="Arial" pitchFamily="34" charset="0"/>
                <a:cs typeface="Arial" pitchFamily="34" charset="0"/>
              </a:rPr>
              <a:t>The model assumes particle density and shape. A round shape is used but larger particles with RDPs are irregular shaped!</a:t>
            </a:r>
          </a:p>
          <a:p>
            <a:pPr marL="173038" indent="-173038">
              <a:lnSpc>
                <a:spcPct val="90000"/>
              </a:lnSpc>
              <a:spcAft>
                <a:spcPts val="400"/>
              </a:spcAft>
              <a:buFont typeface="Arial" pitchFamily="34" charset="0"/>
              <a:buChar char="•"/>
            </a:pPr>
            <a:r>
              <a:rPr lang="en-US" sz="1600" dirty="0" smtClean="0">
                <a:latin typeface="Arial" pitchFamily="34" charset="0"/>
                <a:cs typeface="Arial" pitchFamily="34" charset="0"/>
              </a:rPr>
              <a:t>Water molecules have an enormous effect on particle size, shape, and chemical composition/reactivity!</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2030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22130</TotalTime>
  <Words>3538</Words>
  <Application>Microsoft Office PowerPoint</Application>
  <PresentationFormat>Custom</PresentationFormat>
  <Paragraphs>288</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RADON DECAY PRODUCTS: PARTICLE SIZE REALLY MATTERS…OR DOES IT?</vt:lpstr>
      <vt:lpstr>Review: What We Know and Accept</vt:lpstr>
      <vt:lpstr>Review: What We Know and Accept</vt:lpstr>
      <vt:lpstr>Problems Discovered</vt:lpstr>
      <vt:lpstr>Problems Discovered</vt:lpstr>
      <vt:lpstr>Problems Discovered</vt:lpstr>
      <vt:lpstr>“Unattached” and “Attached” RDPs</vt:lpstr>
      <vt:lpstr>Unattached and Attached Fraction Formation</vt:lpstr>
      <vt:lpstr>Problems with Dose Models</vt:lpstr>
      <vt:lpstr>   Misinterpretation of Data:  Leads to Misconceptions and False Conclusions</vt:lpstr>
      <vt:lpstr>   Misinterpretation of Data:  Leads to Misconceptions and False Conclusions</vt:lpstr>
      <vt:lpstr>PowerPoint Presentation</vt:lpstr>
      <vt:lpstr>PowerPoint Presentation</vt:lpstr>
      <vt:lpstr>Radon Progeny Monitor</vt:lpstr>
      <vt:lpstr>Personal Alpha Dosimeter </vt:lpstr>
      <vt:lpstr>Personal Alpha Dosimeter </vt:lpstr>
      <vt:lpstr>Notes and Recommendations</vt:lpstr>
      <vt:lpstr>Notes and Recommendations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not just Radon:  Understanding the Risks of Unattached and Attached  Radon Decay Products</dc:title>
  <dc:creator>AMS</dc:creator>
  <cp:lastModifiedBy>Lisa</cp:lastModifiedBy>
  <cp:revision>305</cp:revision>
  <dcterms:created xsi:type="dcterms:W3CDTF">2019-05-10T15:43:51Z</dcterms:created>
  <dcterms:modified xsi:type="dcterms:W3CDTF">2019-09-09T16:49:19Z</dcterms:modified>
</cp:coreProperties>
</file>