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24"/>
  </p:notesMasterIdLst>
  <p:sldIdLst>
    <p:sldId id="256" r:id="rId5"/>
    <p:sldId id="257" r:id="rId6"/>
    <p:sldId id="259" r:id="rId7"/>
    <p:sldId id="267" r:id="rId8"/>
    <p:sldId id="258" r:id="rId9"/>
    <p:sldId id="260" r:id="rId10"/>
    <p:sldId id="336" r:id="rId11"/>
    <p:sldId id="280" r:id="rId12"/>
    <p:sldId id="339" r:id="rId13"/>
    <p:sldId id="278" r:id="rId14"/>
    <p:sldId id="344" r:id="rId15"/>
    <p:sldId id="345" r:id="rId16"/>
    <p:sldId id="338" r:id="rId17"/>
    <p:sldId id="349" r:id="rId18"/>
    <p:sldId id="341" r:id="rId19"/>
    <p:sldId id="347" r:id="rId20"/>
    <p:sldId id="264" r:id="rId21"/>
    <p:sldId id="265" r:id="rId22"/>
    <p:sldId id="266" r:id="rId23"/>
  </p:sldIdLst>
  <p:sldSz cx="12192000" cy="6858000"/>
  <p:notesSz cx="6858000" cy="1543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3836" autoAdjust="0"/>
  </p:normalViewPr>
  <p:slideViewPr>
    <p:cSldViewPr snapToGrid="0">
      <p:cViewPr varScale="1">
        <p:scale>
          <a:sx n="66" d="100"/>
          <a:sy n="66" d="100"/>
        </p:scale>
        <p:origin x="1494"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Did you choose to mitig ate after the radon test came back above the EPA
recommended action level of 4pCi/L?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5D5-43FA-B7AD-0E39B78BDD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05D5-43FA-B7AD-0E39B78BDDF2}"/>
              </c:ext>
            </c:extLst>
          </c:dPt>
          <c:dLbls>
            <c:dLbl>
              <c:idx val="0"/>
              <c:layout>
                <c:manualLayout>
                  <c:x val="4.2781400175980866E-4"/>
                  <c:y val="-2.7888916880624774E-2"/>
                </c:manualLayout>
              </c:layout>
              <c:tx>
                <c:rich>
                  <a:bodyPr/>
                  <a:lstStyle/>
                  <a:p>
                    <a:r>
                      <a:rPr lang="en-US" dirty="0"/>
                      <a:t>64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D5-43FA-B7AD-0E39B78BDDF2}"/>
                </c:ext>
              </c:extLst>
            </c:dLbl>
            <c:dLbl>
              <c:idx val="1"/>
              <c:layout>
                <c:manualLayout>
                  <c:x val="-7.305326805496018E-3"/>
                  <c:y val="-1.7920595187684588E-2"/>
                </c:manualLayout>
              </c:layout>
              <c:tx>
                <c:rich>
                  <a:bodyPr/>
                  <a:lstStyle/>
                  <a:p>
                    <a:r>
                      <a:rPr lang="en-US" dirty="0"/>
                      <a:t>36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D5-43FA-B7AD-0E39B78BDDF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0-05D5-43FA-B7AD-0E39B78BDDF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solidFill>
                  <a:schemeClr val="accent5">
                    <a:lumMod val="60000"/>
                    <a:lumOff val="40000"/>
                  </a:schemeClr>
                </a:solidFill>
              </a:rPr>
              <a:t>Knowledge of Radon</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Knowledge of radon</c:v>
                </c:pt>
              </c:strCache>
            </c:strRef>
          </c:tx>
          <c:dPt>
            <c:idx val="0"/>
            <c:bubble3D val="0"/>
            <c:spPr>
              <a:solidFill>
                <a:schemeClr val="accent1">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E3F-43E1-9094-695B931410D4}"/>
              </c:ext>
            </c:extLst>
          </c:dPt>
          <c:dPt>
            <c:idx val="1"/>
            <c:bubble3D val="0"/>
            <c:spPr>
              <a:solidFill>
                <a:schemeClr val="accent1">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E3F-43E1-9094-695B931410D4}"/>
              </c:ext>
            </c:extLst>
          </c:dPt>
          <c:dPt>
            <c:idx val="2"/>
            <c:bubble3D val="0"/>
            <c:spPr>
              <a:solidFill>
                <a:schemeClr val="accent1">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E3F-43E1-9094-695B931410D4}"/>
              </c:ext>
            </c:extLst>
          </c:dPt>
          <c:dPt>
            <c:idx val="3"/>
            <c:bubble3D val="0"/>
            <c:spPr>
              <a:solidFill>
                <a:schemeClr val="accent1">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E3F-43E1-9094-695B931410D4}"/>
              </c:ext>
            </c:extLst>
          </c:dPt>
          <c:dLbls>
            <c:dLbl>
              <c:idx val="0"/>
              <c:tx>
                <c:rich>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fld id="{348050BA-23F5-4DD5-B382-704C9B7CB642}" type="CATEGORYNAME">
                      <a:rPr lang="en-US" sz="1600">
                        <a:solidFill>
                          <a:schemeClr val="accent5">
                            <a:lumMod val="60000"/>
                            <a:lumOff val="40000"/>
                          </a:schemeClr>
                        </a:solidFill>
                      </a:rPr>
                      <a:pPr>
                        <a:defRPr sz="1600">
                          <a:solidFill>
                            <a:schemeClr val="tx2">
                              <a:lumMod val="75000"/>
                            </a:schemeClr>
                          </a:solidFill>
                        </a:defRPr>
                      </a:pPr>
                      <a:t>[CATEGORY NAME]</a:t>
                    </a:fld>
                    <a:r>
                      <a:rPr lang="en-US" sz="1600" baseline="0" dirty="0"/>
                      <a:t>, </a:t>
                    </a:r>
                    <a:fld id="{1720C180-3FAF-4D9F-A3F0-39D190F734C6}" type="PERCENTAGE">
                      <a:rPr lang="en-US" sz="1600" baseline="0">
                        <a:solidFill>
                          <a:schemeClr val="accent5">
                            <a:lumMod val="60000"/>
                            <a:lumOff val="40000"/>
                          </a:schemeClr>
                        </a:solidFill>
                      </a:rPr>
                      <a:pPr>
                        <a:defRPr sz="1600">
                          <a:solidFill>
                            <a:schemeClr val="tx2">
                              <a:lumMod val="75000"/>
                            </a:schemeClr>
                          </a:solidFill>
                        </a:defRPr>
                      </a:pPr>
                      <a:t>[PERCENTAGE]</a:t>
                    </a:fld>
                    <a:endParaRPr lang="en-US" sz="1600" baseline="0" dirty="0"/>
                  </a:p>
                </c:rich>
              </c:tx>
              <c:spPr>
                <a:noFill/>
                <a:ln>
                  <a:solidFill>
                    <a:srgbClr val="569FD3">
                      <a:shade val="58000"/>
                    </a:srgb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1E3F-43E1-9094-695B931410D4}"/>
                </c:ext>
              </c:extLst>
            </c:dLbl>
            <c:dLbl>
              <c:idx val="1"/>
              <c:layout>
                <c:manualLayout>
                  <c:x val="-0.11117478510028656"/>
                  <c:y val="-3.8867301667617093E-2"/>
                </c:manualLayout>
              </c:layout>
              <c:tx>
                <c:rich>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fld id="{92E4DDF4-3EF5-4348-AD3E-D50BC7C234F5}" type="CATEGORYNAME">
                      <a:rPr lang="en-US" sz="1600">
                        <a:solidFill>
                          <a:schemeClr val="accent5">
                            <a:lumMod val="60000"/>
                            <a:lumOff val="40000"/>
                          </a:schemeClr>
                        </a:solidFill>
                      </a:rPr>
                      <a:pPr>
                        <a:defRPr sz="1600">
                          <a:solidFill>
                            <a:schemeClr val="tx2">
                              <a:lumMod val="75000"/>
                            </a:schemeClr>
                          </a:solidFill>
                        </a:defRPr>
                      </a:pPr>
                      <a:t>[CATEGORY NAME]</a:t>
                    </a:fld>
                    <a:r>
                      <a:rPr lang="en-US" sz="1600" baseline="0" dirty="0">
                        <a:solidFill>
                          <a:schemeClr val="accent5">
                            <a:lumMod val="60000"/>
                            <a:lumOff val="40000"/>
                          </a:schemeClr>
                        </a:solidFill>
                      </a:rPr>
                      <a:t>, </a:t>
                    </a:r>
                    <a:fld id="{5DF82885-3DDB-468E-B018-35C08F8260AC}" type="PERCENTAGE">
                      <a:rPr lang="en-US" sz="1600" baseline="0">
                        <a:solidFill>
                          <a:schemeClr val="accent5">
                            <a:lumMod val="60000"/>
                            <a:lumOff val="40000"/>
                          </a:schemeClr>
                        </a:solidFill>
                      </a:rPr>
                      <a:pPr>
                        <a:defRPr sz="1600">
                          <a:solidFill>
                            <a:schemeClr val="tx2">
                              <a:lumMod val="75000"/>
                            </a:schemeClr>
                          </a:solidFill>
                        </a:defRPr>
                      </a:pPr>
                      <a:t>[PERCENTAGE]</a:t>
                    </a:fld>
                    <a:endParaRPr lang="en-US" sz="1600" baseline="0" dirty="0">
                      <a:solidFill>
                        <a:schemeClr val="accent5">
                          <a:lumMod val="60000"/>
                          <a:lumOff val="40000"/>
                        </a:schemeClr>
                      </a:solidFill>
                    </a:endParaRPr>
                  </a:p>
                </c:rich>
              </c:tx>
              <c:spPr>
                <a:noFill/>
                <a:ln>
                  <a:solidFill>
                    <a:srgbClr val="569FD3">
                      <a:shade val="86000"/>
                    </a:srgb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756266498206348"/>
                      <c:h val="0.11614028505116235"/>
                    </c:manualLayout>
                  </c15:layout>
                  <c15:dlblFieldTable/>
                  <c15:showDataLabelsRange val="0"/>
                </c:ext>
                <c:ext xmlns:c16="http://schemas.microsoft.com/office/drawing/2014/chart" uri="{C3380CC4-5D6E-409C-BE32-E72D297353CC}">
                  <c16:uniqueId val="{00000002-1E3F-43E1-9094-695B931410D4}"/>
                </c:ext>
              </c:extLst>
            </c:dLbl>
            <c:dLbl>
              <c:idx val="2"/>
              <c:tx>
                <c:rich>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fld id="{D1FE1634-BB10-4778-95A7-C660A16E7960}" type="CATEGORYNAME">
                      <a:rPr lang="en-US" sz="1600">
                        <a:solidFill>
                          <a:schemeClr val="accent5">
                            <a:lumMod val="60000"/>
                            <a:lumOff val="40000"/>
                          </a:schemeClr>
                        </a:solidFill>
                      </a:rPr>
                      <a:pPr>
                        <a:defRPr sz="1600">
                          <a:solidFill>
                            <a:schemeClr val="tx2">
                              <a:lumMod val="75000"/>
                            </a:schemeClr>
                          </a:solidFill>
                        </a:defRPr>
                      </a:pPr>
                      <a:t>[CATEGORY NAME]</a:t>
                    </a:fld>
                    <a:r>
                      <a:rPr lang="en-US" sz="1600" baseline="0" dirty="0">
                        <a:solidFill>
                          <a:schemeClr val="accent5">
                            <a:lumMod val="60000"/>
                            <a:lumOff val="40000"/>
                          </a:schemeClr>
                        </a:solidFill>
                      </a:rPr>
                      <a:t>, </a:t>
                    </a:r>
                    <a:fld id="{B2F03ED2-7A82-44B2-8C02-68CC990DB1AE}" type="PERCENTAGE">
                      <a:rPr lang="en-US" sz="1600" baseline="0">
                        <a:solidFill>
                          <a:schemeClr val="accent5">
                            <a:lumMod val="60000"/>
                            <a:lumOff val="40000"/>
                          </a:schemeClr>
                        </a:solidFill>
                      </a:rPr>
                      <a:pPr>
                        <a:defRPr sz="1600">
                          <a:solidFill>
                            <a:schemeClr val="tx2">
                              <a:lumMod val="75000"/>
                            </a:schemeClr>
                          </a:solidFill>
                        </a:defRPr>
                      </a:pPr>
                      <a:t>[PERCENTAGE]</a:t>
                    </a:fld>
                    <a:endParaRPr lang="en-US" sz="1600" baseline="0" dirty="0">
                      <a:solidFill>
                        <a:schemeClr val="accent5">
                          <a:lumMod val="60000"/>
                          <a:lumOff val="40000"/>
                        </a:schemeClr>
                      </a:solidFill>
                    </a:endParaRPr>
                  </a:p>
                </c:rich>
              </c:tx>
              <c:spPr>
                <a:noFill/>
                <a:ln>
                  <a:solidFill>
                    <a:srgbClr val="569FD3">
                      <a:tint val="86000"/>
                    </a:srgb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4-1E3F-43E1-9094-695B931410D4}"/>
                </c:ext>
              </c:extLst>
            </c:dLbl>
            <c:dLbl>
              <c:idx val="3"/>
              <c:tx>
                <c:rich>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fld id="{E1E7AE4F-F55E-4D9E-BC2B-4A5B9969FE60}" type="CATEGORYNAME">
                      <a:rPr lang="en-US" sz="1600">
                        <a:solidFill>
                          <a:schemeClr val="accent5">
                            <a:lumMod val="60000"/>
                            <a:lumOff val="40000"/>
                          </a:schemeClr>
                        </a:solidFill>
                      </a:rPr>
                      <a:pPr>
                        <a:defRPr sz="1600">
                          <a:solidFill>
                            <a:schemeClr val="tx2">
                              <a:lumMod val="75000"/>
                            </a:schemeClr>
                          </a:solidFill>
                        </a:defRPr>
                      </a:pPr>
                      <a:t>[CATEGORY NAME]</a:t>
                    </a:fld>
                    <a:r>
                      <a:rPr lang="en-US" sz="1600" baseline="0" dirty="0"/>
                      <a:t>, </a:t>
                    </a:r>
                    <a:fld id="{8E673588-AE9D-4FAF-880A-3E4C0797BF59}" type="PERCENTAGE">
                      <a:rPr lang="en-US" sz="1600" baseline="0">
                        <a:solidFill>
                          <a:schemeClr val="accent5">
                            <a:lumMod val="60000"/>
                            <a:lumOff val="40000"/>
                          </a:schemeClr>
                        </a:solidFill>
                      </a:rPr>
                      <a:pPr>
                        <a:defRPr sz="1600">
                          <a:solidFill>
                            <a:schemeClr val="tx2">
                              <a:lumMod val="75000"/>
                            </a:schemeClr>
                          </a:solidFill>
                        </a:defRPr>
                      </a:pPr>
                      <a:t>[PERCENTAGE]</a:t>
                    </a:fld>
                    <a:endParaRPr lang="en-US" sz="1600" baseline="0" dirty="0"/>
                  </a:p>
                </c:rich>
              </c:tx>
              <c:spPr>
                <a:noFill/>
                <a:ln>
                  <a:solidFill>
                    <a:srgbClr val="569FD3">
                      <a:tint val="58000"/>
                    </a:srgb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2">
                          <a:lumMod val="7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1E3F-43E1-9094-695B931410D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2">
                        <a:lumMod val="75000"/>
                      </a:schemeClr>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Sheet1!$A$2:$A$5</c:f>
              <c:strCache>
                <c:ptCount val="4"/>
                <c:pt idx="0">
                  <c:v>Very Familiar</c:v>
                </c:pt>
                <c:pt idx="1">
                  <c:v>Somewhat Familiar</c:v>
                </c:pt>
                <c:pt idx="2">
                  <c:v>Little Familiarity</c:v>
                </c:pt>
                <c:pt idx="3">
                  <c:v>No Familiarity</c:v>
                </c:pt>
              </c:strCache>
            </c:strRef>
          </c:cat>
          <c:val>
            <c:numRef>
              <c:f>Sheet1!$B$2:$B$5</c:f>
              <c:numCache>
                <c:formatCode>General</c:formatCode>
                <c:ptCount val="4"/>
                <c:pt idx="0">
                  <c:v>36.1</c:v>
                </c:pt>
                <c:pt idx="1">
                  <c:v>33.700000000000003</c:v>
                </c:pt>
                <c:pt idx="2">
                  <c:v>21.7</c:v>
                </c:pt>
                <c:pt idx="3">
                  <c:v>8.4</c:v>
                </c:pt>
              </c:numCache>
            </c:numRef>
          </c:val>
          <c:extLst>
            <c:ext xmlns:c16="http://schemas.microsoft.com/office/drawing/2014/chart" uri="{C3380CC4-5D6E-409C-BE32-E72D297353CC}">
              <c16:uniqueId val="{00000000-1E3F-43E1-9094-695B931410D4}"/>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14B16-2D4E-460A-900C-5AE35AEEC219}"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532580FD-06DF-4916-B522-D61ED6668A05}">
      <dgm:prSet phldrT="[Text]" custT="1"/>
      <dgm:spPr>
        <a:xfrm>
          <a:off x="780404" y="766336"/>
          <a:ext cx="3090958" cy="1129344"/>
        </a:xfrm>
        <a:prstGeom prst="roundRect">
          <a:avLst>
            <a:gd name="adj" fmla="val 10000"/>
          </a:avLst>
        </a:prstGeom>
      </dgm:spPr>
      <dgm:t>
        <a:bodyPr/>
        <a:lstStyle/>
        <a:p>
          <a:pPr>
            <a:buNone/>
          </a:pPr>
          <a:r>
            <a:rPr lang="en-US" sz="3200">
              <a:latin typeface="Arial"/>
              <a:ea typeface="+mn-ea"/>
              <a:cs typeface="+mn-cs"/>
            </a:rPr>
            <a:t>Goal:</a:t>
          </a:r>
          <a:endParaRPr lang="en-US" sz="3200" dirty="0">
            <a:latin typeface="Arial"/>
            <a:ea typeface="+mn-ea"/>
            <a:cs typeface="+mn-cs"/>
          </a:endParaRPr>
        </a:p>
      </dgm:t>
    </dgm:pt>
    <dgm:pt modelId="{E9246A22-155D-4E01-AF3B-FA986A8A9FDF}" type="parTrans" cxnId="{85ED3070-F302-4E7F-BCC5-319A0EC668E6}">
      <dgm:prSet/>
      <dgm:spPr/>
      <dgm:t>
        <a:bodyPr/>
        <a:lstStyle/>
        <a:p>
          <a:endParaRPr lang="en-US"/>
        </a:p>
      </dgm:t>
    </dgm:pt>
    <dgm:pt modelId="{51441354-5849-461B-B3F7-205DC85AE716}" type="sibTrans" cxnId="{85ED3070-F302-4E7F-BCC5-319A0EC668E6}">
      <dgm:prSet/>
      <dgm:spPr/>
      <dgm:t>
        <a:bodyPr/>
        <a:lstStyle/>
        <a:p>
          <a:endParaRPr lang="en-US"/>
        </a:p>
      </dgm:t>
    </dgm:pt>
    <dgm:pt modelId="{C06653C5-BFC4-4654-9B80-01CECE188D79}">
      <dgm:prSet phldrT="[Text]" custT="1"/>
      <dgm:spPr>
        <a:xfrm>
          <a:off x="4737599" y="777212"/>
          <a:ext cx="3090958" cy="1157471"/>
        </a:xfrm>
        <a:prstGeom prst="roundRect">
          <a:avLst>
            <a:gd name="adj" fmla="val 10000"/>
          </a:avLst>
        </a:prstGeom>
      </dgm:spPr>
      <dgm:t>
        <a:bodyPr/>
        <a:lstStyle/>
        <a:p>
          <a:pPr>
            <a:buNone/>
          </a:pPr>
          <a:r>
            <a:rPr lang="en-US" sz="3200" dirty="0">
              <a:latin typeface="Arial"/>
              <a:ea typeface="+mn-ea"/>
              <a:cs typeface="+mn-cs"/>
            </a:rPr>
            <a:t>Scope:</a:t>
          </a:r>
        </a:p>
      </dgm:t>
    </dgm:pt>
    <dgm:pt modelId="{E450F097-F1F5-494E-9D50-71A795FB999B}" type="parTrans" cxnId="{536240CA-DA7B-4E07-9D78-6AB30F2E51CC}">
      <dgm:prSet/>
      <dgm:spPr/>
      <dgm:t>
        <a:bodyPr/>
        <a:lstStyle/>
        <a:p>
          <a:endParaRPr lang="en-US"/>
        </a:p>
      </dgm:t>
    </dgm:pt>
    <dgm:pt modelId="{09A1F4DC-DA90-479D-A92D-718AD4234CA3}" type="sibTrans" cxnId="{536240CA-DA7B-4E07-9D78-6AB30F2E51CC}">
      <dgm:prSet/>
      <dgm:spPr/>
      <dgm:t>
        <a:bodyPr/>
        <a:lstStyle/>
        <a:p>
          <a:endParaRPr lang="en-US"/>
        </a:p>
      </dgm:t>
    </dgm:pt>
    <dgm:pt modelId="{6AE18F89-D66D-497C-9071-A2B69C7784CD}">
      <dgm:prSet custT="1"/>
      <dgm:spPr>
        <a:xfrm>
          <a:off x="8646829" y="976369"/>
          <a:ext cx="3090958" cy="1230002"/>
        </a:xfrm>
        <a:prstGeom prst="roundRect">
          <a:avLst>
            <a:gd name="adj" fmla="val 10000"/>
          </a:avLst>
        </a:prstGeom>
      </dgm:spPr>
      <dgm:t>
        <a:bodyPr/>
        <a:lstStyle/>
        <a:p>
          <a:pPr>
            <a:buNone/>
          </a:pPr>
          <a:r>
            <a:rPr lang="en-US" sz="3200">
              <a:latin typeface="Arial"/>
              <a:ea typeface="+mn-ea"/>
              <a:cs typeface="+mn-cs"/>
            </a:rPr>
            <a:t>Objectives:</a:t>
          </a:r>
          <a:endParaRPr lang="en-US" sz="3200" dirty="0">
            <a:latin typeface="Arial"/>
            <a:ea typeface="+mn-ea"/>
            <a:cs typeface="+mn-cs"/>
          </a:endParaRPr>
        </a:p>
      </dgm:t>
    </dgm:pt>
    <dgm:pt modelId="{C26F4F46-6F37-4F3D-9E61-E2D7C65FD655}" type="parTrans" cxnId="{1A4FED5C-90D8-45A8-A726-BE3F8527228A}">
      <dgm:prSet/>
      <dgm:spPr/>
      <dgm:t>
        <a:bodyPr/>
        <a:lstStyle/>
        <a:p>
          <a:endParaRPr lang="en-US"/>
        </a:p>
      </dgm:t>
    </dgm:pt>
    <dgm:pt modelId="{2342628B-D856-42AE-960D-F79D7131A551}" type="sibTrans" cxnId="{1A4FED5C-90D8-45A8-A726-BE3F8527228A}">
      <dgm:prSet/>
      <dgm:spPr/>
      <dgm:t>
        <a:bodyPr/>
        <a:lstStyle/>
        <a:p>
          <a:endParaRPr lang="en-US"/>
        </a:p>
      </dgm:t>
    </dgm:pt>
    <dgm:pt modelId="{97286CCF-6B33-4EA4-B2F1-1BD89FA9F52E}">
      <dgm:prSet custT="1"/>
      <dgm:spPr>
        <a:xfrm>
          <a:off x="8789532" y="2596414"/>
          <a:ext cx="2679950" cy="655755"/>
        </a:xfrm>
        <a:prstGeom prst="roundRect">
          <a:avLst>
            <a:gd name="adj" fmla="val 16670"/>
          </a:avLst>
        </a:prstGeom>
      </dgm:spPr>
      <dgm:t>
        <a:bodyPr/>
        <a:lstStyle/>
        <a:p>
          <a:pPr>
            <a:buNone/>
          </a:pPr>
          <a:r>
            <a:rPr lang="en-US" sz="2000">
              <a:latin typeface="Arial"/>
              <a:ea typeface="+mn-ea"/>
              <a:cs typeface="+mn-cs"/>
            </a:rPr>
            <a:t>Increase awareness</a:t>
          </a:r>
          <a:endParaRPr lang="en-US" sz="2000" dirty="0">
            <a:latin typeface="Arial"/>
            <a:ea typeface="+mn-ea"/>
            <a:cs typeface="+mn-cs"/>
          </a:endParaRPr>
        </a:p>
      </dgm:t>
    </dgm:pt>
    <dgm:pt modelId="{2EBF9769-5453-4EE3-BB7B-0397DE8363A8}" type="parTrans" cxnId="{F88EC953-FC06-429C-B063-E49076F0820B}">
      <dgm:prSet/>
      <dgm:spPr/>
      <dgm:t>
        <a:bodyPr/>
        <a:lstStyle/>
        <a:p>
          <a:endParaRPr lang="en-US"/>
        </a:p>
      </dgm:t>
    </dgm:pt>
    <dgm:pt modelId="{E37D6441-0CC5-4831-A545-CA01FB0AF67A}" type="sibTrans" cxnId="{F88EC953-FC06-429C-B063-E49076F0820B}">
      <dgm:prSet/>
      <dgm:spPr/>
      <dgm:t>
        <a:bodyPr/>
        <a:lstStyle/>
        <a:p>
          <a:endParaRPr lang="en-US"/>
        </a:p>
      </dgm:t>
    </dgm:pt>
    <dgm:pt modelId="{B464A3C6-86D8-486D-A9FA-FBDE05EC660F}">
      <dgm:prSet custT="1"/>
      <dgm:spPr>
        <a:xfrm>
          <a:off x="8789532" y="3318233"/>
          <a:ext cx="2679950" cy="626864"/>
        </a:xfrm>
        <a:prstGeom prst="roundRect">
          <a:avLst>
            <a:gd name="adj" fmla="val 16670"/>
          </a:avLst>
        </a:prstGeom>
      </dgm:spPr>
      <dgm:t>
        <a:bodyPr/>
        <a:lstStyle/>
        <a:p>
          <a:pPr>
            <a:buNone/>
          </a:pPr>
          <a:r>
            <a:rPr lang="en-US" sz="2000">
              <a:latin typeface="Arial"/>
              <a:ea typeface="+mn-ea"/>
              <a:cs typeface="+mn-cs"/>
            </a:rPr>
            <a:t>Decrease misinformation</a:t>
          </a:r>
          <a:endParaRPr lang="en-US" sz="2000" dirty="0">
            <a:latin typeface="Arial"/>
            <a:ea typeface="+mn-ea"/>
            <a:cs typeface="+mn-cs"/>
          </a:endParaRPr>
        </a:p>
      </dgm:t>
    </dgm:pt>
    <dgm:pt modelId="{B84BF56D-F3DF-4A48-BDC3-AA8A03602683}" type="parTrans" cxnId="{0B4F56C6-C54C-4648-84B8-565D56F34A03}">
      <dgm:prSet/>
      <dgm:spPr/>
      <dgm:t>
        <a:bodyPr/>
        <a:lstStyle/>
        <a:p>
          <a:endParaRPr lang="en-US"/>
        </a:p>
      </dgm:t>
    </dgm:pt>
    <dgm:pt modelId="{FE4A4846-1C01-4489-8877-3B0CC8E51D31}" type="sibTrans" cxnId="{0B4F56C6-C54C-4648-84B8-565D56F34A03}">
      <dgm:prSet/>
      <dgm:spPr/>
      <dgm:t>
        <a:bodyPr/>
        <a:lstStyle/>
        <a:p>
          <a:endParaRPr lang="en-US"/>
        </a:p>
      </dgm:t>
    </dgm:pt>
    <dgm:pt modelId="{A4010430-202C-4D5A-A2A3-F35C30DD186D}">
      <dgm:prSet custT="1"/>
      <dgm:spPr>
        <a:xfrm>
          <a:off x="8789532" y="4064064"/>
          <a:ext cx="2679950" cy="618124"/>
        </a:xfrm>
        <a:prstGeom prst="roundRect">
          <a:avLst>
            <a:gd name="adj" fmla="val 16670"/>
          </a:avLst>
        </a:prstGeom>
      </dgm:spPr>
      <dgm:t>
        <a:bodyPr/>
        <a:lstStyle/>
        <a:p>
          <a:pPr>
            <a:buNone/>
          </a:pPr>
          <a:r>
            <a:rPr lang="en-US" sz="2000">
              <a:latin typeface="Arial"/>
              <a:ea typeface="+mn-ea"/>
              <a:cs typeface="+mn-cs"/>
            </a:rPr>
            <a:t>Increase testing and mitigation</a:t>
          </a:r>
          <a:endParaRPr lang="en-US" sz="2000" dirty="0">
            <a:latin typeface="Arial"/>
            <a:ea typeface="+mn-ea"/>
            <a:cs typeface="+mn-cs"/>
          </a:endParaRPr>
        </a:p>
      </dgm:t>
    </dgm:pt>
    <dgm:pt modelId="{E3884CD7-2528-43C0-ACB3-CCF22873E8B6}" type="parTrans" cxnId="{20976C04-9A68-4A0E-A762-B7682BC216B1}">
      <dgm:prSet/>
      <dgm:spPr/>
      <dgm:t>
        <a:bodyPr/>
        <a:lstStyle/>
        <a:p>
          <a:endParaRPr lang="en-US"/>
        </a:p>
      </dgm:t>
    </dgm:pt>
    <dgm:pt modelId="{DC680CF9-F11E-43B9-9FE8-F4FE876A3E22}" type="sibTrans" cxnId="{20976C04-9A68-4A0E-A762-B7682BC216B1}">
      <dgm:prSet/>
      <dgm:spPr/>
      <dgm:t>
        <a:bodyPr/>
        <a:lstStyle/>
        <a:p>
          <a:endParaRPr lang="en-US"/>
        </a:p>
      </dgm:t>
    </dgm:pt>
    <dgm:pt modelId="{5E50973F-ADD9-4035-B51E-36437F04FE34}">
      <dgm:prSet phldrT="[Text]" custT="1"/>
      <dgm:spPr>
        <a:xfrm>
          <a:off x="462024" y="2235138"/>
          <a:ext cx="4037827" cy="900653"/>
        </a:xfrm>
        <a:prstGeom prst="roundRect">
          <a:avLst>
            <a:gd name="adj" fmla="val 16670"/>
          </a:avLst>
        </a:prstGeom>
      </dgm:spPr>
      <dgm:t>
        <a:bodyPr/>
        <a:lstStyle/>
        <a:p>
          <a:pPr>
            <a:buNone/>
          </a:pPr>
          <a:r>
            <a:rPr lang="en-US" sz="1800" dirty="0">
              <a:latin typeface="Arial"/>
              <a:ea typeface="+mn-ea"/>
              <a:cs typeface="+mn-cs"/>
            </a:rPr>
            <a:t>Reduce the risk of exposure to radon gas to all Fort Collins residents</a:t>
          </a:r>
        </a:p>
      </dgm:t>
    </dgm:pt>
    <dgm:pt modelId="{7C3749BE-CD7C-4C71-8522-4C0E9885FAF7}" type="parTrans" cxnId="{8F8E697A-2116-4AFF-92D0-B0AAD7E69B5B}">
      <dgm:prSet/>
      <dgm:spPr/>
      <dgm:t>
        <a:bodyPr/>
        <a:lstStyle/>
        <a:p>
          <a:endParaRPr lang="en-US"/>
        </a:p>
      </dgm:t>
    </dgm:pt>
    <dgm:pt modelId="{7F5A815E-7807-401E-A9D5-0B1B87D99218}" type="sibTrans" cxnId="{8F8E697A-2116-4AFF-92D0-B0AAD7E69B5B}">
      <dgm:prSet/>
      <dgm:spPr/>
      <dgm:t>
        <a:bodyPr/>
        <a:lstStyle/>
        <a:p>
          <a:endParaRPr lang="en-US"/>
        </a:p>
      </dgm:t>
    </dgm:pt>
    <dgm:pt modelId="{10A4B3D9-FC90-4248-BEDB-AE979F70D183}">
      <dgm:prSet phldrT="[Text]" custT="1"/>
      <dgm:spPr>
        <a:xfrm>
          <a:off x="4561641" y="2366478"/>
          <a:ext cx="4110856" cy="933596"/>
        </a:xfrm>
        <a:prstGeom prst="roundRect">
          <a:avLst>
            <a:gd name="adj" fmla="val 16670"/>
          </a:avLst>
        </a:prstGeom>
      </dgm:spPr>
      <dgm:t>
        <a:bodyPr/>
        <a:lstStyle/>
        <a:p>
          <a:pPr>
            <a:buNone/>
          </a:pPr>
          <a:r>
            <a:rPr lang="en-US" sz="2000">
              <a:latin typeface="Arial"/>
              <a:ea typeface="+mn-ea"/>
              <a:cs typeface="+mn-cs"/>
            </a:rPr>
            <a:t>Residential</a:t>
          </a:r>
          <a:endParaRPr lang="en-US" sz="2000" dirty="0">
            <a:latin typeface="Arial"/>
            <a:ea typeface="+mn-ea"/>
            <a:cs typeface="+mn-cs"/>
          </a:endParaRPr>
        </a:p>
      </dgm:t>
    </dgm:pt>
    <dgm:pt modelId="{814DE1B8-EBB8-4802-83E0-7823B952BC58}" type="parTrans" cxnId="{CE64CF5F-3401-462F-B4AA-7B0BA135FCE8}">
      <dgm:prSet/>
      <dgm:spPr/>
      <dgm:t>
        <a:bodyPr/>
        <a:lstStyle/>
        <a:p>
          <a:endParaRPr lang="en-US"/>
        </a:p>
      </dgm:t>
    </dgm:pt>
    <dgm:pt modelId="{27B52EEF-09DB-45CA-9FC5-19281E15CE05}" type="sibTrans" cxnId="{CE64CF5F-3401-462F-B4AA-7B0BA135FCE8}">
      <dgm:prSet/>
      <dgm:spPr/>
      <dgm:t>
        <a:bodyPr/>
        <a:lstStyle/>
        <a:p>
          <a:endParaRPr lang="en-US"/>
        </a:p>
      </dgm:t>
    </dgm:pt>
    <dgm:pt modelId="{89D2D4D9-3141-4408-9286-274B40F7C5F1}" type="pres">
      <dgm:prSet presAssocID="{0BD14B16-2D4E-460A-900C-5AE35AEEC219}" presName="layout" presStyleCnt="0">
        <dgm:presLayoutVars>
          <dgm:chMax/>
          <dgm:chPref/>
          <dgm:dir/>
          <dgm:animOne val="branch"/>
          <dgm:animLvl val="lvl"/>
          <dgm:resizeHandles/>
        </dgm:presLayoutVars>
      </dgm:prSet>
      <dgm:spPr/>
    </dgm:pt>
    <dgm:pt modelId="{CB4D0F11-EB2A-4CC4-BD59-7DFD6B85BBB2}" type="pres">
      <dgm:prSet presAssocID="{532580FD-06DF-4916-B522-D61ED6668A05}" presName="root" presStyleCnt="0">
        <dgm:presLayoutVars>
          <dgm:chMax/>
          <dgm:chPref val="4"/>
        </dgm:presLayoutVars>
      </dgm:prSet>
      <dgm:spPr/>
    </dgm:pt>
    <dgm:pt modelId="{25191694-B759-4E7A-ADE6-477AE91ED7C0}" type="pres">
      <dgm:prSet presAssocID="{532580FD-06DF-4916-B522-D61ED6668A05}" presName="rootComposite" presStyleCnt="0">
        <dgm:presLayoutVars/>
      </dgm:prSet>
      <dgm:spPr/>
    </dgm:pt>
    <dgm:pt modelId="{FD36EFF4-28D6-45F1-8A4A-0DBDD2D687F8}" type="pres">
      <dgm:prSet presAssocID="{532580FD-06DF-4916-B522-D61ED6668A05}" presName="rootText" presStyleLbl="node0" presStyleIdx="0" presStyleCnt="3" custScaleY="291261" custLinFactY="-17806" custLinFactNeighborX="11376" custLinFactNeighborY="-100000">
        <dgm:presLayoutVars>
          <dgm:chMax/>
          <dgm:chPref val="4"/>
        </dgm:presLayoutVars>
      </dgm:prSet>
      <dgm:spPr/>
    </dgm:pt>
    <dgm:pt modelId="{C54BCA12-9682-4B05-8570-73EB8946EEE8}" type="pres">
      <dgm:prSet presAssocID="{532580FD-06DF-4916-B522-D61ED6668A05}" presName="childShape" presStyleCnt="0">
        <dgm:presLayoutVars>
          <dgm:chMax val="0"/>
          <dgm:chPref val="0"/>
        </dgm:presLayoutVars>
      </dgm:prSet>
      <dgm:spPr/>
    </dgm:pt>
    <dgm:pt modelId="{5227BDF4-59D4-4AF3-96E8-F6955EE7E6BD}" type="pres">
      <dgm:prSet presAssocID="{5E50973F-ADD9-4035-B51E-36437F04FE34}" presName="childComposite" presStyleCnt="0">
        <dgm:presLayoutVars>
          <dgm:chMax val="0"/>
          <dgm:chPref val="0"/>
        </dgm:presLayoutVars>
      </dgm:prSet>
      <dgm:spPr/>
    </dgm:pt>
    <dgm:pt modelId="{6C2003B9-9E05-486D-B560-C7F8BDCB3E8A}" type="pres">
      <dgm:prSet presAssocID="{5E50973F-ADD9-4035-B51E-36437F04FE34}" presName="Image" presStyleLbl="node1" presStyleIdx="0" presStyleCnt="5" custLinFactX="600000" custLinFactY="-164019" custLinFactNeighborX="617090" custLinFactNeighborY="-200000"/>
      <dgm:spPr>
        <a:xfrm>
          <a:off x="2128741" y="3985145"/>
          <a:ext cx="387743" cy="387743"/>
        </a:xfrm>
        <a:prstGeom prst="roundRect">
          <a:avLst>
            <a:gd name="adj" fmla="val 16670"/>
          </a:avLst>
        </a:prstGeom>
      </dgm:spPr>
    </dgm:pt>
    <dgm:pt modelId="{FC35FBBF-236F-45BE-8BA2-B1E018F749BA}" type="pres">
      <dgm:prSet presAssocID="{5E50973F-ADD9-4035-B51E-36437F04FE34}" presName="childText" presStyleLbl="lnNode1" presStyleIdx="0" presStyleCnt="5" custScaleX="139092" custScaleY="250231" custLinFactNeighborX="17437" custLinFactNeighborY="-31814">
        <dgm:presLayoutVars>
          <dgm:chMax val="0"/>
          <dgm:chPref val="0"/>
          <dgm:bulletEnabled val="1"/>
        </dgm:presLayoutVars>
      </dgm:prSet>
      <dgm:spPr/>
    </dgm:pt>
    <dgm:pt modelId="{A3A2FD80-8CBC-43B2-B444-16ACD0F4F275}" type="pres">
      <dgm:prSet presAssocID="{C06653C5-BFC4-4654-9B80-01CECE188D79}" presName="root" presStyleCnt="0">
        <dgm:presLayoutVars>
          <dgm:chMax/>
          <dgm:chPref val="4"/>
        </dgm:presLayoutVars>
      </dgm:prSet>
      <dgm:spPr/>
    </dgm:pt>
    <dgm:pt modelId="{0F350F4C-5B64-460A-B719-22AA2D1C0622}" type="pres">
      <dgm:prSet presAssocID="{C06653C5-BFC4-4654-9B80-01CECE188D79}" presName="rootComposite" presStyleCnt="0">
        <dgm:presLayoutVars/>
      </dgm:prSet>
      <dgm:spPr/>
    </dgm:pt>
    <dgm:pt modelId="{08C57094-73F3-47AE-B271-ED1F581FDF37}" type="pres">
      <dgm:prSet presAssocID="{C06653C5-BFC4-4654-9B80-01CECE188D79}" presName="rootText" presStyleLbl="node0" presStyleIdx="1" presStyleCnt="3" custScaleY="298515" custLinFactY="-18433" custLinFactNeighborX="2836" custLinFactNeighborY="-100000">
        <dgm:presLayoutVars>
          <dgm:chMax/>
          <dgm:chPref val="4"/>
        </dgm:presLayoutVars>
      </dgm:prSet>
      <dgm:spPr/>
    </dgm:pt>
    <dgm:pt modelId="{9B326FDB-A8DB-4DFE-BAF2-FF4F6E773463}" type="pres">
      <dgm:prSet presAssocID="{C06653C5-BFC4-4654-9B80-01CECE188D79}" presName="childShape" presStyleCnt="0">
        <dgm:presLayoutVars>
          <dgm:chMax val="0"/>
          <dgm:chPref val="0"/>
        </dgm:presLayoutVars>
      </dgm:prSet>
      <dgm:spPr/>
    </dgm:pt>
    <dgm:pt modelId="{901C2852-7F22-4801-87D1-530FEAD5309C}" type="pres">
      <dgm:prSet presAssocID="{10A4B3D9-FC90-4248-BEDB-AE979F70D183}" presName="childComposite" presStyleCnt="0">
        <dgm:presLayoutVars>
          <dgm:chMax val="0"/>
          <dgm:chPref val="0"/>
        </dgm:presLayoutVars>
      </dgm:prSet>
      <dgm:spPr/>
    </dgm:pt>
    <dgm:pt modelId="{D234793F-753B-405E-B5B2-2ABF5014BCC1}" type="pres">
      <dgm:prSet presAssocID="{10A4B3D9-FC90-4248-BEDB-AE979F70D183}" presName="Image" presStyleLbl="node1" presStyleIdx="1" presStyleCnt="5" custLinFactNeighborX="83567" custLinFactNeighborY="-20075"/>
      <dgm:spPr>
        <a:xfrm>
          <a:off x="4660802" y="2833121"/>
          <a:ext cx="387743" cy="387743"/>
        </a:xfrm>
        <a:prstGeom prst="roundRect">
          <a:avLst>
            <a:gd name="adj" fmla="val 16670"/>
          </a:avLst>
        </a:prstGeom>
      </dgm:spPr>
    </dgm:pt>
    <dgm:pt modelId="{323E0FE2-FA2B-49C3-B746-976D8AAC4383}" type="pres">
      <dgm:prSet presAssocID="{10A4B3D9-FC90-4248-BEDB-AE979F70D183}" presName="childText" presStyleLbl="lnNode1" presStyleIdx="1" presStyleCnt="5" custScaleX="136142" custScaleY="265387" custLinFactNeighborX="8882" custLinFactNeighborY="-38731">
        <dgm:presLayoutVars>
          <dgm:chMax val="0"/>
          <dgm:chPref val="0"/>
          <dgm:bulletEnabled val="1"/>
        </dgm:presLayoutVars>
      </dgm:prSet>
      <dgm:spPr/>
    </dgm:pt>
    <dgm:pt modelId="{0E08645D-37EA-4BFB-BA0C-EC1E41E7DCF7}" type="pres">
      <dgm:prSet presAssocID="{6AE18F89-D66D-497C-9071-A2B69C7784CD}" presName="root" presStyleCnt="0">
        <dgm:presLayoutVars>
          <dgm:chMax/>
          <dgm:chPref val="4"/>
        </dgm:presLayoutVars>
      </dgm:prSet>
      <dgm:spPr/>
    </dgm:pt>
    <dgm:pt modelId="{CEB83D12-F74E-4638-BBD6-8B7E5CFD93E2}" type="pres">
      <dgm:prSet presAssocID="{6AE18F89-D66D-497C-9071-A2B69C7784CD}" presName="rootComposite" presStyleCnt="0">
        <dgm:presLayoutVars/>
      </dgm:prSet>
      <dgm:spPr/>
    </dgm:pt>
    <dgm:pt modelId="{1B642F7D-F419-48A5-8A42-03B6FFA55B47}" type="pres">
      <dgm:prSet presAssocID="{6AE18F89-D66D-497C-9071-A2B69C7784CD}" presName="rootText" presStyleLbl="node0" presStyleIdx="2" presStyleCnt="3" custScaleX="95059" custScaleY="284795" custLinFactY="-14012" custLinFactNeighborX="-17" custLinFactNeighborY="-100000">
        <dgm:presLayoutVars>
          <dgm:chMax/>
          <dgm:chPref val="4"/>
        </dgm:presLayoutVars>
      </dgm:prSet>
      <dgm:spPr/>
    </dgm:pt>
    <dgm:pt modelId="{8D73C9EC-6DFB-41ED-835C-CB3A8D57CD24}" type="pres">
      <dgm:prSet presAssocID="{6AE18F89-D66D-497C-9071-A2B69C7784CD}" presName="childShape" presStyleCnt="0">
        <dgm:presLayoutVars>
          <dgm:chMax val="0"/>
          <dgm:chPref val="0"/>
        </dgm:presLayoutVars>
      </dgm:prSet>
      <dgm:spPr/>
    </dgm:pt>
    <dgm:pt modelId="{E4D33FA6-5AD5-4CA3-B827-2563EC6353DA}" type="pres">
      <dgm:prSet presAssocID="{97286CCF-6B33-4EA4-B2F1-1BD89FA9F52E}" presName="childComposite" presStyleCnt="0">
        <dgm:presLayoutVars>
          <dgm:chMax val="0"/>
          <dgm:chPref val="0"/>
        </dgm:presLayoutVars>
      </dgm:prSet>
      <dgm:spPr/>
    </dgm:pt>
    <dgm:pt modelId="{9B291C77-F531-4D63-88BA-9DAB2C96A044}" type="pres">
      <dgm:prSet presAssocID="{97286CCF-6B33-4EA4-B2F1-1BD89FA9F52E}" presName="Image" presStyleLbl="node1" presStyleIdx="2" presStyleCnt="5" custLinFactY="-127778" custLinFactNeighborX="30898" custLinFactNeighborY="-200000"/>
      <dgm:spPr>
        <a:xfrm>
          <a:off x="8776309" y="2766732"/>
          <a:ext cx="387743" cy="387743"/>
        </a:xfrm>
        <a:prstGeom prst="roundRect">
          <a:avLst>
            <a:gd name="adj" fmla="val 16670"/>
          </a:avLst>
        </a:prstGeom>
        <a:noFill/>
        <a:ln>
          <a:noFill/>
        </a:ln>
      </dgm:spPr>
    </dgm:pt>
    <dgm:pt modelId="{1D3591E8-8A7B-45F6-83FE-1FCA1AC8F85B}" type="pres">
      <dgm:prSet presAssocID="{97286CCF-6B33-4EA4-B2F1-1BD89FA9F52E}" presName="childText" presStyleLbl="lnNode1" presStyleIdx="2" presStyleCnt="5" custScaleX="106930" custScaleY="230436" custLinFactNeighborX="-9107" custLinFactNeighborY="-26602">
        <dgm:presLayoutVars>
          <dgm:chMax val="0"/>
          <dgm:chPref val="0"/>
          <dgm:bulletEnabled val="1"/>
        </dgm:presLayoutVars>
      </dgm:prSet>
      <dgm:spPr/>
    </dgm:pt>
    <dgm:pt modelId="{A645BB0C-DEDC-4B67-B070-0ECA24AC3607}" type="pres">
      <dgm:prSet presAssocID="{B464A3C6-86D8-486D-A9FA-FBDE05EC660F}" presName="childComposite" presStyleCnt="0">
        <dgm:presLayoutVars>
          <dgm:chMax val="0"/>
          <dgm:chPref val="0"/>
        </dgm:presLayoutVars>
      </dgm:prSet>
      <dgm:spPr/>
    </dgm:pt>
    <dgm:pt modelId="{CFD60141-D0C2-42A3-A1F7-3E211CABF953}" type="pres">
      <dgm:prSet presAssocID="{B464A3C6-86D8-486D-A9FA-FBDE05EC660F}" presName="Image" presStyleLbl="node1" presStyleIdx="3" presStyleCnt="5" custLinFactX="-971560" custLinFactY="-67329" custLinFactNeighborX="-1000000" custLinFactNeighborY="-100000"/>
      <dgm:spPr>
        <a:xfrm>
          <a:off x="8776309" y="3454571"/>
          <a:ext cx="387743" cy="387743"/>
        </a:xfrm>
        <a:prstGeom prst="roundRect">
          <a:avLst>
            <a:gd name="adj" fmla="val 16670"/>
          </a:avLst>
        </a:prstGeom>
        <a:noFill/>
        <a:ln>
          <a:noFill/>
        </a:ln>
      </dgm:spPr>
    </dgm:pt>
    <dgm:pt modelId="{C797ACA5-F679-45F5-B560-03B5BB46AF98}" type="pres">
      <dgm:prSet presAssocID="{B464A3C6-86D8-486D-A9FA-FBDE05EC660F}" presName="childText" presStyleLbl="lnNode1" presStyleIdx="3" presStyleCnt="5" custScaleX="106335" custScaleY="177854" custLinFactNeighborX="-9516" custLinFactNeighborY="26949">
        <dgm:presLayoutVars>
          <dgm:chMax val="0"/>
          <dgm:chPref val="0"/>
          <dgm:bulletEnabled val="1"/>
        </dgm:presLayoutVars>
      </dgm:prSet>
      <dgm:spPr/>
    </dgm:pt>
    <dgm:pt modelId="{6FC1B9CC-A1E3-44D4-AE49-F4DD4E587CBE}" type="pres">
      <dgm:prSet presAssocID="{A4010430-202C-4D5A-A2A3-F35C30DD186D}" presName="childComposite" presStyleCnt="0">
        <dgm:presLayoutVars>
          <dgm:chMax val="0"/>
          <dgm:chPref val="0"/>
        </dgm:presLayoutVars>
      </dgm:prSet>
      <dgm:spPr/>
    </dgm:pt>
    <dgm:pt modelId="{80588659-59AE-4910-937D-195917F6F610}" type="pres">
      <dgm:prSet presAssocID="{A4010430-202C-4D5A-A2A3-F35C30DD186D}" presName="Image" presStyleLbl="node1" presStyleIdx="4" presStyleCnt="5" custAng="6712231" custFlipHor="1" custScaleX="183712" custScaleY="11638" custLinFactX="-400000" custLinFactY="-200000" custLinFactNeighborX="-449971" custLinFactNeighborY="-254955"/>
      <dgm:spPr>
        <a:xfrm>
          <a:off x="8776309" y="4123594"/>
          <a:ext cx="387743" cy="387743"/>
        </a:xfrm>
        <a:prstGeom prst="roundRect">
          <a:avLst>
            <a:gd name="adj" fmla="val 16670"/>
          </a:avLst>
        </a:prstGeom>
        <a:noFill/>
        <a:ln>
          <a:noFill/>
        </a:ln>
      </dgm:spPr>
    </dgm:pt>
    <dgm:pt modelId="{66136BA2-A3E3-4C93-A18D-17A390CE593C}" type="pres">
      <dgm:prSet presAssocID="{A4010430-202C-4D5A-A2A3-F35C30DD186D}" presName="childText" presStyleLbl="lnNode1" presStyleIdx="4" presStyleCnt="5" custScaleX="106335" custScaleY="198573" custLinFactNeighborX="-9106" custLinFactNeighborY="68158">
        <dgm:presLayoutVars>
          <dgm:chMax val="0"/>
          <dgm:chPref val="0"/>
          <dgm:bulletEnabled val="1"/>
        </dgm:presLayoutVars>
      </dgm:prSet>
      <dgm:spPr/>
    </dgm:pt>
  </dgm:ptLst>
  <dgm:cxnLst>
    <dgm:cxn modelId="{20976C04-9A68-4A0E-A762-B7682BC216B1}" srcId="{6AE18F89-D66D-497C-9071-A2B69C7784CD}" destId="{A4010430-202C-4D5A-A2A3-F35C30DD186D}" srcOrd="2" destOrd="0" parTransId="{E3884CD7-2528-43C0-ACB3-CCF22873E8B6}" sibTransId="{DC680CF9-F11E-43B9-9FE8-F4FE876A3E22}"/>
    <dgm:cxn modelId="{63A9980B-C1CE-475E-A3BB-9BD24BC05D14}" type="presOf" srcId="{532580FD-06DF-4916-B522-D61ED6668A05}" destId="{FD36EFF4-28D6-45F1-8A4A-0DBDD2D687F8}" srcOrd="0" destOrd="0" presId="urn:microsoft.com/office/officeart/2008/layout/PictureAccentList"/>
    <dgm:cxn modelId="{036F4412-15B3-4DD5-8DFE-B8789C33046E}" type="presOf" srcId="{A4010430-202C-4D5A-A2A3-F35C30DD186D}" destId="{66136BA2-A3E3-4C93-A18D-17A390CE593C}" srcOrd="0" destOrd="0" presId="urn:microsoft.com/office/officeart/2008/layout/PictureAccentList"/>
    <dgm:cxn modelId="{67139E20-C99C-484B-8506-FFFC5DB98899}" type="presOf" srcId="{0BD14B16-2D4E-460A-900C-5AE35AEEC219}" destId="{89D2D4D9-3141-4408-9286-274B40F7C5F1}" srcOrd="0" destOrd="0" presId="urn:microsoft.com/office/officeart/2008/layout/PictureAccentList"/>
    <dgm:cxn modelId="{4F0A1D39-B2FF-41F5-8CF5-B7F41797573B}" type="presOf" srcId="{10A4B3D9-FC90-4248-BEDB-AE979F70D183}" destId="{323E0FE2-FA2B-49C3-B746-976D8AAC4383}" srcOrd="0" destOrd="0" presId="urn:microsoft.com/office/officeart/2008/layout/PictureAccentList"/>
    <dgm:cxn modelId="{1A4FED5C-90D8-45A8-A726-BE3F8527228A}" srcId="{0BD14B16-2D4E-460A-900C-5AE35AEEC219}" destId="{6AE18F89-D66D-497C-9071-A2B69C7784CD}" srcOrd="2" destOrd="0" parTransId="{C26F4F46-6F37-4F3D-9E61-E2D7C65FD655}" sibTransId="{2342628B-D856-42AE-960D-F79D7131A551}"/>
    <dgm:cxn modelId="{CE64CF5F-3401-462F-B4AA-7B0BA135FCE8}" srcId="{C06653C5-BFC4-4654-9B80-01CECE188D79}" destId="{10A4B3D9-FC90-4248-BEDB-AE979F70D183}" srcOrd="0" destOrd="0" parTransId="{814DE1B8-EBB8-4802-83E0-7823B952BC58}" sibTransId="{27B52EEF-09DB-45CA-9FC5-19281E15CE05}"/>
    <dgm:cxn modelId="{85ED3070-F302-4E7F-BCC5-319A0EC668E6}" srcId="{0BD14B16-2D4E-460A-900C-5AE35AEEC219}" destId="{532580FD-06DF-4916-B522-D61ED6668A05}" srcOrd="0" destOrd="0" parTransId="{E9246A22-155D-4E01-AF3B-FA986A8A9FDF}" sibTransId="{51441354-5849-461B-B3F7-205DC85AE716}"/>
    <dgm:cxn modelId="{F88EC953-FC06-429C-B063-E49076F0820B}" srcId="{6AE18F89-D66D-497C-9071-A2B69C7784CD}" destId="{97286CCF-6B33-4EA4-B2F1-1BD89FA9F52E}" srcOrd="0" destOrd="0" parTransId="{2EBF9769-5453-4EE3-BB7B-0397DE8363A8}" sibTransId="{E37D6441-0CC5-4831-A545-CA01FB0AF67A}"/>
    <dgm:cxn modelId="{8F8E697A-2116-4AFF-92D0-B0AAD7E69B5B}" srcId="{532580FD-06DF-4916-B522-D61ED6668A05}" destId="{5E50973F-ADD9-4035-B51E-36437F04FE34}" srcOrd="0" destOrd="0" parTransId="{7C3749BE-CD7C-4C71-8522-4C0E9885FAF7}" sibTransId="{7F5A815E-7807-401E-A9D5-0B1B87D99218}"/>
    <dgm:cxn modelId="{7068B49C-2632-45F3-835A-62008339F3DF}" type="presOf" srcId="{6AE18F89-D66D-497C-9071-A2B69C7784CD}" destId="{1B642F7D-F419-48A5-8A42-03B6FFA55B47}" srcOrd="0" destOrd="0" presId="urn:microsoft.com/office/officeart/2008/layout/PictureAccentList"/>
    <dgm:cxn modelId="{0B4F56C6-C54C-4648-84B8-565D56F34A03}" srcId="{6AE18F89-D66D-497C-9071-A2B69C7784CD}" destId="{B464A3C6-86D8-486D-A9FA-FBDE05EC660F}" srcOrd="1" destOrd="0" parTransId="{B84BF56D-F3DF-4A48-BDC3-AA8A03602683}" sibTransId="{FE4A4846-1C01-4489-8877-3B0CC8E51D31}"/>
    <dgm:cxn modelId="{536240CA-DA7B-4E07-9D78-6AB30F2E51CC}" srcId="{0BD14B16-2D4E-460A-900C-5AE35AEEC219}" destId="{C06653C5-BFC4-4654-9B80-01CECE188D79}" srcOrd="1" destOrd="0" parTransId="{E450F097-F1F5-494E-9D50-71A795FB999B}" sibTransId="{09A1F4DC-DA90-479D-A92D-718AD4234CA3}"/>
    <dgm:cxn modelId="{86C12FCD-B13D-42AD-AA3D-29BC847FEF87}" type="presOf" srcId="{97286CCF-6B33-4EA4-B2F1-1BD89FA9F52E}" destId="{1D3591E8-8A7B-45F6-83FE-1FCA1AC8F85B}" srcOrd="0" destOrd="0" presId="urn:microsoft.com/office/officeart/2008/layout/PictureAccentList"/>
    <dgm:cxn modelId="{AA873AD4-B543-4CEC-8ED3-15776C204959}" type="presOf" srcId="{5E50973F-ADD9-4035-B51E-36437F04FE34}" destId="{FC35FBBF-236F-45BE-8BA2-B1E018F749BA}" srcOrd="0" destOrd="0" presId="urn:microsoft.com/office/officeart/2008/layout/PictureAccentList"/>
    <dgm:cxn modelId="{BDAFABE0-8224-4AC6-A368-4FAF433D4E06}" type="presOf" srcId="{B464A3C6-86D8-486D-A9FA-FBDE05EC660F}" destId="{C797ACA5-F679-45F5-B560-03B5BB46AF98}" srcOrd="0" destOrd="0" presId="urn:microsoft.com/office/officeart/2008/layout/PictureAccentList"/>
    <dgm:cxn modelId="{332008E2-AAE3-4748-888C-A8B9D163F44A}" type="presOf" srcId="{C06653C5-BFC4-4654-9B80-01CECE188D79}" destId="{08C57094-73F3-47AE-B271-ED1F581FDF37}" srcOrd="0" destOrd="0" presId="urn:microsoft.com/office/officeart/2008/layout/PictureAccentList"/>
    <dgm:cxn modelId="{AFAB597F-7CA5-415D-B559-10DD950CD1F5}" type="presParOf" srcId="{89D2D4D9-3141-4408-9286-274B40F7C5F1}" destId="{CB4D0F11-EB2A-4CC4-BD59-7DFD6B85BBB2}" srcOrd="0" destOrd="0" presId="urn:microsoft.com/office/officeart/2008/layout/PictureAccentList"/>
    <dgm:cxn modelId="{82B837D0-866B-484C-8749-B022820661C5}" type="presParOf" srcId="{CB4D0F11-EB2A-4CC4-BD59-7DFD6B85BBB2}" destId="{25191694-B759-4E7A-ADE6-477AE91ED7C0}" srcOrd="0" destOrd="0" presId="urn:microsoft.com/office/officeart/2008/layout/PictureAccentList"/>
    <dgm:cxn modelId="{1C9ECAFB-5464-4EF7-B785-95564B0E21C9}" type="presParOf" srcId="{25191694-B759-4E7A-ADE6-477AE91ED7C0}" destId="{FD36EFF4-28D6-45F1-8A4A-0DBDD2D687F8}" srcOrd="0" destOrd="0" presId="urn:microsoft.com/office/officeart/2008/layout/PictureAccentList"/>
    <dgm:cxn modelId="{62E6D2A9-63DB-46D8-9B8F-214BABE36414}" type="presParOf" srcId="{CB4D0F11-EB2A-4CC4-BD59-7DFD6B85BBB2}" destId="{C54BCA12-9682-4B05-8570-73EB8946EEE8}" srcOrd="1" destOrd="0" presId="urn:microsoft.com/office/officeart/2008/layout/PictureAccentList"/>
    <dgm:cxn modelId="{A98F4B8F-C459-47A9-BD3B-1CF317E215AB}" type="presParOf" srcId="{C54BCA12-9682-4B05-8570-73EB8946EEE8}" destId="{5227BDF4-59D4-4AF3-96E8-F6955EE7E6BD}" srcOrd="0" destOrd="0" presId="urn:microsoft.com/office/officeart/2008/layout/PictureAccentList"/>
    <dgm:cxn modelId="{F285D451-FD94-44B4-9505-308F2B256E82}" type="presParOf" srcId="{5227BDF4-59D4-4AF3-96E8-F6955EE7E6BD}" destId="{6C2003B9-9E05-486D-B560-C7F8BDCB3E8A}" srcOrd="0" destOrd="0" presId="urn:microsoft.com/office/officeart/2008/layout/PictureAccentList"/>
    <dgm:cxn modelId="{DAB4DBF6-FA4D-4D26-868A-5E37C2D21E7D}" type="presParOf" srcId="{5227BDF4-59D4-4AF3-96E8-F6955EE7E6BD}" destId="{FC35FBBF-236F-45BE-8BA2-B1E018F749BA}" srcOrd="1" destOrd="0" presId="urn:microsoft.com/office/officeart/2008/layout/PictureAccentList"/>
    <dgm:cxn modelId="{5F678486-9C38-4732-B36E-0547F225C233}" type="presParOf" srcId="{89D2D4D9-3141-4408-9286-274B40F7C5F1}" destId="{A3A2FD80-8CBC-43B2-B444-16ACD0F4F275}" srcOrd="1" destOrd="0" presId="urn:microsoft.com/office/officeart/2008/layout/PictureAccentList"/>
    <dgm:cxn modelId="{FD15DC62-48DC-4A61-A71A-54DCA9CE189B}" type="presParOf" srcId="{A3A2FD80-8CBC-43B2-B444-16ACD0F4F275}" destId="{0F350F4C-5B64-460A-B719-22AA2D1C0622}" srcOrd="0" destOrd="0" presId="urn:microsoft.com/office/officeart/2008/layout/PictureAccentList"/>
    <dgm:cxn modelId="{B0C7C48E-876D-4CA0-AB51-E176CB33C1DB}" type="presParOf" srcId="{0F350F4C-5B64-460A-B719-22AA2D1C0622}" destId="{08C57094-73F3-47AE-B271-ED1F581FDF37}" srcOrd="0" destOrd="0" presId="urn:microsoft.com/office/officeart/2008/layout/PictureAccentList"/>
    <dgm:cxn modelId="{BBB17935-9AD9-4BB9-A977-EF204BF149D7}" type="presParOf" srcId="{A3A2FD80-8CBC-43B2-B444-16ACD0F4F275}" destId="{9B326FDB-A8DB-4DFE-BAF2-FF4F6E773463}" srcOrd="1" destOrd="0" presId="urn:microsoft.com/office/officeart/2008/layout/PictureAccentList"/>
    <dgm:cxn modelId="{784A6E6E-E7C2-4FEF-8D0C-F113D0459B88}" type="presParOf" srcId="{9B326FDB-A8DB-4DFE-BAF2-FF4F6E773463}" destId="{901C2852-7F22-4801-87D1-530FEAD5309C}" srcOrd="0" destOrd="0" presId="urn:microsoft.com/office/officeart/2008/layout/PictureAccentList"/>
    <dgm:cxn modelId="{CFAB7F29-24FC-4F6C-9C45-E7F8E55CB68F}" type="presParOf" srcId="{901C2852-7F22-4801-87D1-530FEAD5309C}" destId="{D234793F-753B-405E-B5B2-2ABF5014BCC1}" srcOrd="0" destOrd="0" presId="urn:microsoft.com/office/officeart/2008/layout/PictureAccentList"/>
    <dgm:cxn modelId="{E4B1618E-D472-4FF5-99AD-2340218D9678}" type="presParOf" srcId="{901C2852-7F22-4801-87D1-530FEAD5309C}" destId="{323E0FE2-FA2B-49C3-B746-976D8AAC4383}" srcOrd="1" destOrd="0" presId="urn:microsoft.com/office/officeart/2008/layout/PictureAccentList"/>
    <dgm:cxn modelId="{262A94B2-9EDF-4544-A98A-0A7B158CD284}" type="presParOf" srcId="{89D2D4D9-3141-4408-9286-274B40F7C5F1}" destId="{0E08645D-37EA-4BFB-BA0C-EC1E41E7DCF7}" srcOrd="2" destOrd="0" presId="urn:microsoft.com/office/officeart/2008/layout/PictureAccentList"/>
    <dgm:cxn modelId="{86A46D9F-7DFC-409C-B1FB-73F4952C921C}" type="presParOf" srcId="{0E08645D-37EA-4BFB-BA0C-EC1E41E7DCF7}" destId="{CEB83D12-F74E-4638-BBD6-8B7E5CFD93E2}" srcOrd="0" destOrd="0" presId="urn:microsoft.com/office/officeart/2008/layout/PictureAccentList"/>
    <dgm:cxn modelId="{E385EFE1-C9D2-4F08-8F51-19803B77F50C}" type="presParOf" srcId="{CEB83D12-F74E-4638-BBD6-8B7E5CFD93E2}" destId="{1B642F7D-F419-48A5-8A42-03B6FFA55B47}" srcOrd="0" destOrd="0" presId="urn:microsoft.com/office/officeart/2008/layout/PictureAccentList"/>
    <dgm:cxn modelId="{198FF9AE-ECDB-4E45-868A-ED0A9BC2B2FE}" type="presParOf" srcId="{0E08645D-37EA-4BFB-BA0C-EC1E41E7DCF7}" destId="{8D73C9EC-6DFB-41ED-835C-CB3A8D57CD24}" srcOrd="1" destOrd="0" presId="urn:microsoft.com/office/officeart/2008/layout/PictureAccentList"/>
    <dgm:cxn modelId="{3D2CD174-9D90-4331-9073-1E549DF541E0}" type="presParOf" srcId="{8D73C9EC-6DFB-41ED-835C-CB3A8D57CD24}" destId="{E4D33FA6-5AD5-4CA3-B827-2563EC6353DA}" srcOrd="0" destOrd="0" presId="urn:microsoft.com/office/officeart/2008/layout/PictureAccentList"/>
    <dgm:cxn modelId="{77000E9A-0120-4EE8-B369-284DA1845C2D}" type="presParOf" srcId="{E4D33FA6-5AD5-4CA3-B827-2563EC6353DA}" destId="{9B291C77-F531-4D63-88BA-9DAB2C96A044}" srcOrd="0" destOrd="0" presId="urn:microsoft.com/office/officeart/2008/layout/PictureAccentList"/>
    <dgm:cxn modelId="{0EAF401C-BC0E-4DFA-8626-7345BD576CF4}" type="presParOf" srcId="{E4D33FA6-5AD5-4CA3-B827-2563EC6353DA}" destId="{1D3591E8-8A7B-45F6-83FE-1FCA1AC8F85B}" srcOrd="1" destOrd="0" presId="urn:microsoft.com/office/officeart/2008/layout/PictureAccentList"/>
    <dgm:cxn modelId="{C1FDA0EB-54F5-4C76-A76C-0E555B7269D9}" type="presParOf" srcId="{8D73C9EC-6DFB-41ED-835C-CB3A8D57CD24}" destId="{A645BB0C-DEDC-4B67-B070-0ECA24AC3607}" srcOrd="1" destOrd="0" presId="urn:microsoft.com/office/officeart/2008/layout/PictureAccentList"/>
    <dgm:cxn modelId="{B09BCD31-9CBA-4FFB-9C00-A988E93A9FF3}" type="presParOf" srcId="{A645BB0C-DEDC-4B67-B070-0ECA24AC3607}" destId="{CFD60141-D0C2-42A3-A1F7-3E211CABF953}" srcOrd="0" destOrd="0" presId="urn:microsoft.com/office/officeart/2008/layout/PictureAccentList"/>
    <dgm:cxn modelId="{42249C61-D572-4150-8FCE-650D5097D7DC}" type="presParOf" srcId="{A645BB0C-DEDC-4B67-B070-0ECA24AC3607}" destId="{C797ACA5-F679-45F5-B560-03B5BB46AF98}" srcOrd="1" destOrd="0" presId="urn:microsoft.com/office/officeart/2008/layout/PictureAccentList"/>
    <dgm:cxn modelId="{E5276732-45C9-4CD5-B735-63A89743D116}" type="presParOf" srcId="{8D73C9EC-6DFB-41ED-835C-CB3A8D57CD24}" destId="{6FC1B9CC-A1E3-44D4-AE49-F4DD4E587CBE}" srcOrd="2" destOrd="0" presId="urn:microsoft.com/office/officeart/2008/layout/PictureAccentList"/>
    <dgm:cxn modelId="{B1B6CE66-18C1-4DBA-97DB-E820C70269BC}" type="presParOf" srcId="{6FC1B9CC-A1E3-44D4-AE49-F4DD4E587CBE}" destId="{80588659-59AE-4910-937D-195917F6F610}" srcOrd="0" destOrd="0" presId="urn:microsoft.com/office/officeart/2008/layout/PictureAccentList"/>
    <dgm:cxn modelId="{FFA0FA6D-520C-4690-BCCB-BF7D55465777}" type="presParOf" srcId="{6FC1B9CC-A1E3-44D4-AE49-F4DD4E587CBE}" destId="{66136BA2-A3E3-4C93-A18D-17A390CE593C}"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2109E5-5BA0-4DD1-8D3A-CEA1D2EACBA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6F5E8C3-F264-4391-BAD7-F54CC6FCC6F0}">
      <dgm:prSet phldrT="[Text]"/>
      <dgm:spPr/>
      <dgm:t>
        <a:bodyPr/>
        <a:lstStyle/>
        <a:p>
          <a:r>
            <a:rPr lang="en-US" dirty="0"/>
            <a:t>Testing Requirements</a:t>
          </a:r>
        </a:p>
      </dgm:t>
    </dgm:pt>
    <dgm:pt modelId="{666598A9-42C2-4464-B352-072B93EA0E1F}" type="parTrans" cxnId="{56049178-DF8B-49CB-8B78-9CA923808383}">
      <dgm:prSet/>
      <dgm:spPr/>
      <dgm:t>
        <a:bodyPr/>
        <a:lstStyle/>
        <a:p>
          <a:endParaRPr lang="en-US"/>
        </a:p>
      </dgm:t>
    </dgm:pt>
    <dgm:pt modelId="{7956110C-F44C-4181-B076-1B7B326A882D}" type="sibTrans" cxnId="{56049178-DF8B-49CB-8B78-9CA923808383}">
      <dgm:prSet/>
      <dgm:spPr/>
      <dgm:t>
        <a:bodyPr/>
        <a:lstStyle/>
        <a:p>
          <a:endParaRPr lang="en-US"/>
        </a:p>
      </dgm:t>
    </dgm:pt>
    <dgm:pt modelId="{993DC4D1-6C90-4011-826A-0F28CF01A0C5}">
      <dgm:prSet phldrT="[Text]"/>
      <dgm:spPr/>
      <dgm:t>
        <a:bodyPr/>
        <a:lstStyle/>
        <a:p>
          <a:r>
            <a:rPr lang="en-US" dirty="0"/>
            <a:t>Certification</a:t>
          </a:r>
        </a:p>
        <a:p>
          <a:r>
            <a:rPr lang="en-US" dirty="0"/>
            <a:t>Requirements</a:t>
          </a:r>
        </a:p>
      </dgm:t>
    </dgm:pt>
    <dgm:pt modelId="{DB034641-E9A2-4E98-ADC5-A2F1EA372B06}" type="parTrans" cxnId="{8E9F123F-04A5-4F44-B1C5-C11B22C2B722}">
      <dgm:prSet/>
      <dgm:spPr/>
      <dgm:t>
        <a:bodyPr/>
        <a:lstStyle/>
        <a:p>
          <a:endParaRPr lang="en-US"/>
        </a:p>
      </dgm:t>
    </dgm:pt>
    <dgm:pt modelId="{383BDA45-EF33-4731-87E3-39E450D23B17}" type="sibTrans" cxnId="{8E9F123F-04A5-4F44-B1C5-C11B22C2B722}">
      <dgm:prSet/>
      <dgm:spPr/>
      <dgm:t>
        <a:bodyPr/>
        <a:lstStyle/>
        <a:p>
          <a:endParaRPr lang="en-US"/>
        </a:p>
      </dgm:t>
    </dgm:pt>
    <dgm:pt modelId="{6B73F41A-58C7-4892-86F7-BC2C5E9E3C4C}">
      <dgm:prSet phldrT="[Text]"/>
      <dgm:spPr/>
      <dgm:t>
        <a:bodyPr/>
        <a:lstStyle/>
        <a:p>
          <a:r>
            <a:rPr lang="en-US" dirty="0"/>
            <a:t>Mitigation Assistance </a:t>
          </a:r>
        </a:p>
      </dgm:t>
    </dgm:pt>
    <dgm:pt modelId="{F8A3CB39-B173-432A-92CC-7BDC1CB9883F}" type="parTrans" cxnId="{E97733C7-7DFC-43F8-8DB2-AF51CA210ECB}">
      <dgm:prSet/>
      <dgm:spPr/>
      <dgm:t>
        <a:bodyPr/>
        <a:lstStyle/>
        <a:p>
          <a:endParaRPr lang="en-US"/>
        </a:p>
      </dgm:t>
    </dgm:pt>
    <dgm:pt modelId="{35817730-41AC-4D00-8C2B-FE0786B22EAA}" type="sibTrans" cxnId="{E97733C7-7DFC-43F8-8DB2-AF51CA210ECB}">
      <dgm:prSet/>
      <dgm:spPr/>
      <dgm:t>
        <a:bodyPr/>
        <a:lstStyle/>
        <a:p>
          <a:endParaRPr lang="en-US"/>
        </a:p>
      </dgm:t>
    </dgm:pt>
    <dgm:pt modelId="{112C01BD-0BBA-4111-AB5B-D1DC989BA3BE}">
      <dgm:prSet phldrT="[Text]"/>
      <dgm:spPr/>
      <dgm:t>
        <a:bodyPr/>
        <a:lstStyle/>
        <a:p>
          <a:r>
            <a:rPr lang="en-US" dirty="0"/>
            <a:t>Disclosure &amp; Notification </a:t>
          </a:r>
        </a:p>
      </dgm:t>
    </dgm:pt>
    <dgm:pt modelId="{7D980843-39F4-4AB3-B6E6-D3C15AF75DBC}" type="parTrans" cxnId="{694C7A6F-E0D5-480C-9547-2858E5C2C824}">
      <dgm:prSet/>
      <dgm:spPr/>
      <dgm:t>
        <a:bodyPr/>
        <a:lstStyle/>
        <a:p>
          <a:endParaRPr lang="en-US"/>
        </a:p>
      </dgm:t>
    </dgm:pt>
    <dgm:pt modelId="{B5F41CC8-0CCC-433B-BC35-36C30D626523}" type="sibTrans" cxnId="{694C7A6F-E0D5-480C-9547-2858E5C2C824}">
      <dgm:prSet/>
      <dgm:spPr/>
      <dgm:t>
        <a:bodyPr/>
        <a:lstStyle/>
        <a:p>
          <a:endParaRPr lang="en-US"/>
        </a:p>
      </dgm:t>
    </dgm:pt>
    <dgm:pt modelId="{3CB66A0E-4226-45A9-A108-A24D23ED7A0B}">
      <dgm:prSet phldrT="[Text]"/>
      <dgm:spPr/>
      <dgm:t>
        <a:bodyPr/>
        <a:lstStyle/>
        <a:p>
          <a:r>
            <a:rPr lang="en-US" dirty="0"/>
            <a:t>Education &amp; Outreach</a:t>
          </a:r>
        </a:p>
      </dgm:t>
    </dgm:pt>
    <dgm:pt modelId="{595FFFE6-549E-493A-9F63-0AB1EA5EA1D4}" type="parTrans" cxnId="{6B350CEA-5CB6-468D-BC95-CEC9B8D7B2DF}">
      <dgm:prSet/>
      <dgm:spPr/>
      <dgm:t>
        <a:bodyPr/>
        <a:lstStyle/>
        <a:p>
          <a:endParaRPr lang="en-US"/>
        </a:p>
      </dgm:t>
    </dgm:pt>
    <dgm:pt modelId="{F7A17618-3DE1-4BEB-B807-85F7BE530765}" type="sibTrans" cxnId="{6B350CEA-5CB6-468D-BC95-CEC9B8D7B2DF}">
      <dgm:prSet/>
      <dgm:spPr/>
      <dgm:t>
        <a:bodyPr/>
        <a:lstStyle/>
        <a:p>
          <a:endParaRPr lang="en-US"/>
        </a:p>
      </dgm:t>
    </dgm:pt>
    <dgm:pt modelId="{7A3FBDF4-F09F-4862-97E2-0BEC34CDAFEF}" type="pres">
      <dgm:prSet presAssocID="{5A2109E5-5BA0-4DD1-8D3A-CEA1D2EACBA8}" presName="diagram" presStyleCnt="0">
        <dgm:presLayoutVars>
          <dgm:dir/>
          <dgm:resizeHandles val="exact"/>
        </dgm:presLayoutVars>
      </dgm:prSet>
      <dgm:spPr/>
    </dgm:pt>
    <dgm:pt modelId="{23023783-2420-446B-984A-F3805181C674}" type="pres">
      <dgm:prSet presAssocID="{C6F5E8C3-F264-4391-BAD7-F54CC6FCC6F0}" presName="node" presStyleLbl="node1" presStyleIdx="0" presStyleCnt="5">
        <dgm:presLayoutVars>
          <dgm:bulletEnabled val="1"/>
        </dgm:presLayoutVars>
      </dgm:prSet>
      <dgm:spPr/>
    </dgm:pt>
    <dgm:pt modelId="{9040EBC9-E575-4DFD-9F7C-4DB086CB7950}" type="pres">
      <dgm:prSet presAssocID="{7956110C-F44C-4181-B076-1B7B326A882D}" presName="sibTrans" presStyleCnt="0"/>
      <dgm:spPr/>
    </dgm:pt>
    <dgm:pt modelId="{9E42361A-A34F-4303-A403-87D85B09048F}" type="pres">
      <dgm:prSet presAssocID="{993DC4D1-6C90-4011-826A-0F28CF01A0C5}" presName="node" presStyleLbl="node1" presStyleIdx="1" presStyleCnt="5">
        <dgm:presLayoutVars>
          <dgm:bulletEnabled val="1"/>
        </dgm:presLayoutVars>
      </dgm:prSet>
      <dgm:spPr/>
    </dgm:pt>
    <dgm:pt modelId="{93188CF4-CF7A-4491-8057-51C1EB291DC7}" type="pres">
      <dgm:prSet presAssocID="{383BDA45-EF33-4731-87E3-39E450D23B17}" presName="sibTrans" presStyleCnt="0"/>
      <dgm:spPr/>
    </dgm:pt>
    <dgm:pt modelId="{A075BF2C-B52D-43F4-ACDC-F1279643569C}" type="pres">
      <dgm:prSet presAssocID="{6B73F41A-58C7-4892-86F7-BC2C5E9E3C4C}" presName="node" presStyleLbl="node1" presStyleIdx="2" presStyleCnt="5">
        <dgm:presLayoutVars>
          <dgm:bulletEnabled val="1"/>
        </dgm:presLayoutVars>
      </dgm:prSet>
      <dgm:spPr/>
    </dgm:pt>
    <dgm:pt modelId="{A3BC05EC-CE24-4DAE-A3B0-DAB9B604A23B}" type="pres">
      <dgm:prSet presAssocID="{35817730-41AC-4D00-8C2B-FE0786B22EAA}" presName="sibTrans" presStyleCnt="0"/>
      <dgm:spPr/>
    </dgm:pt>
    <dgm:pt modelId="{F551C282-8CCB-4559-98B1-E56EE58270D8}" type="pres">
      <dgm:prSet presAssocID="{112C01BD-0BBA-4111-AB5B-D1DC989BA3BE}" presName="node" presStyleLbl="node1" presStyleIdx="3" presStyleCnt="5">
        <dgm:presLayoutVars>
          <dgm:bulletEnabled val="1"/>
        </dgm:presLayoutVars>
      </dgm:prSet>
      <dgm:spPr/>
    </dgm:pt>
    <dgm:pt modelId="{8D0420F9-6067-429C-916F-E2287F08C832}" type="pres">
      <dgm:prSet presAssocID="{B5F41CC8-0CCC-433B-BC35-36C30D626523}" presName="sibTrans" presStyleCnt="0"/>
      <dgm:spPr/>
    </dgm:pt>
    <dgm:pt modelId="{B57355E4-FC89-4514-9BF3-77289DE5DAAF}" type="pres">
      <dgm:prSet presAssocID="{3CB66A0E-4226-45A9-A108-A24D23ED7A0B}" presName="node" presStyleLbl="node1" presStyleIdx="4" presStyleCnt="5">
        <dgm:presLayoutVars>
          <dgm:bulletEnabled val="1"/>
        </dgm:presLayoutVars>
      </dgm:prSet>
      <dgm:spPr/>
    </dgm:pt>
  </dgm:ptLst>
  <dgm:cxnLst>
    <dgm:cxn modelId="{01B27D3D-8BA4-4F29-AB4B-D9A75FB6E49F}" type="presOf" srcId="{5A2109E5-5BA0-4DD1-8D3A-CEA1D2EACBA8}" destId="{7A3FBDF4-F09F-4862-97E2-0BEC34CDAFEF}" srcOrd="0" destOrd="0" presId="urn:microsoft.com/office/officeart/2005/8/layout/default"/>
    <dgm:cxn modelId="{8E9F123F-04A5-4F44-B1C5-C11B22C2B722}" srcId="{5A2109E5-5BA0-4DD1-8D3A-CEA1D2EACBA8}" destId="{993DC4D1-6C90-4011-826A-0F28CF01A0C5}" srcOrd="1" destOrd="0" parTransId="{DB034641-E9A2-4E98-ADC5-A2F1EA372B06}" sibTransId="{383BDA45-EF33-4731-87E3-39E450D23B17}"/>
    <dgm:cxn modelId="{6016E366-2D35-4202-950C-5085B3F59740}" type="presOf" srcId="{3CB66A0E-4226-45A9-A108-A24D23ED7A0B}" destId="{B57355E4-FC89-4514-9BF3-77289DE5DAAF}" srcOrd="0" destOrd="0" presId="urn:microsoft.com/office/officeart/2005/8/layout/default"/>
    <dgm:cxn modelId="{694C7A6F-E0D5-480C-9547-2858E5C2C824}" srcId="{5A2109E5-5BA0-4DD1-8D3A-CEA1D2EACBA8}" destId="{112C01BD-0BBA-4111-AB5B-D1DC989BA3BE}" srcOrd="3" destOrd="0" parTransId="{7D980843-39F4-4AB3-B6E6-D3C15AF75DBC}" sibTransId="{B5F41CC8-0CCC-433B-BC35-36C30D626523}"/>
    <dgm:cxn modelId="{56049178-DF8B-49CB-8B78-9CA923808383}" srcId="{5A2109E5-5BA0-4DD1-8D3A-CEA1D2EACBA8}" destId="{C6F5E8C3-F264-4391-BAD7-F54CC6FCC6F0}" srcOrd="0" destOrd="0" parTransId="{666598A9-42C2-4464-B352-072B93EA0E1F}" sibTransId="{7956110C-F44C-4181-B076-1B7B326A882D}"/>
    <dgm:cxn modelId="{2DBDFE9D-BB00-40E6-81B3-0EB830ECF02C}" type="presOf" srcId="{C6F5E8C3-F264-4391-BAD7-F54CC6FCC6F0}" destId="{23023783-2420-446B-984A-F3805181C674}" srcOrd="0" destOrd="0" presId="urn:microsoft.com/office/officeart/2005/8/layout/default"/>
    <dgm:cxn modelId="{39727AA1-EDA5-4C32-A7AD-8E51F9321635}" type="presOf" srcId="{112C01BD-0BBA-4111-AB5B-D1DC989BA3BE}" destId="{F551C282-8CCB-4559-98B1-E56EE58270D8}" srcOrd="0" destOrd="0" presId="urn:microsoft.com/office/officeart/2005/8/layout/default"/>
    <dgm:cxn modelId="{E97733C7-7DFC-43F8-8DB2-AF51CA210ECB}" srcId="{5A2109E5-5BA0-4DD1-8D3A-CEA1D2EACBA8}" destId="{6B73F41A-58C7-4892-86F7-BC2C5E9E3C4C}" srcOrd="2" destOrd="0" parTransId="{F8A3CB39-B173-432A-92CC-7BDC1CB9883F}" sibTransId="{35817730-41AC-4D00-8C2B-FE0786B22EAA}"/>
    <dgm:cxn modelId="{5D1FCFCA-F5AD-4625-84C5-B33F3E420997}" type="presOf" srcId="{6B73F41A-58C7-4892-86F7-BC2C5E9E3C4C}" destId="{A075BF2C-B52D-43F4-ACDC-F1279643569C}" srcOrd="0" destOrd="0" presId="urn:microsoft.com/office/officeart/2005/8/layout/default"/>
    <dgm:cxn modelId="{B737A6E6-E243-47B4-A4EE-3E5187DE1C82}" type="presOf" srcId="{993DC4D1-6C90-4011-826A-0F28CF01A0C5}" destId="{9E42361A-A34F-4303-A403-87D85B09048F}" srcOrd="0" destOrd="0" presId="urn:microsoft.com/office/officeart/2005/8/layout/default"/>
    <dgm:cxn modelId="{6B350CEA-5CB6-468D-BC95-CEC9B8D7B2DF}" srcId="{5A2109E5-5BA0-4DD1-8D3A-CEA1D2EACBA8}" destId="{3CB66A0E-4226-45A9-A108-A24D23ED7A0B}" srcOrd="4" destOrd="0" parTransId="{595FFFE6-549E-493A-9F63-0AB1EA5EA1D4}" sibTransId="{F7A17618-3DE1-4BEB-B807-85F7BE530765}"/>
    <dgm:cxn modelId="{0F8259AB-AE49-435D-AD18-72C326E0BAA8}" type="presParOf" srcId="{7A3FBDF4-F09F-4862-97E2-0BEC34CDAFEF}" destId="{23023783-2420-446B-984A-F3805181C674}" srcOrd="0" destOrd="0" presId="urn:microsoft.com/office/officeart/2005/8/layout/default"/>
    <dgm:cxn modelId="{CAE735EF-E8BC-4040-9D36-27B1DDDCCB5A}" type="presParOf" srcId="{7A3FBDF4-F09F-4862-97E2-0BEC34CDAFEF}" destId="{9040EBC9-E575-4DFD-9F7C-4DB086CB7950}" srcOrd="1" destOrd="0" presId="urn:microsoft.com/office/officeart/2005/8/layout/default"/>
    <dgm:cxn modelId="{F2D59FA8-3A5B-43C4-96D2-48114341C533}" type="presParOf" srcId="{7A3FBDF4-F09F-4862-97E2-0BEC34CDAFEF}" destId="{9E42361A-A34F-4303-A403-87D85B09048F}" srcOrd="2" destOrd="0" presId="urn:microsoft.com/office/officeart/2005/8/layout/default"/>
    <dgm:cxn modelId="{395D0E42-DD72-4084-8252-9EF085695187}" type="presParOf" srcId="{7A3FBDF4-F09F-4862-97E2-0BEC34CDAFEF}" destId="{93188CF4-CF7A-4491-8057-51C1EB291DC7}" srcOrd="3" destOrd="0" presId="urn:microsoft.com/office/officeart/2005/8/layout/default"/>
    <dgm:cxn modelId="{8C75252C-BCE6-4234-9DC8-35A50BEBDAFA}" type="presParOf" srcId="{7A3FBDF4-F09F-4862-97E2-0BEC34CDAFEF}" destId="{A075BF2C-B52D-43F4-ACDC-F1279643569C}" srcOrd="4" destOrd="0" presId="urn:microsoft.com/office/officeart/2005/8/layout/default"/>
    <dgm:cxn modelId="{5767394F-138F-42D2-A0A1-C4DC7F15D7A5}" type="presParOf" srcId="{7A3FBDF4-F09F-4862-97E2-0BEC34CDAFEF}" destId="{A3BC05EC-CE24-4DAE-A3B0-DAB9B604A23B}" srcOrd="5" destOrd="0" presId="urn:microsoft.com/office/officeart/2005/8/layout/default"/>
    <dgm:cxn modelId="{314140D2-0E4B-470E-BEE7-12B5A0A2825E}" type="presParOf" srcId="{7A3FBDF4-F09F-4862-97E2-0BEC34CDAFEF}" destId="{F551C282-8CCB-4559-98B1-E56EE58270D8}" srcOrd="6" destOrd="0" presId="urn:microsoft.com/office/officeart/2005/8/layout/default"/>
    <dgm:cxn modelId="{00980A63-A752-4D24-BAAE-5674360B06BB}" type="presParOf" srcId="{7A3FBDF4-F09F-4862-97E2-0BEC34CDAFEF}" destId="{8D0420F9-6067-429C-916F-E2287F08C832}" srcOrd="7" destOrd="0" presId="urn:microsoft.com/office/officeart/2005/8/layout/default"/>
    <dgm:cxn modelId="{B1926C06-58D4-4236-B9AE-D790CCBE24A6}" type="presParOf" srcId="{7A3FBDF4-F09F-4862-97E2-0BEC34CDAFEF}" destId="{B57355E4-FC89-4514-9BF3-77289DE5DAA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6EFF4-28D6-45F1-8A4A-0DBDD2D687F8}">
      <dsp:nvSpPr>
        <dsp:cNvPr id="0" name=""/>
        <dsp:cNvSpPr/>
      </dsp:nvSpPr>
      <dsp:spPr>
        <a:xfrm>
          <a:off x="780149" y="589508"/>
          <a:ext cx="3466471" cy="119079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a:ea typeface="+mn-ea"/>
              <a:cs typeface="+mn-cs"/>
            </a:rPr>
            <a:t>Goal:</a:t>
          </a:r>
          <a:endParaRPr lang="en-US" sz="3200" kern="1200" dirty="0">
            <a:latin typeface="Arial"/>
            <a:ea typeface="+mn-ea"/>
            <a:cs typeface="+mn-cs"/>
          </a:endParaRPr>
        </a:p>
      </dsp:txBody>
      <dsp:txXfrm>
        <a:off x="815026" y="624385"/>
        <a:ext cx="3396717" cy="1121037"/>
      </dsp:txXfrm>
    </dsp:sp>
    <dsp:sp modelId="{6C2003B9-9E05-486D-B560-C7F8BDCB3E8A}">
      <dsp:nvSpPr>
        <dsp:cNvPr id="0" name=""/>
        <dsp:cNvSpPr/>
      </dsp:nvSpPr>
      <dsp:spPr>
        <a:xfrm>
          <a:off x="5145067" y="1154376"/>
          <a:ext cx="408839" cy="40883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5FBBF-236F-45BE-8BA2-B1E018F749BA}">
      <dsp:nvSpPr>
        <dsp:cNvPr id="0" name=""/>
        <dsp:cNvSpPr/>
      </dsp:nvSpPr>
      <dsp:spPr>
        <a:xfrm>
          <a:off x="538520" y="2205460"/>
          <a:ext cx="4218801" cy="1023044"/>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a:ea typeface="+mn-ea"/>
              <a:cs typeface="+mn-cs"/>
            </a:rPr>
            <a:t>Reduce the risk of exposure to radon gas to all Fort Collins residents</a:t>
          </a:r>
        </a:p>
      </dsp:txBody>
      <dsp:txXfrm>
        <a:off x="588470" y="2255410"/>
        <a:ext cx="4118901" cy="923144"/>
      </dsp:txXfrm>
    </dsp:sp>
    <dsp:sp modelId="{08C57094-73F3-47AE-B271-ED1F581FDF37}">
      <dsp:nvSpPr>
        <dsp:cNvPr id="0" name=""/>
        <dsp:cNvSpPr/>
      </dsp:nvSpPr>
      <dsp:spPr>
        <a:xfrm>
          <a:off x="5004823" y="586945"/>
          <a:ext cx="3466471" cy="122044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a:ea typeface="+mn-ea"/>
              <a:cs typeface="+mn-cs"/>
            </a:rPr>
            <a:t>Scope:</a:t>
          </a:r>
        </a:p>
      </dsp:txBody>
      <dsp:txXfrm>
        <a:off x="5040569" y="622691"/>
        <a:ext cx="3394979" cy="1148956"/>
      </dsp:txXfrm>
    </dsp:sp>
    <dsp:sp modelId="{D234793F-753B-405E-B5B2-2ABF5014BCC1}">
      <dsp:nvSpPr>
        <dsp:cNvPr id="0" name=""/>
        <dsp:cNvSpPr/>
      </dsp:nvSpPr>
      <dsp:spPr>
        <a:xfrm>
          <a:off x="5031484" y="2621195"/>
          <a:ext cx="408839" cy="40883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E0FE2-FA2B-49C3-B746-976D8AAC4383}">
      <dsp:nvSpPr>
        <dsp:cNvPr id="0" name=""/>
        <dsp:cNvSpPr/>
      </dsp:nvSpPr>
      <dsp:spPr>
        <a:xfrm>
          <a:off x="4844487" y="2206838"/>
          <a:ext cx="4129325" cy="1085007"/>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ea typeface="+mn-ea"/>
              <a:cs typeface="+mn-cs"/>
            </a:rPr>
            <a:t>Residential</a:t>
          </a:r>
          <a:endParaRPr lang="en-US" sz="2000" kern="1200" dirty="0">
            <a:latin typeface="Arial"/>
            <a:ea typeface="+mn-ea"/>
            <a:cs typeface="+mn-cs"/>
          </a:endParaRPr>
        </a:p>
      </dsp:txBody>
      <dsp:txXfrm>
        <a:off x="4897462" y="2259813"/>
        <a:ext cx="4023375" cy="979057"/>
      </dsp:txXfrm>
    </dsp:sp>
    <dsp:sp modelId="{1B642F7D-F419-48A5-8A42-03B6FFA55B47}">
      <dsp:nvSpPr>
        <dsp:cNvPr id="0" name=""/>
        <dsp:cNvSpPr/>
      </dsp:nvSpPr>
      <dsp:spPr>
        <a:xfrm>
          <a:off x="9107607" y="605020"/>
          <a:ext cx="3295193" cy="11643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a:ea typeface="+mn-ea"/>
              <a:cs typeface="+mn-cs"/>
            </a:rPr>
            <a:t>Objectives:</a:t>
          </a:r>
          <a:endParaRPr lang="en-US" sz="3200" kern="1200" dirty="0">
            <a:latin typeface="Arial"/>
            <a:ea typeface="+mn-ea"/>
            <a:cs typeface="+mn-cs"/>
          </a:endParaRPr>
        </a:p>
      </dsp:txBody>
      <dsp:txXfrm>
        <a:off x="9141710" y="639123"/>
        <a:ext cx="3226987" cy="1096149"/>
      </dsp:txXfrm>
    </dsp:sp>
    <dsp:sp modelId="{9B291C77-F531-4D63-88BA-9DAB2C96A044}">
      <dsp:nvSpPr>
        <dsp:cNvPr id="0" name=""/>
        <dsp:cNvSpPr/>
      </dsp:nvSpPr>
      <dsp:spPr>
        <a:xfrm>
          <a:off x="9177382" y="1235643"/>
          <a:ext cx="408839" cy="408839"/>
        </a:xfrm>
        <a:prstGeom prst="roundRect">
          <a:avLst>
            <a:gd name="adj" fmla="val 16670"/>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D3591E8-8A7B-45F6-83FE-1FCA1AC8F85B}">
      <dsp:nvSpPr>
        <dsp:cNvPr id="0" name=""/>
        <dsp:cNvSpPr/>
      </dsp:nvSpPr>
      <dsp:spPr>
        <a:xfrm>
          <a:off x="9103108" y="2200333"/>
          <a:ext cx="3243295" cy="942114"/>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ea typeface="+mn-ea"/>
              <a:cs typeface="+mn-cs"/>
            </a:rPr>
            <a:t>Increase awareness</a:t>
          </a:r>
          <a:endParaRPr lang="en-US" sz="2000" kern="1200" dirty="0">
            <a:latin typeface="Arial"/>
            <a:ea typeface="+mn-ea"/>
            <a:cs typeface="+mn-cs"/>
          </a:endParaRPr>
        </a:p>
      </dsp:txBody>
      <dsp:txXfrm>
        <a:off x="9149106" y="2246331"/>
        <a:ext cx="3151299" cy="850118"/>
      </dsp:txXfrm>
    </dsp:sp>
    <dsp:sp modelId="{CFD60141-D0C2-42A3-A1F7-3E211CABF953}">
      <dsp:nvSpPr>
        <dsp:cNvPr id="0" name=""/>
        <dsp:cNvSpPr/>
      </dsp:nvSpPr>
      <dsp:spPr>
        <a:xfrm>
          <a:off x="999560" y="2775309"/>
          <a:ext cx="408839" cy="408839"/>
        </a:xfrm>
        <a:prstGeom prst="roundRect">
          <a:avLst>
            <a:gd name="adj" fmla="val 16670"/>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97ACA5-F679-45F5-B560-03B5BB46AF98}">
      <dsp:nvSpPr>
        <dsp:cNvPr id="0" name=""/>
        <dsp:cNvSpPr/>
      </dsp:nvSpPr>
      <dsp:spPr>
        <a:xfrm>
          <a:off x="9108749" y="3410446"/>
          <a:ext cx="3225248" cy="727138"/>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ea typeface="+mn-ea"/>
              <a:cs typeface="+mn-cs"/>
            </a:rPr>
            <a:t>Decrease misinformation</a:t>
          </a:r>
          <a:endParaRPr lang="en-US" sz="2000" kern="1200" dirty="0">
            <a:latin typeface="Arial"/>
            <a:ea typeface="+mn-ea"/>
            <a:cs typeface="+mn-cs"/>
          </a:endParaRPr>
        </a:p>
      </dsp:txBody>
      <dsp:txXfrm>
        <a:off x="9144251" y="3445948"/>
        <a:ext cx="3154244" cy="656134"/>
      </dsp:txXfrm>
    </dsp:sp>
    <dsp:sp modelId="{80588659-59AE-4910-937D-195917F6F610}">
      <dsp:nvSpPr>
        <dsp:cNvPr id="0" name=""/>
        <dsp:cNvSpPr/>
      </dsp:nvSpPr>
      <dsp:spPr>
        <a:xfrm rot="14887769" flipH="1">
          <a:off x="5413939" y="2598561"/>
          <a:ext cx="751087" cy="47580"/>
        </a:xfrm>
        <a:prstGeom prst="roundRect">
          <a:avLst>
            <a:gd name="adj" fmla="val 16670"/>
          </a:avLst>
        </a:prstGeom>
        <a:no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136BA2-A3E3-4C93-A18D-17A390CE593C}">
      <dsp:nvSpPr>
        <dsp:cNvPr id="0" name=""/>
        <dsp:cNvSpPr/>
      </dsp:nvSpPr>
      <dsp:spPr>
        <a:xfrm>
          <a:off x="9121185" y="4355123"/>
          <a:ext cx="3225248" cy="811845"/>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ea typeface="+mn-ea"/>
              <a:cs typeface="+mn-cs"/>
            </a:rPr>
            <a:t>Increase testing and mitigation</a:t>
          </a:r>
          <a:endParaRPr lang="en-US" sz="2000" kern="1200" dirty="0">
            <a:latin typeface="Arial"/>
            <a:ea typeface="+mn-ea"/>
            <a:cs typeface="+mn-cs"/>
          </a:endParaRPr>
        </a:p>
      </dsp:txBody>
      <dsp:txXfrm>
        <a:off x="9160823" y="4394761"/>
        <a:ext cx="3145972" cy="732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23783-2420-446B-984A-F3805181C674}">
      <dsp:nvSpPr>
        <dsp:cNvPr id="0" name=""/>
        <dsp:cNvSpPr/>
      </dsp:nvSpPr>
      <dsp:spPr>
        <a:xfrm>
          <a:off x="182739" y="883"/>
          <a:ext cx="2697160" cy="161829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Testing Requirements</a:t>
          </a:r>
        </a:p>
      </dsp:txBody>
      <dsp:txXfrm>
        <a:off x="182739" y="883"/>
        <a:ext cx="2697160" cy="1618296"/>
      </dsp:txXfrm>
    </dsp:sp>
    <dsp:sp modelId="{9E42361A-A34F-4303-A403-87D85B09048F}">
      <dsp:nvSpPr>
        <dsp:cNvPr id="0" name=""/>
        <dsp:cNvSpPr/>
      </dsp:nvSpPr>
      <dsp:spPr>
        <a:xfrm>
          <a:off x="3149616" y="883"/>
          <a:ext cx="2697160" cy="161829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Certification</a:t>
          </a:r>
        </a:p>
        <a:p>
          <a:pPr marL="0" lvl="0" indent="0" algn="ctr" defTabSz="1289050">
            <a:lnSpc>
              <a:spcPct val="90000"/>
            </a:lnSpc>
            <a:spcBef>
              <a:spcPct val="0"/>
            </a:spcBef>
            <a:spcAft>
              <a:spcPct val="35000"/>
            </a:spcAft>
            <a:buNone/>
          </a:pPr>
          <a:r>
            <a:rPr lang="en-US" sz="2900" kern="1200" dirty="0"/>
            <a:t>Requirements</a:t>
          </a:r>
        </a:p>
      </dsp:txBody>
      <dsp:txXfrm>
        <a:off x="3149616" y="883"/>
        <a:ext cx="2697160" cy="1618296"/>
      </dsp:txXfrm>
    </dsp:sp>
    <dsp:sp modelId="{A075BF2C-B52D-43F4-ACDC-F1279643569C}">
      <dsp:nvSpPr>
        <dsp:cNvPr id="0" name=""/>
        <dsp:cNvSpPr/>
      </dsp:nvSpPr>
      <dsp:spPr>
        <a:xfrm>
          <a:off x="6116492" y="883"/>
          <a:ext cx="2697160" cy="161829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Mitigation Assistance </a:t>
          </a:r>
        </a:p>
      </dsp:txBody>
      <dsp:txXfrm>
        <a:off x="6116492" y="883"/>
        <a:ext cx="2697160" cy="1618296"/>
      </dsp:txXfrm>
    </dsp:sp>
    <dsp:sp modelId="{F551C282-8CCB-4559-98B1-E56EE58270D8}">
      <dsp:nvSpPr>
        <dsp:cNvPr id="0" name=""/>
        <dsp:cNvSpPr/>
      </dsp:nvSpPr>
      <dsp:spPr>
        <a:xfrm>
          <a:off x="1666177" y="1888896"/>
          <a:ext cx="2697160" cy="161829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Disclosure &amp; Notification </a:t>
          </a:r>
        </a:p>
      </dsp:txBody>
      <dsp:txXfrm>
        <a:off x="1666177" y="1888896"/>
        <a:ext cx="2697160" cy="1618296"/>
      </dsp:txXfrm>
    </dsp:sp>
    <dsp:sp modelId="{B57355E4-FC89-4514-9BF3-77289DE5DAAF}">
      <dsp:nvSpPr>
        <dsp:cNvPr id="0" name=""/>
        <dsp:cNvSpPr/>
      </dsp:nvSpPr>
      <dsp:spPr>
        <a:xfrm>
          <a:off x="4633054" y="1888896"/>
          <a:ext cx="2697160" cy="161829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Education &amp; Outreach</a:t>
          </a:r>
        </a:p>
      </dsp:txBody>
      <dsp:txXfrm>
        <a:off x="4633054" y="1888896"/>
        <a:ext cx="2697160" cy="1618296"/>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44860-084C-4374-AB17-E610F59E343D}" type="datetimeFigureOut">
              <a:rPr lang="en-US"/>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8BA1B-F743-4A2C-A8DA-02D7D958551B}" type="slidenum">
              <a:rPr lang="en-US"/>
              <a:t>‹#›</a:t>
            </a:fld>
            <a:endParaRPr lang="en-US"/>
          </a:p>
        </p:txBody>
      </p:sp>
    </p:spTree>
    <p:extLst>
      <p:ext uri="{BB962C8B-B14F-4D97-AF65-F5344CB8AC3E}">
        <p14:creationId xmlns:p14="http://schemas.microsoft.com/office/powerpoint/2010/main" val="337461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Thank-you for having me here today. </a:t>
            </a:r>
          </a:p>
        </p:txBody>
      </p:sp>
      <p:sp>
        <p:nvSpPr>
          <p:cNvPr id="4" name="Slide Number Placeholder 3"/>
          <p:cNvSpPr>
            <a:spLocks noGrp="1"/>
          </p:cNvSpPr>
          <p:nvPr>
            <p:ph type="sldNum" sz="quarter" idx="5"/>
          </p:nvPr>
        </p:nvSpPr>
        <p:spPr/>
        <p:txBody>
          <a:bodyPr/>
          <a:lstStyle/>
          <a:p>
            <a:fld id="{4AF8BA1B-F743-4A2C-A8DA-02D7D958551B}" type="slidenum">
              <a:rPr lang="en-US"/>
              <a:t>1</a:t>
            </a:fld>
            <a:endParaRPr lang="en-US"/>
          </a:p>
        </p:txBody>
      </p:sp>
    </p:spTree>
    <p:extLst>
      <p:ext uri="{BB962C8B-B14F-4D97-AF65-F5344CB8AC3E}">
        <p14:creationId xmlns:p14="http://schemas.microsoft.com/office/powerpoint/2010/main" val="199421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2575" indent="-282575">
              <a:spcBef>
                <a:spcPts val="1800"/>
              </a:spcBef>
              <a:buFont typeface="Arial" panose="020B0604020202020204" pitchFamily="34" charset="0"/>
              <a:buChar char="•"/>
            </a:pPr>
            <a:r>
              <a:rPr lang="en-US" sz="3200" dirty="0">
                <a:solidFill>
                  <a:srgbClr val="002060"/>
                </a:solidFill>
              </a:rPr>
              <a:t>Residents who tested above the 4 </a:t>
            </a:r>
            <a:r>
              <a:rPr lang="en-US" sz="3200" dirty="0" err="1">
                <a:solidFill>
                  <a:srgbClr val="002060"/>
                </a:solidFill>
              </a:rPr>
              <a:t>pCi</a:t>
            </a:r>
            <a:r>
              <a:rPr lang="en-US" sz="3200" dirty="0">
                <a:solidFill>
                  <a:srgbClr val="002060"/>
                </a:solidFill>
              </a:rPr>
              <a:t>/l </a:t>
            </a:r>
          </a:p>
          <a:p>
            <a:pPr marL="282575" indent="-282575">
              <a:spcBef>
                <a:spcPts val="1800"/>
              </a:spcBef>
              <a:buFont typeface="Arial" panose="020B0604020202020204" pitchFamily="34" charset="0"/>
              <a:buChar char="•"/>
            </a:pPr>
            <a:r>
              <a:rPr lang="en-US" sz="3200" dirty="0">
                <a:solidFill>
                  <a:srgbClr val="002060"/>
                </a:solidFill>
              </a:rPr>
              <a:t>Time frame: Last two years</a:t>
            </a:r>
          </a:p>
          <a:p>
            <a:pPr marL="282575" indent="-282575">
              <a:spcBef>
                <a:spcPts val="1800"/>
              </a:spcBef>
              <a:buFont typeface="Arial" panose="020B0604020202020204" pitchFamily="34" charset="0"/>
              <a:buChar char="•"/>
            </a:pPr>
            <a:r>
              <a:rPr lang="en-US" sz="3200" dirty="0">
                <a:solidFill>
                  <a:srgbClr val="002060"/>
                </a:solidFill>
              </a:rPr>
              <a:t>367 emails sent</a:t>
            </a:r>
          </a:p>
          <a:p>
            <a:pPr marL="815962" lvl="2" indent="-282575">
              <a:spcBef>
                <a:spcPts val="1800"/>
              </a:spcBef>
              <a:buFont typeface="Arial" panose="020B0604020202020204" pitchFamily="34" charset="0"/>
              <a:buChar char="•"/>
            </a:pPr>
            <a:r>
              <a:rPr lang="en-US" sz="3000" dirty="0">
                <a:solidFill>
                  <a:srgbClr val="002060"/>
                </a:solidFill>
              </a:rPr>
              <a:t>40 invalid emails </a:t>
            </a:r>
          </a:p>
          <a:p>
            <a:pPr marL="282575" indent="-282575">
              <a:spcBef>
                <a:spcPts val="1800"/>
              </a:spcBef>
              <a:buFont typeface="Arial" panose="020B0604020202020204" pitchFamily="34" charset="0"/>
              <a:buChar char="•"/>
            </a:pPr>
            <a:r>
              <a:rPr lang="en-US" sz="3200" dirty="0">
                <a:solidFill>
                  <a:srgbClr val="002060"/>
                </a:solidFill>
              </a:rPr>
              <a:t>[129] of 327</a:t>
            </a:r>
          </a:p>
          <a:p>
            <a:pPr marL="282575" indent="-282575">
              <a:spcBef>
                <a:spcPts val="1800"/>
              </a:spcBef>
              <a:buFont typeface="Arial" panose="020B0604020202020204" pitchFamily="34" charset="0"/>
              <a:buChar char="•"/>
            </a:pPr>
            <a:r>
              <a:rPr lang="en-US" sz="3200" dirty="0">
                <a:solidFill>
                  <a:srgbClr val="002060"/>
                </a:solidFill>
              </a:rPr>
              <a:t>Approximately [39%] response rate</a:t>
            </a:r>
          </a:p>
          <a:p>
            <a:endParaRPr lang="en-US" dirty="0"/>
          </a:p>
          <a:p>
            <a:r>
              <a:rPr lang="en-US" dirty="0"/>
              <a:t>Top barriers to mitigating 1. Cost 2. Didn’t feel it was necessary based on levels 3. Other </a:t>
            </a:r>
          </a:p>
          <a:p>
            <a:endParaRPr lang="en-US" dirty="0"/>
          </a:p>
          <a:p>
            <a:r>
              <a:rPr lang="en-US" dirty="0"/>
              <a:t>Lots of interesting data/information we just want to highlight the breakdown on choosing to mitigate and not (Working Group can get more into the details of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5AED1-0381-46F4-9CBF-68F33889CC9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28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Employee Health fair, Senior Center, Libraries across City</a:t>
            </a:r>
          </a:p>
          <a:p>
            <a:endParaRPr lang="en-US" dirty="0"/>
          </a:p>
          <a:p>
            <a:r>
              <a:rPr lang="en-US" dirty="0"/>
              <a:t>Along with knowledge, we asked questions about what they felt their level of risk was</a:t>
            </a:r>
          </a:p>
          <a:p>
            <a:r>
              <a:rPr lang="en-US" dirty="0"/>
              <a:t>52% said risk was high</a:t>
            </a:r>
          </a:p>
          <a:p>
            <a:r>
              <a:rPr lang="en-US" dirty="0"/>
              <a:t>34% moderate risk</a:t>
            </a:r>
          </a:p>
          <a:p>
            <a:r>
              <a:rPr lang="en-US" dirty="0"/>
              <a:t>13% low risk</a:t>
            </a:r>
          </a:p>
          <a:p>
            <a:endParaRPr lang="en-US" dirty="0"/>
          </a:p>
          <a:p>
            <a:r>
              <a:rPr lang="en-US" dirty="0"/>
              <a:t>Question on willing or able to take steps to mitigate</a:t>
            </a:r>
          </a:p>
          <a:p>
            <a:r>
              <a:rPr lang="en-US" dirty="0"/>
              <a:t>75% said yes, whatever it takes</a:t>
            </a:r>
          </a:p>
          <a:p>
            <a:r>
              <a:rPr lang="en-US" dirty="0"/>
              <a:t>15% other, not willing or able</a:t>
            </a:r>
          </a:p>
          <a:p>
            <a:r>
              <a:rPr lang="en-US" dirty="0"/>
              <a:t>10% other with some comments being that they didn’t think the risk was enough</a:t>
            </a:r>
          </a:p>
          <a:p>
            <a:endParaRPr lang="en-US" dirty="0"/>
          </a:p>
          <a:p>
            <a:r>
              <a:rPr lang="en-US" dirty="0"/>
              <a:t>We had a last question that asked about what could the City do more of and the answer was better education and outreach</a:t>
            </a:r>
          </a:p>
        </p:txBody>
      </p:sp>
      <p:sp>
        <p:nvSpPr>
          <p:cNvPr id="4" name="Slide Number Placeholder 3"/>
          <p:cNvSpPr>
            <a:spLocks noGrp="1"/>
          </p:cNvSpPr>
          <p:nvPr>
            <p:ph type="sldNum" sz="quarter" idx="5"/>
          </p:nvPr>
        </p:nvSpPr>
        <p:spPr/>
        <p:txBody>
          <a:bodyPr/>
          <a:lstStyle/>
          <a:p>
            <a:fld id="{1FFC2BF5-D233-4D59-A73E-3A181598C6BF}" type="slidenum">
              <a:rPr lang="en-US" smtClean="0"/>
              <a:t>11</a:t>
            </a:fld>
            <a:endParaRPr lang="en-US"/>
          </a:p>
        </p:txBody>
      </p:sp>
    </p:spTree>
    <p:extLst>
      <p:ext uri="{BB962C8B-B14F-4D97-AF65-F5344CB8AC3E}">
        <p14:creationId xmlns:p14="http://schemas.microsoft.com/office/powerpoint/2010/main" val="2589006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Working group was to prioritize a list of options  to enhance current radon programs . We had 7 members representing diverse interests and opinions in our community. </a:t>
            </a:r>
          </a:p>
        </p:txBody>
      </p:sp>
      <p:sp>
        <p:nvSpPr>
          <p:cNvPr id="4" name="Slide Number Placeholder 3"/>
          <p:cNvSpPr>
            <a:spLocks noGrp="1"/>
          </p:cNvSpPr>
          <p:nvPr>
            <p:ph type="sldNum" sz="quarter" idx="5"/>
          </p:nvPr>
        </p:nvSpPr>
        <p:spPr/>
        <p:txBody>
          <a:bodyPr/>
          <a:lstStyle/>
          <a:p>
            <a:fld id="{1FFC2BF5-D233-4D59-A73E-3A181598C6BF}" type="slidenum">
              <a:rPr lang="en-US" smtClean="0"/>
              <a:t>12</a:t>
            </a:fld>
            <a:endParaRPr lang="en-US"/>
          </a:p>
        </p:txBody>
      </p:sp>
    </p:spTree>
    <p:extLst>
      <p:ext uri="{BB962C8B-B14F-4D97-AF65-F5344CB8AC3E}">
        <p14:creationId xmlns:p14="http://schemas.microsoft.com/office/powerpoint/2010/main" val="157972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night of the Working Group was dedicated to discussion of different options under each of these alternative areas. The group discussed what current practices were (if any in FC), some best practices in other communities, and pros/cons to each option discussed.  </a:t>
            </a:r>
          </a:p>
          <a:p>
            <a:endParaRPr lang="en-US" dirty="0"/>
          </a:p>
          <a:p>
            <a:r>
              <a:rPr lang="en-US" dirty="0"/>
              <a:t>During the final WG session,  the group met and ranked each of the alternatives on a scale of High, Medium, Low on how well they felt each option discussed met the evaluative criteria.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8A3412-B7ED-844D-941C-CDB4A5CC3D1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01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buFont typeface="Arial" panose="020B0604020202020204" pitchFamily="34" charset="0"/>
              <a:buChar char="•"/>
            </a:pPr>
            <a:r>
              <a:rPr lang="en-US" sz="2000" dirty="0"/>
              <a:t>Effectiveness: How well does each option meet the objectives </a:t>
            </a:r>
          </a:p>
          <a:p>
            <a:pPr marL="1333475" lvl="1" indent="-342900" fontAlgn="base">
              <a:buFont typeface="Arial" panose="020B0604020202020204" pitchFamily="34" charset="0"/>
              <a:buChar char="•"/>
            </a:pPr>
            <a:r>
              <a:rPr lang="en-US" sz="2000" dirty="0"/>
              <a:t>Increase knowledge</a:t>
            </a:r>
          </a:p>
          <a:p>
            <a:pPr marL="1333475" lvl="1" indent="-342900" fontAlgn="base">
              <a:buFont typeface="Arial" panose="020B0604020202020204" pitchFamily="34" charset="0"/>
              <a:buChar char="•"/>
            </a:pPr>
            <a:r>
              <a:rPr lang="en-US" sz="2000" dirty="0"/>
              <a:t>Increase testing</a:t>
            </a:r>
          </a:p>
          <a:p>
            <a:pPr marL="1333475" lvl="1" indent="-342900" fontAlgn="base">
              <a:buFont typeface="Arial" panose="020B0604020202020204" pitchFamily="34" charset="0"/>
              <a:buChar char="•"/>
            </a:pPr>
            <a:r>
              <a:rPr lang="en-US" sz="2000" dirty="0"/>
              <a:t>Increase mitigation</a:t>
            </a:r>
          </a:p>
          <a:p>
            <a:pPr fontAlgn="base"/>
            <a:r>
              <a:rPr lang="en-US" sz="1100" dirty="0"/>
              <a:t> </a:t>
            </a:r>
          </a:p>
          <a:p>
            <a:pPr marL="171450" indent="-171450" fontAlgn="base">
              <a:buFont typeface="Arial" panose="020B0604020202020204" pitchFamily="34" charset="0"/>
              <a:buChar char="•"/>
            </a:pPr>
            <a:r>
              <a:rPr lang="en-US" sz="2000" dirty="0"/>
              <a:t>Equity: How the perceived impacts of each option are distributed across different groups</a:t>
            </a:r>
          </a:p>
          <a:p>
            <a:pPr fontAlgn="base"/>
            <a:r>
              <a:rPr lang="en-US" sz="1100" dirty="0"/>
              <a:t> </a:t>
            </a:r>
          </a:p>
          <a:p>
            <a:pPr fontAlgn="base"/>
            <a:r>
              <a:rPr lang="en-US" sz="1100" dirty="0"/>
              <a:t> </a:t>
            </a:r>
          </a:p>
          <a:p>
            <a:pPr marL="171450" indent="-171450" fontAlgn="base">
              <a:buFont typeface="Arial" panose="020B0604020202020204" pitchFamily="34" charset="0"/>
              <a:buChar char="•"/>
            </a:pPr>
            <a:r>
              <a:rPr lang="en-US" sz="2000" dirty="0"/>
              <a:t>Feasibility: Likelihood of being able to pursue as a policy option </a:t>
            </a:r>
          </a:p>
          <a:p>
            <a:pPr marL="1162025" lvl="1" indent="-171450" fontAlgn="base">
              <a:buFont typeface="Arial" panose="020B0604020202020204" pitchFamily="34" charset="0"/>
              <a:buChar char="•"/>
            </a:pPr>
            <a:r>
              <a:rPr lang="en-US" sz="2000" dirty="0"/>
              <a:t>Political feasibility: how well it is accepted by the City leadership, the community</a:t>
            </a:r>
          </a:p>
          <a:p>
            <a:pPr marL="1162025" lvl="1" indent="-171450" fontAlgn="base">
              <a:buFont typeface="Arial" panose="020B0604020202020204" pitchFamily="34" charset="0"/>
              <a:buChar char="•"/>
            </a:pPr>
            <a:r>
              <a:rPr lang="en-US" sz="2000" dirty="0"/>
              <a:t>Willingness to pay</a:t>
            </a:r>
          </a:p>
          <a:p>
            <a:endParaRPr lang="en-US" dirty="0"/>
          </a:p>
        </p:txBody>
      </p:sp>
      <p:sp>
        <p:nvSpPr>
          <p:cNvPr id="4" name="Slide Number Placeholder 3"/>
          <p:cNvSpPr>
            <a:spLocks noGrp="1"/>
          </p:cNvSpPr>
          <p:nvPr>
            <p:ph type="sldNum" sz="quarter" idx="5"/>
          </p:nvPr>
        </p:nvSpPr>
        <p:spPr/>
        <p:txBody>
          <a:bodyPr/>
          <a:lstStyle/>
          <a:p>
            <a:fld id="{1FFC2BF5-D233-4D59-A73E-3A181598C6BF}" type="slidenum">
              <a:rPr lang="en-US" smtClean="0"/>
              <a:t>14</a:t>
            </a:fld>
            <a:endParaRPr lang="en-US"/>
          </a:p>
        </p:txBody>
      </p:sp>
    </p:spTree>
    <p:extLst>
      <p:ext uri="{BB962C8B-B14F-4D97-AF65-F5344CB8AC3E}">
        <p14:creationId xmlns:p14="http://schemas.microsoft.com/office/powerpoint/2010/main" val="381172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8BA1B-F743-4A2C-A8DA-02D7D958551B}" type="slidenum">
              <a:rPr lang="en-US" smtClean="0"/>
              <a:t>15</a:t>
            </a:fld>
            <a:endParaRPr lang="en-US"/>
          </a:p>
        </p:txBody>
      </p:sp>
    </p:spTree>
    <p:extLst>
      <p:ext uri="{BB962C8B-B14F-4D97-AF65-F5344CB8AC3E}">
        <p14:creationId xmlns:p14="http://schemas.microsoft.com/office/powerpoint/2010/main" val="1145199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C2BF5-D233-4D59-A73E-3A181598C6BF}" type="slidenum">
              <a:rPr lang="en-US" smtClean="0"/>
              <a:t>16</a:t>
            </a:fld>
            <a:endParaRPr lang="en-US"/>
          </a:p>
        </p:txBody>
      </p:sp>
    </p:spTree>
    <p:extLst>
      <p:ext uri="{BB962C8B-B14F-4D97-AF65-F5344CB8AC3E}">
        <p14:creationId xmlns:p14="http://schemas.microsoft.com/office/powerpoint/2010/main" val="1221013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resource changes– which means we are trying to get more creative. One of the ways we are doing this is by leveraging our partnerships</a:t>
            </a:r>
          </a:p>
          <a:p>
            <a:endParaRPr lang="en-US" dirty="0"/>
          </a:p>
          <a:p>
            <a:pPr marL="171450" indent="-171450">
              <a:buFont typeface="Arial" panose="020B0604020202020204" pitchFamily="34" charset="0"/>
              <a:buChar char="•"/>
            </a:pPr>
            <a:r>
              <a:rPr lang="en-US" dirty="0"/>
              <a:t>Efficiency Works Homes</a:t>
            </a:r>
          </a:p>
          <a:p>
            <a:pPr marL="628650" lvl="1" indent="-171450">
              <a:buFont typeface="Arial" panose="020B0604020202020204" pitchFamily="34" charset="0"/>
              <a:buChar char="•"/>
            </a:pPr>
            <a:r>
              <a:rPr lang="en-US" dirty="0"/>
              <a:t>Offer energy assessments, have list of vetted contractors, contractors are beginning to become certified for radon mitigation so it can be “bundled” into other work they are doing. This allows for vetted list, one stop shopping for community member, right-size fan for energy efficiency, etc. </a:t>
            </a:r>
          </a:p>
          <a:p>
            <a:pPr marL="171450" indent="-171450">
              <a:buFont typeface="Arial" panose="020B0604020202020204" pitchFamily="34" charset="0"/>
              <a:buChar char="•"/>
            </a:pPr>
            <a:r>
              <a:rPr lang="en-US" dirty="0"/>
              <a:t>Other community partners such as the County—co-created a radon presentation in Spanish.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Over time, the rate of those who have tested high has gone down. While we can’t specify why that could be the case, we think it is because of our education/awareness efforts in addition to RRNC  policy. What this means for contractors is working in a community that promotes awareness and uses policy tools such as building code can help reduce radon by </a:t>
            </a:r>
            <a:r>
              <a:rPr lang="en-US"/>
              <a:t>increasing </a:t>
            </a:r>
            <a:endParaRPr lang="en-US" dirty="0"/>
          </a:p>
        </p:txBody>
      </p:sp>
      <p:sp>
        <p:nvSpPr>
          <p:cNvPr id="4" name="Slide Number Placeholder 3"/>
          <p:cNvSpPr>
            <a:spLocks noGrp="1"/>
          </p:cNvSpPr>
          <p:nvPr>
            <p:ph type="sldNum" sz="quarter" idx="5"/>
          </p:nvPr>
        </p:nvSpPr>
        <p:spPr/>
        <p:txBody>
          <a:bodyPr/>
          <a:lstStyle/>
          <a:p>
            <a:fld id="{4AF8BA1B-F743-4A2C-A8DA-02D7D958551B}" type="slidenum">
              <a:rPr lang="en-US" smtClean="0"/>
              <a:t>17</a:t>
            </a:fld>
            <a:endParaRPr lang="en-US"/>
          </a:p>
        </p:txBody>
      </p:sp>
    </p:spTree>
    <p:extLst>
      <p:ext uri="{BB962C8B-B14F-4D97-AF65-F5344CB8AC3E}">
        <p14:creationId xmlns:p14="http://schemas.microsoft.com/office/powerpoint/2010/main" val="139955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buy-in: This was one of the biggest take </a:t>
            </a:r>
            <a:r>
              <a:rPr lang="en-US" dirty="0" err="1"/>
              <a:t>aways</a:t>
            </a:r>
            <a:r>
              <a:rPr lang="en-US" dirty="0"/>
              <a:t> for me. Fort Collins has been doing quite a bit with radon but we and still do more to increase our testing and mitigation rates. Having support from City leadership allows us to continue to explore and improve in this space. </a:t>
            </a:r>
          </a:p>
          <a:p>
            <a:endParaRPr lang="en-US" dirty="0"/>
          </a:p>
          <a:p>
            <a:r>
              <a:rPr lang="en-US" dirty="0"/>
              <a:t>Working in government I think there are several important lessons/best practices when working on policy: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Inclusive: diversity of opinions and voices helps the process of developing options, gives the process legitimacy and ultimately leads to better policy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your process: As staff that takes direction from elected officials, it is necessary to understand what our elected officials expect from us and the process by which policies will be passed.  Also along with this, recognizing we may have the technical expertise and knowledge i.e. we know mitigation significantly reduces the risk of radon but without political buy in, we aren’t going to be able to require certain things.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Adaptable: Understand that things in local government change quickly. React to changes as they come, and adjust direction as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step back: Leverage partnerships to help facilitate some of the more difficult conversations that are had in community engagement efforts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allows you to be a subject expert without being perceived by others as trying to drive or influence the direction of the process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Taking a step back allows for different perspectives. As the staff leading a project it is easy to become near sighted and miss something. </a:t>
            </a:r>
          </a:p>
          <a:p>
            <a:endParaRPr lang="en-US" dirty="0"/>
          </a:p>
        </p:txBody>
      </p:sp>
      <p:sp>
        <p:nvSpPr>
          <p:cNvPr id="4" name="Slide Number Placeholder 3"/>
          <p:cNvSpPr>
            <a:spLocks noGrp="1"/>
          </p:cNvSpPr>
          <p:nvPr>
            <p:ph type="sldNum" sz="quarter" idx="5"/>
          </p:nvPr>
        </p:nvSpPr>
        <p:spPr/>
        <p:txBody>
          <a:bodyPr/>
          <a:lstStyle/>
          <a:p>
            <a:fld id="{4AF8BA1B-F743-4A2C-A8DA-02D7D958551B}" type="slidenum">
              <a:rPr lang="en-US" smtClean="0"/>
              <a:t>18</a:t>
            </a:fld>
            <a:endParaRPr lang="en-US"/>
          </a:p>
        </p:txBody>
      </p:sp>
    </p:spTree>
    <p:extLst>
      <p:ext uri="{BB962C8B-B14F-4D97-AF65-F5344CB8AC3E}">
        <p14:creationId xmlns:p14="http://schemas.microsoft.com/office/powerpoint/2010/main" val="36199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presentation is to highlight some of the innovative policy work the City of Fort Collins has engaged in to increase testing and mitigation in the Fort Collins community. To do this during this presentation I will:</a:t>
            </a:r>
          </a:p>
          <a:p>
            <a:pPr marL="171450" indent="-171450">
              <a:buFont typeface="Arial"/>
              <a:buChar char="•"/>
            </a:pPr>
            <a:r>
              <a:rPr lang="en-US" dirty="0"/>
              <a:t>Provide a brief history of how the City of Fort Collins radon program has developed</a:t>
            </a:r>
            <a:endParaRPr lang="en-US" dirty="0">
              <a:cs typeface="Calibri"/>
            </a:endParaRPr>
          </a:p>
          <a:p>
            <a:pPr marL="171450" indent="-171450">
              <a:buFont typeface="Arial"/>
              <a:buChar char="•"/>
            </a:pPr>
            <a:r>
              <a:rPr lang="en-US" dirty="0"/>
              <a:t>Discuss 2017-2018 radon policy work and research, including discussion of forming a stakeholder working group, the results of that working group, and the results of two questionnaires</a:t>
            </a:r>
            <a:endParaRPr lang="en-US" dirty="0">
              <a:cs typeface="Calibri"/>
            </a:endParaRPr>
          </a:p>
          <a:p>
            <a:pPr marL="171450" indent="-171450">
              <a:buFont typeface="Arial"/>
              <a:buChar char="•"/>
            </a:pPr>
            <a:r>
              <a:rPr lang="en-US" dirty="0"/>
              <a:t>From there I will summarize some of the innovative work that we are continuing to do based on the results of the working group and policy research. </a:t>
            </a:r>
            <a:endParaRPr lang="en-US" dirty="0">
              <a:cs typeface="Calibri"/>
            </a:endParaRPr>
          </a:p>
          <a:p>
            <a:pPr marL="171450" indent="-171450">
              <a:buFont typeface="Arial"/>
              <a:buChar char="•"/>
            </a:pPr>
            <a:r>
              <a:rPr lang="en-US" dirty="0"/>
              <a:t>Finally, I will provide some lessons learned that we  believe are valuable for practitioners, and radon specialists alike. </a:t>
            </a:r>
            <a:endParaRPr lang="en-US">
              <a:cs typeface="Calibri"/>
            </a:endParaRPr>
          </a:p>
        </p:txBody>
      </p:sp>
      <p:sp>
        <p:nvSpPr>
          <p:cNvPr id="4" name="Slide Number Placeholder 3"/>
          <p:cNvSpPr>
            <a:spLocks noGrp="1"/>
          </p:cNvSpPr>
          <p:nvPr>
            <p:ph type="sldNum" sz="quarter" idx="5"/>
          </p:nvPr>
        </p:nvSpPr>
        <p:spPr/>
        <p:txBody>
          <a:bodyPr/>
          <a:lstStyle/>
          <a:p>
            <a:fld id="{4AF8BA1B-F743-4A2C-A8DA-02D7D958551B}" type="slidenum">
              <a:rPr lang="en-US"/>
              <a:t>2</a:t>
            </a:fld>
            <a:endParaRPr lang="en-US"/>
          </a:p>
        </p:txBody>
      </p:sp>
    </p:spTree>
    <p:extLst>
      <p:ext uri="{BB962C8B-B14F-4D97-AF65-F5344CB8AC3E}">
        <p14:creationId xmlns:p14="http://schemas.microsoft.com/office/powerpoint/2010/main" val="2002054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provide a little bit of background on Fort Collins. Fort Collins is about an hour north of Denver and sits against the foothills of the Rocky Mountains. The population of Fort Collins is approximately 170,000, it is the proud home of CSU, and has many microbreweries to choose from. </a:t>
            </a:r>
          </a:p>
          <a:p>
            <a:endParaRPr lang="en-US" dirty="0"/>
          </a:p>
          <a:p>
            <a:r>
              <a:rPr lang="en-US" dirty="0"/>
              <a:t>Fort Collins has what we call a Council-Manager form of government which means that Council and the Mayor are elected and appoint a City Manager to oversee operations of the City. Staff then are required to implement programs and policies, research policies and provide Council with options that they may later adopt. </a:t>
            </a:r>
          </a:p>
        </p:txBody>
      </p:sp>
      <p:sp>
        <p:nvSpPr>
          <p:cNvPr id="4" name="Slide Number Placeholder 3"/>
          <p:cNvSpPr>
            <a:spLocks noGrp="1"/>
          </p:cNvSpPr>
          <p:nvPr>
            <p:ph type="sldNum" sz="quarter" idx="5"/>
          </p:nvPr>
        </p:nvSpPr>
        <p:spPr/>
        <p:txBody>
          <a:bodyPr/>
          <a:lstStyle/>
          <a:p>
            <a:fld id="{4AF8BA1B-F743-4A2C-A8DA-02D7D958551B}" type="slidenum">
              <a:rPr lang="en-US" smtClean="0"/>
              <a:t>3</a:t>
            </a:fld>
            <a:endParaRPr lang="en-US"/>
          </a:p>
        </p:txBody>
      </p:sp>
    </p:spTree>
    <p:extLst>
      <p:ext uri="{BB962C8B-B14F-4D97-AF65-F5344CB8AC3E}">
        <p14:creationId xmlns:p14="http://schemas.microsoft.com/office/powerpoint/2010/main" val="143270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Collins approaches Sustainability from the Triple Bottom Line: in 2011 the Sustainability Services Area was created and includes Social, Economic and Environmental—the triple bottom line. This is unique because we are the only municipal government that has a Sustainability Services Area set up in this way. Within the Environmental Services Department we have an Air Quality program that works on bot outdoor and indoor issues. </a:t>
            </a:r>
          </a:p>
        </p:txBody>
      </p:sp>
      <p:sp>
        <p:nvSpPr>
          <p:cNvPr id="4" name="Slide Number Placeholder 3"/>
          <p:cNvSpPr>
            <a:spLocks noGrp="1"/>
          </p:cNvSpPr>
          <p:nvPr>
            <p:ph type="sldNum" sz="quarter" idx="5"/>
          </p:nvPr>
        </p:nvSpPr>
        <p:spPr/>
        <p:txBody>
          <a:bodyPr/>
          <a:lstStyle/>
          <a:p>
            <a:fld id="{4AF8BA1B-F743-4A2C-A8DA-02D7D958551B}" type="slidenum">
              <a:rPr lang="en-US" smtClean="0"/>
              <a:t>4</a:t>
            </a:fld>
            <a:endParaRPr lang="en-US"/>
          </a:p>
        </p:txBody>
      </p:sp>
    </p:spTree>
    <p:extLst>
      <p:ext uri="{BB962C8B-B14F-4D97-AF65-F5344CB8AC3E}">
        <p14:creationId xmlns:p14="http://schemas.microsoft.com/office/powerpoint/2010/main" val="50650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City of Fort Collins has a long history of programs and policies to improve air quality, especially as it relates to human health. With the City beginning to work on air quality issues in the 80s, the first air quality plan in 1994. Radon is no exception to this. In 1995 people in the Fort Collins community were aware of issues with radon and began educating about the risks of high radon exposure.</a:t>
            </a:r>
          </a:p>
          <a:p>
            <a:pPr marL="171450" indent="-171450">
              <a:buFont typeface="Arial"/>
              <a:buChar char="•"/>
            </a:pPr>
            <a:r>
              <a:rPr lang="en-US" dirty="0">
                <a:cs typeface="Calibri"/>
              </a:rPr>
              <a:t>In 2005 the City of Fort Collins passed an ordinance requiring RRNC in all single-family homes and duplexes. As building codes in the IRC and IBC have caught up RRNC now applies to all homes in Fort Collins including multi-family</a:t>
            </a:r>
          </a:p>
          <a:p>
            <a:pPr marL="171450" indent="-171450">
              <a:buFont typeface="Arial"/>
              <a:buChar char="•"/>
            </a:pPr>
            <a:r>
              <a:rPr lang="en-US" dirty="0">
                <a:cs typeface="Calibri"/>
              </a:rPr>
              <a:t>We also have an indoor air quality program through which we provide free radon tests as part of the assessment, sell kits at a discounted rate and have brochures that are required during real estate transactions. </a:t>
            </a:r>
          </a:p>
        </p:txBody>
      </p:sp>
      <p:sp>
        <p:nvSpPr>
          <p:cNvPr id="4" name="Slide Number Placeholder 3"/>
          <p:cNvSpPr>
            <a:spLocks noGrp="1"/>
          </p:cNvSpPr>
          <p:nvPr>
            <p:ph type="sldNum" sz="quarter" idx="5"/>
          </p:nvPr>
        </p:nvSpPr>
        <p:spPr/>
        <p:txBody>
          <a:bodyPr/>
          <a:lstStyle/>
          <a:p>
            <a:fld id="{4AF8BA1B-F743-4A2C-A8DA-02D7D958551B}" type="slidenum">
              <a:rPr lang="en-US"/>
              <a:t>5</a:t>
            </a:fld>
            <a:endParaRPr lang="en-US"/>
          </a:p>
        </p:txBody>
      </p:sp>
    </p:spTree>
    <p:extLst>
      <p:ext uri="{BB962C8B-B14F-4D97-AF65-F5344CB8AC3E}">
        <p14:creationId xmlns:p14="http://schemas.microsoft.com/office/powerpoint/2010/main" val="284014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with support from the Air Quality Advisory Board, our City Council named Radon a top priority for the Council term. The direction from Council was to enhance the current radon programs. City staff was then asked to research best practices in other communities and states. As many of you know to increase testing and mitigation best practices include  1: RRNC 2. Testing requirements 3. Disclosure and Notification and requiring that those doing mitigation work be certified. Based on the research done we decided to do some community outreach and develop a stakeholder working group  to help identify ways in which we could improve our programs. </a:t>
            </a:r>
          </a:p>
        </p:txBody>
      </p:sp>
      <p:sp>
        <p:nvSpPr>
          <p:cNvPr id="4" name="Slide Number Placeholder 3"/>
          <p:cNvSpPr>
            <a:spLocks noGrp="1"/>
          </p:cNvSpPr>
          <p:nvPr>
            <p:ph type="sldNum" sz="quarter" idx="5"/>
          </p:nvPr>
        </p:nvSpPr>
        <p:spPr/>
        <p:txBody>
          <a:bodyPr/>
          <a:lstStyle/>
          <a:p>
            <a:fld id="{4AF8BA1B-F743-4A2C-A8DA-02D7D958551B}" type="slidenum">
              <a:rPr lang="en-US" smtClean="0"/>
              <a:t>6</a:t>
            </a:fld>
            <a:endParaRPr lang="en-US"/>
          </a:p>
        </p:txBody>
      </p:sp>
    </p:spTree>
    <p:extLst>
      <p:ext uri="{BB962C8B-B14F-4D97-AF65-F5344CB8AC3E}">
        <p14:creationId xmlns:p14="http://schemas.microsoft.com/office/powerpoint/2010/main" val="259281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Fort Collins is in zone 1 for radon level</a:t>
            </a:r>
          </a:p>
          <a:p>
            <a:endParaRPr lang="en-US" dirty="0"/>
          </a:p>
          <a:p>
            <a:r>
              <a:rPr lang="en-US" dirty="0"/>
              <a:t>From 1996-2017, 56% of homes tested in Fort Collins reported high levels of radon</a:t>
            </a:r>
          </a:p>
          <a:p>
            <a:r>
              <a:rPr lang="en-US" dirty="0"/>
              <a:t>Above 4 </a:t>
            </a:r>
            <a:r>
              <a:rPr lang="en-US" dirty="0" err="1"/>
              <a:t>pCi</a:t>
            </a:r>
            <a:r>
              <a:rPr lang="en-US" dirty="0"/>
              <a:t>/L is when the EPA recommends mitigation</a:t>
            </a:r>
          </a:p>
          <a:p>
            <a:r>
              <a:rPr lang="en-US" dirty="0"/>
              <a:t>In the 2017 Air Quality survey 41% of respondents said they have tested and 26% of those respondents chose to mitigate</a:t>
            </a:r>
          </a:p>
          <a:p>
            <a:endParaRPr lang="en-US" dirty="0"/>
          </a:p>
          <a:p>
            <a:r>
              <a:rPr lang="en-US" dirty="0"/>
              <a:t>The questions that we had informed the research that was done, the questions we asked of the community and how we formed the Working Group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8A3412-B7ED-844D-941C-CDB4A5CC3D1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594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research done on best practices and direction to do more with current radon programs, we defined the following goal, scope and objectives: </a:t>
            </a:r>
          </a:p>
          <a:p>
            <a:pPr marL="228600" indent="-228600">
              <a:buAutoNum type="arabicPeriod"/>
            </a:pPr>
            <a:r>
              <a:rPr lang="en-US" dirty="0"/>
              <a:t>Our goal is to reduce the risk of exposure to all Fort Collins residents</a:t>
            </a:r>
          </a:p>
          <a:p>
            <a:pPr marL="228600" indent="-228600">
              <a:buAutoNum type="arabicPeriod"/>
            </a:pPr>
            <a:r>
              <a:rPr lang="en-US" dirty="0"/>
              <a:t>At this time we are limiting our scope to residential buildings. The reason we are limiting our scope to residential is because we are at the greatest for exposure to high radon levels in our own homes and when we examined our existing programs, data, etc., we find that our current programs are not reaching all residential groups</a:t>
            </a:r>
          </a:p>
          <a:p>
            <a:pPr marL="228600" indent="-228600">
              <a:buAutoNum type="arabicPeriod"/>
            </a:pPr>
            <a:r>
              <a:rPr lang="en-US" dirty="0"/>
              <a:t>Based on research, best practices etc., the objectives to reach our goal to reduce risk in our community are to increase awareness, decrease the amount of misinformation out there and to increase testing and mitigation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5AED1-0381-46F4-9CBF-68F33889CC9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973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C2BF5-D233-4D59-A73E-3A181598C6BF}" type="slidenum">
              <a:rPr lang="en-US" smtClean="0"/>
              <a:t>9</a:t>
            </a:fld>
            <a:endParaRPr lang="en-US"/>
          </a:p>
        </p:txBody>
      </p:sp>
    </p:spTree>
    <p:extLst>
      <p:ext uri="{BB962C8B-B14F-4D97-AF65-F5344CB8AC3E}">
        <p14:creationId xmlns:p14="http://schemas.microsoft.com/office/powerpoint/2010/main" val="413547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18242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74CF7-917C-448A-8459-BA7F84C410AE}" type="datetimeFigureOut">
              <a:rPr lang="en-US" smtClean="0"/>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06048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87950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18959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365279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424914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27739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4320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38361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73230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81266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974CF7-917C-448A-8459-BA7F84C410AE}" type="datetimeFigureOut">
              <a:rPr lang="en-US" smtClean="0"/>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32294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974CF7-917C-448A-8459-BA7F84C410AE}" type="datetimeFigureOut">
              <a:rPr lang="en-US" smtClean="0"/>
              <a:t>8/20/2019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4113787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374774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5642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D974CF7-917C-448A-8459-BA7F84C410AE}" type="datetimeFigureOut">
              <a:rPr lang="en-US" smtClean="0"/>
              <a:t>8/20/2019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183814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74CF7-917C-448A-8459-BA7F84C410AE}" type="datetimeFigureOut">
              <a:rPr lang="en-US" smtClean="0"/>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37ACA-D2F4-4325-A8D1-69C7E3F45459}" type="slidenum">
              <a:rPr lang="en-US" smtClean="0"/>
              <a:t>‹#›</a:t>
            </a:fld>
            <a:endParaRPr lang="en-US"/>
          </a:p>
        </p:txBody>
      </p:sp>
    </p:spTree>
    <p:extLst>
      <p:ext uri="{BB962C8B-B14F-4D97-AF65-F5344CB8AC3E}">
        <p14:creationId xmlns:p14="http://schemas.microsoft.com/office/powerpoint/2010/main" val="234587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974CF7-917C-448A-8459-BA7F84C410AE}" type="datetimeFigureOut">
              <a:rPr lang="en-US" smtClean="0"/>
              <a:t>8/20/2019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2E37ACA-D2F4-4325-A8D1-69C7E3F45459}" type="slidenum">
              <a:rPr lang="en-US" smtClean="0"/>
              <a:t>‹#›</a:t>
            </a:fld>
            <a:endParaRPr lang="en-US"/>
          </a:p>
        </p:txBody>
      </p:sp>
    </p:spTree>
    <p:extLst>
      <p:ext uri="{BB962C8B-B14F-4D97-AF65-F5344CB8AC3E}">
        <p14:creationId xmlns:p14="http://schemas.microsoft.com/office/powerpoint/2010/main" val="424072887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mailto:mdemasters@fcgov.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080C-1CEB-4805-BA0E-F94D34B9ED55}"/>
              </a:ext>
            </a:extLst>
          </p:cNvPr>
          <p:cNvSpPr>
            <a:spLocks noGrp="1"/>
          </p:cNvSpPr>
          <p:nvPr>
            <p:ph type="ctrTitle"/>
          </p:nvPr>
        </p:nvSpPr>
        <p:spPr>
          <a:xfrm>
            <a:off x="914033" y="1954910"/>
            <a:ext cx="10280045" cy="2214485"/>
          </a:xfrm>
        </p:spPr>
        <p:txBody>
          <a:bodyPr/>
          <a:lstStyle/>
          <a:p>
            <a:r>
              <a:rPr lang="en-US" sz="6600" dirty="0"/>
              <a:t>Much To Do About Radon: A Local Initiative</a:t>
            </a:r>
          </a:p>
        </p:txBody>
      </p:sp>
      <p:sp>
        <p:nvSpPr>
          <p:cNvPr id="3" name="Subtitle 2">
            <a:extLst>
              <a:ext uri="{FF2B5EF4-FFF2-40B4-BE49-F238E27FC236}">
                <a16:creationId xmlns:a16="http://schemas.microsoft.com/office/drawing/2014/main" id="{16D2B601-0CC4-462D-9397-9E9EB5AD2B6E}"/>
              </a:ext>
            </a:extLst>
          </p:cNvPr>
          <p:cNvSpPr>
            <a:spLocks noGrp="1"/>
          </p:cNvSpPr>
          <p:nvPr>
            <p:ph type="subTitle" idx="1"/>
          </p:nvPr>
        </p:nvSpPr>
        <p:spPr>
          <a:xfrm>
            <a:off x="1077682" y="4359468"/>
            <a:ext cx="8825658" cy="861420"/>
          </a:xfrm>
        </p:spPr>
        <p:txBody>
          <a:bodyPr/>
          <a:lstStyle/>
          <a:p>
            <a:r>
              <a:rPr lang="en-US" dirty="0">
                <a:solidFill>
                  <a:schemeClr val="tx1"/>
                </a:solidFill>
              </a:rPr>
              <a:t>Dr. Megan </a:t>
            </a:r>
            <a:r>
              <a:rPr lang="en-US" dirty="0" err="1">
                <a:solidFill>
                  <a:schemeClr val="tx1"/>
                </a:solidFill>
              </a:rPr>
              <a:t>DeMasters</a:t>
            </a:r>
            <a:r>
              <a:rPr lang="en-US" dirty="0">
                <a:solidFill>
                  <a:schemeClr val="tx1"/>
                </a:solidFill>
              </a:rPr>
              <a:t>, Specialist, Environmental Services, City of Fort Collins</a:t>
            </a:r>
          </a:p>
        </p:txBody>
      </p:sp>
      <p:sp>
        <p:nvSpPr>
          <p:cNvPr id="20" name="Subtitle 2">
            <a:extLst>
              <a:ext uri="{FF2B5EF4-FFF2-40B4-BE49-F238E27FC236}">
                <a16:creationId xmlns:a16="http://schemas.microsoft.com/office/drawing/2014/main" id="{4A4DCC72-3EDC-49C2-983F-EDA936CE42CD}"/>
              </a:ext>
            </a:extLst>
          </p:cNvPr>
          <p:cNvSpPr txBox="1">
            <a:spLocks/>
          </p:cNvSpPr>
          <p:nvPr/>
        </p:nvSpPr>
        <p:spPr>
          <a:xfrm>
            <a:off x="757000" y="3865132"/>
            <a:ext cx="10594112" cy="8614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n-US" dirty="0"/>
          </a:p>
        </p:txBody>
      </p:sp>
      <p:grpSp>
        <p:nvGrpSpPr>
          <p:cNvPr id="30" name="Group 29">
            <a:extLst>
              <a:ext uri="{FF2B5EF4-FFF2-40B4-BE49-F238E27FC236}">
                <a16:creationId xmlns:a16="http://schemas.microsoft.com/office/drawing/2014/main" id="{8149C68F-1BC7-4EEF-A2CA-49CA33F76FD2}"/>
              </a:ext>
            </a:extLst>
          </p:cNvPr>
          <p:cNvGrpSpPr/>
          <p:nvPr/>
        </p:nvGrpSpPr>
        <p:grpSpPr>
          <a:xfrm>
            <a:off x="868392" y="6246785"/>
            <a:ext cx="9712915" cy="1715550"/>
            <a:chOff x="868392" y="6246785"/>
            <a:chExt cx="9712915" cy="1715550"/>
          </a:xfrm>
        </p:grpSpPr>
        <p:sp>
          <p:nvSpPr>
            <p:cNvPr id="10" name="Rectangle 9">
              <a:extLst>
                <a:ext uri="{FF2B5EF4-FFF2-40B4-BE49-F238E27FC236}">
                  <a16:creationId xmlns:a16="http://schemas.microsoft.com/office/drawing/2014/main" id="{9568A8FE-F98D-4987-B94F-E3BACA956CE1}"/>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23" name="AutoShape 11">
              <a:extLst>
                <a:ext uri="{FF2B5EF4-FFF2-40B4-BE49-F238E27FC236}">
                  <a16:creationId xmlns:a16="http://schemas.microsoft.com/office/drawing/2014/main" id="{B2C2DC41-DE34-4DFE-98E6-2C1BEB66F6BF}"/>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C05926F9-3320-4CA6-B696-A066E636B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1191080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68AC-8A0A-47E2-ABE0-FCA3F5657670}"/>
              </a:ext>
            </a:extLst>
          </p:cNvPr>
          <p:cNvSpPr>
            <a:spLocks noGrp="1"/>
          </p:cNvSpPr>
          <p:nvPr>
            <p:ph type="title"/>
          </p:nvPr>
        </p:nvSpPr>
        <p:spPr>
          <a:xfrm>
            <a:off x="734213" y="364774"/>
            <a:ext cx="11097408" cy="688061"/>
          </a:xfrm>
        </p:spPr>
        <p:txBody>
          <a:bodyPr/>
          <a:lstStyle/>
          <a:p>
            <a:r>
              <a:rPr lang="en-US" dirty="0"/>
              <a:t>Mitigation Questionnaire Results</a:t>
            </a:r>
          </a:p>
        </p:txBody>
      </p:sp>
      <p:graphicFrame>
        <p:nvGraphicFramePr>
          <p:cNvPr id="10" name="Content Placeholder 9">
            <a:extLst>
              <a:ext uri="{FF2B5EF4-FFF2-40B4-BE49-F238E27FC236}">
                <a16:creationId xmlns:a16="http://schemas.microsoft.com/office/drawing/2014/main" id="{DC8C3F42-44FC-40D1-8FD6-77D77472CB32}"/>
              </a:ext>
            </a:extLst>
          </p:cNvPr>
          <p:cNvGraphicFramePr>
            <a:graphicFrameLocks noGrp="1"/>
          </p:cNvGraphicFramePr>
          <p:nvPr>
            <p:ph idx="1"/>
            <p:extLst>
              <p:ext uri="{D42A27DB-BD31-4B8C-83A1-F6EECF244321}">
                <p14:modId xmlns:p14="http://schemas.microsoft.com/office/powerpoint/2010/main" val="2312661556"/>
              </p:ext>
            </p:extLst>
          </p:nvPr>
        </p:nvGraphicFramePr>
        <p:xfrm>
          <a:off x="421302" y="1866022"/>
          <a:ext cx="10660355" cy="427082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F6C03943-83D1-4F96-980C-4528F93BD1E2}"/>
              </a:ext>
            </a:extLst>
          </p:cNvPr>
          <p:cNvSpPr/>
          <p:nvPr/>
        </p:nvSpPr>
        <p:spPr>
          <a:xfrm>
            <a:off x="795137" y="1368310"/>
            <a:ext cx="10975561" cy="856517"/>
          </a:xfrm>
          <a:prstGeom prst="rect">
            <a:avLst/>
          </a:prstGeom>
        </p:spPr>
        <p:txBody>
          <a:bodyPr wrap="square">
            <a:spAutoFit/>
          </a:bodyPr>
          <a:lstStyle/>
          <a:p>
            <a:pPr algn="ctr" defTabSz="609585">
              <a:defRPr sz="1862" b="0" i="0" u="none" strike="noStrike" kern="1200" spc="0" baseline="0">
                <a:solidFill>
                  <a:srgbClr val="262626">
                    <a:lumMod val="65000"/>
                    <a:lumOff val="35000"/>
                  </a:srgbClr>
                </a:solidFill>
                <a:latin typeface="+mn-lt"/>
                <a:ea typeface="+mn-ea"/>
                <a:cs typeface="+mn-cs"/>
              </a:defRPr>
            </a:pPr>
            <a:r>
              <a:rPr lang="en-US" sz="2483" dirty="0">
                <a:solidFill>
                  <a:schemeClr val="accent5">
                    <a:lumMod val="60000"/>
                    <a:lumOff val="40000"/>
                  </a:schemeClr>
                </a:solidFill>
                <a:latin typeface="Arial"/>
              </a:rPr>
              <a:t>Did you choose to mitigate after the radon test came back above the EPA
recommended action level of 4pCi/L?</a:t>
            </a:r>
          </a:p>
        </p:txBody>
      </p:sp>
      <p:grpSp>
        <p:nvGrpSpPr>
          <p:cNvPr id="5" name="Group 4">
            <a:extLst>
              <a:ext uri="{FF2B5EF4-FFF2-40B4-BE49-F238E27FC236}">
                <a16:creationId xmlns:a16="http://schemas.microsoft.com/office/drawing/2014/main" id="{9A7CC6C7-79BB-4DA0-B86B-45E6A4D219D4}"/>
              </a:ext>
            </a:extLst>
          </p:cNvPr>
          <p:cNvGrpSpPr/>
          <p:nvPr/>
        </p:nvGrpSpPr>
        <p:grpSpPr>
          <a:xfrm>
            <a:off x="868392" y="6246785"/>
            <a:ext cx="9712915" cy="1715550"/>
            <a:chOff x="868392" y="6246785"/>
            <a:chExt cx="9712915" cy="1715550"/>
          </a:xfrm>
        </p:grpSpPr>
        <p:sp>
          <p:nvSpPr>
            <p:cNvPr id="6" name="Rectangle 5">
              <a:extLst>
                <a:ext uri="{FF2B5EF4-FFF2-40B4-BE49-F238E27FC236}">
                  <a16:creationId xmlns:a16="http://schemas.microsoft.com/office/drawing/2014/main" id="{0A31D043-91B9-4076-B777-4351D6D6F505}"/>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7" name="AutoShape 11">
              <a:extLst>
                <a:ext uri="{FF2B5EF4-FFF2-40B4-BE49-F238E27FC236}">
                  <a16:creationId xmlns:a16="http://schemas.microsoft.com/office/drawing/2014/main" id="{B2135DE8-F3A3-4E35-8FD0-3E893E5DC93C}"/>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 name="Picture 7">
            <a:extLst>
              <a:ext uri="{FF2B5EF4-FFF2-40B4-BE49-F238E27FC236}">
                <a16:creationId xmlns:a16="http://schemas.microsoft.com/office/drawing/2014/main" id="{2B3AAE23-7E0C-4720-9551-16C1A0FB2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297731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65D53-421B-43D4-9968-110FEEA9524F}"/>
              </a:ext>
            </a:extLst>
          </p:cNvPr>
          <p:cNvSpPr>
            <a:spLocks noGrp="1"/>
          </p:cNvSpPr>
          <p:nvPr>
            <p:ph type="title"/>
          </p:nvPr>
        </p:nvSpPr>
        <p:spPr>
          <a:xfrm>
            <a:off x="984244" y="321002"/>
            <a:ext cx="11097408" cy="688061"/>
          </a:xfrm>
        </p:spPr>
        <p:txBody>
          <a:bodyPr/>
          <a:lstStyle/>
          <a:p>
            <a:r>
              <a:rPr lang="en-US" dirty="0"/>
              <a:t>General Questionnaire Results</a:t>
            </a:r>
          </a:p>
        </p:txBody>
      </p:sp>
      <p:graphicFrame>
        <p:nvGraphicFramePr>
          <p:cNvPr id="7" name="Content Placeholder 6">
            <a:extLst>
              <a:ext uri="{FF2B5EF4-FFF2-40B4-BE49-F238E27FC236}">
                <a16:creationId xmlns:a16="http://schemas.microsoft.com/office/drawing/2014/main" id="{04D635A5-2469-45BD-9250-815726A58B9C}"/>
              </a:ext>
            </a:extLst>
          </p:cNvPr>
          <p:cNvGraphicFramePr>
            <a:graphicFrameLocks noGrp="1"/>
          </p:cNvGraphicFramePr>
          <p:nvPr>
            <p:ph idx="1"/>
            <p:extLst>
              <p:ext uri="{D42A27DB-BD31-4B8C-83A1-F6EECF244321}">
                <p14:modId xmlns:p14="http://schemas.microsoft.com/office/powerpoint/2010/main" val="2426371573"/>
              </p:ext>
            </p:extLst>
          </p:nvPr>
        </p:nvGraphicFramePr>
        <p:xfrm>
          <a:off x="555625" y="1635693"/>
          <a:ext cx="11080750" cy="49013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446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7F49-8B68-496F-A8F4-C42085151E10}"/>
              </a:ext>
            </a:extLst>
          </p:cNvPr>
          <p:cNvSpPr>
            <a:spLocks noGrp="1"/>
          </p:cNvSpPr>
          <p:nvPr>
            <p:ph type="title"/>
          </p:nvPr>
        </p:nvSpPr>
        <p:spPr>
          <a:xfrm>
            <a:off x="890915" y="295729"/>
            <a:ext cx="11097408" cy="688061"/>
          </a:xfrm>
        </p:spPr>
        <p:txBody>
          <a:bodyPr/>
          <a:lstStyle/>
          <a:p>
            <a:r>
              <a:rPr lang="en-US" dirty="0"/>
              <a:t>2018 Radon Working Group</a:t>
            </a:r>
          </a:p>
        </p:txBody>
      </p:sp>
      <p:sp>
        <p:nvSpPr>
          <p:cNvPr id="3" name="Content Placeholder 2">
            <a:extLst>
              <a:ext uri="{FF2B5EF4-FFF2-40B4-BE49-F238E27FC236}">
                <a16:creationId xmlns:a16="http://schemas.microsoft.com/office/drawing/2014/main" id="{2261F861-9278-482C-AAE0-7594142335E4}"/>
              </a:ext>
            </a:extLst>
          </p:cNvPr>
          <p:cNvSpPr>
            <a:spLocks noGrp="1"/>
          </p:cNvSpPr>
          <p:nvPr>
            <p:ph idx="1"/>
          </p:nvPr>
        </p:nvSpPr>
        <p:spPr>
          <a:xfrm>
            <a:off x="277852" y="1609458"/>
            <a:ext cx="11331296" cy="4664341"/>
          </a:xfrm>
        </p:spPr>
        <p:txBody>
          <a:bodyPr/>
          <a:lstStyle/>
          <a:p>
            <a:pPr marL="230187" indent="0">
              <a:lnSpc>
                <a:spcPct val="120000"/>
              </a:lnSpc>
              <a:spcBef>
                <a:spcPts val="1600"/>
              </a:spcBef>
              <a:buNone/>
            </a:pPr>
            <a:r>
              <a:rPr lang="en-US" sz="2800" dirty="0"/>
              <a:t>Stakeholder Working Group met 5 times from Aug-Nov 2018</a:t>
            </a:r>
          </a:p>
          <a:p>
            <a:pPr marL="687911" indent="-457200">
              <a:lnSpc>
                <a:spcPct val="120000"/>
              </a:lnSpc>
              <a:spcBef>
                <a:spcPts val="1600"/>
              </a:spcBef>
              <a:buFont typeface="Wingdings" panose="05000000000000000000" pitchFamily="2" charset="2"/>
              <a:buChar char="Ø"/>
            </a:pPr>
            <a:r>
              <a:rPr lang="en-US" sz="2800" dirty="0"/>
              <a:t>7 members representing different interests</a:t>
            </a:r>
          </a:p>
          <a:p>
            <a:pPr marL="1447775" lvl="1" indent="-457200" fontAlgn="base">
              <a:buFont typeface="Wingdings" panose="05000000000000000000" pitchFamily="2" charset="2"/>
              <a:buChar char="v"/>
            </a:pPr>
            <a:r>
              <a:rPr lang="en-US" sz="2400" dirty="0"/>
              <a:t>Social Sustainability </a:t>
            </a:r>
          </a:p>
          <a:p>
            <a:pPr marL="1447775" lvl="1" indent="-457200" fontAlgn="base">
              <a:buFont typeface="Wingdings" panose="05000000000000000000" pitchFamily="2" charset="2"/>
              <a:buChar char="v"/>
            </a:pPr>
            <a:r>
              <a:rPr lang="en-US" sz="2400" dirty="0"/>
              <a:t>Utilities </a:t>
            </a:r>
          </a:p>
          <a:p>
            <a:pPr marL="1447775" lvl="1" indent="-457200" fontAlgn="base">
              <a:buFont typeface="Wingdings" panose="05000000000000000000" pitchFamily="2" charset="2"/>
              <a:buChar char="v"/>
            </a:pPr>
            <a:r>
              <a:rPr lang="en-US" sz="2400" dirty="0"/>
              <a:t>Realtors </a:t>
            </a:r>
          </a:p>
          <a:p>
            <a:pPr marL="1447775" lvl="1" indent="-457200" fontAlgn="base">
              <a:buFont typeface="Wingdings" panose="05000000000000000000" pitchFamily="2" charset="2"/>
              <a:buChar char="v"/>
            </a:pPr>
            <a:r>
              <a:rPr lang="en-US" sz="2400" dirty="0"/>
              <a:t>Landlord/Property Management </a:t>
            </a:r>
          </a:p>
          <a:p>
            <a:pPr marL="1447775" lvl="1" indent="-457200" fontAlgn="base">
              <a:buFont typeface="Wingdings" panose="05000000000000000000" pitchFamily="2" charset="2"/>
              <a:buChar char="v"/>
            </a:pPr>
            <a:r>
              <a:rPr lang="en-US" sz="2400" dirty="0"/>
              <a:t>Radon Mitigator </a:t>
            </a:r>
          </a:p>
          <a:p>
            <a:pPr marL="1447775" lvl="1" indent="-457200" fontAlgn="base">
              <a:buFont typeface="Wingdings" panose="05000000000000000000" pitchFamily="2" charset="2"/>
              <a:buChar char="v"/>
            </a:pPr>
            <a:r>
              <a:rPr lang="en-US" sz="2400" dirty="0"/>
              <a:t>AQAB Members</a:t>
            </a:r>
            <a:endParaRPr lang="en-US" sz="2400" dirty="0">
              <a:solidFill>
                <a:schemeClr val="tx2"/>
              </a:solidFill>
            </a:endParaRPr>
          </a:p>
          <a:p>
            <a:endParaRPr lang="en-US" dirty="0"/>
          </a:p>
        </p:txBody>
      </p:sp>
      <p:pic>
        <p:nvPicPr>
          <p:cNvPr id="5" name="Picture 4">
            <a:extLst>
              <a:ext uri="{FF2B5EF4-FFF2-40B4-BE49-F238E27FC236}">
                <a16:creationId xmlns:a16="http://schemas.microsoft.com/office/drawing/2014/main" id="{449F65E3-7FF3-4580-AFED-F02F9F96DEF9}"/>
              </a:ext>
            </a:extLst>
          </p:cNvPr>
          <p:cNvPicPr>
            <a:picLocks noChangeAspect="1"/>
          </p:cNvPicPr>
          <p:nvPr/>
        </p:nvPicPr>
        <p:blipFill rotWithShape="1">
          <a:blip r:embed="rId3"/>
          <a:srcRect t="18624" b="13749"/>
          <a:stretch/>
        </p:blipFill>
        <p:spPr>
          <a:xfrm rot="749504">
            <a:off x="7250107" y="3293766"/>
            <a:ext cx="4935222" cy="35412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68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2A50-8EA4-4280-8E2D-0A60C0EA8E56}"/>
              </a:ext>
            </a:extLst>
          </p:cNvPr>
          <p:cNvSpPr>
            <a:spLocks noGrp="1"/>
          </p:cNvSpPr>
          <p:nvPr>
            <p:ph type="title"/>
          </p:nvPr>
        </p:nvSpPr>
        <p:spPr>
          <a:xfrm>
            <a:off x="646110" y="290277"/>
            <a:ext cx="9404723" cy="782417"/>
          </a:xfrm>
        </p:spPr>
        <p:txBody>
          <a:bodyPr/>
          <a:lstStyle/>
          <a:p>
            <a:r>
              <a:rPr lang="en-US" dirty="0"/>
              <a:t>Alternative Areas</a:t>
            </a:r>
          </a:p>
        </p:txBody>
      </p:sp>
      <p:graphicFrame>
        <p:nvGraphicFramePr>
          <p:cNvPr id="4" name="Diagram 3">
            <a:extLst>
              <a:ext uri="{FF2B5EF4-FFF2-40B4-BE49-F238E27FC236}">
                <a16:creationId xmlns:a16="http://schemas.microsoft.com/office/drawing/2014/main" id="{3A7E7326-E37E-4F6C-8CFF-882A8220B852}"/>
              </a:ext>
            </a:extLst>
          </p:cNvPr>
          <p:cNvGraphicFramePr/>
          <p:nvPr/>
        </p:nvGraphicFramePr>
        <p:xfrm>
          <a:off x="1666343" y="2668438"/>
          <a:ext cx="8996393" cy="3508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D1A0283E-A955-4D6C-A45F-02FCDB4654FC}"/>
              </a:ext>
            </a:extLst>
          </p:cNvPr>
          <p:cNvSpPr txBox="1">
            <a:spLocks/>
          </p:cNvSpPr>
          <p:nvPr/>
        </p:nvSpPr>
        <p:spPr>
          <a:xfrm>
            <a:off x="796102" y="1297576"/>
            <a:ext cx="10883129" cy="782417"/>
          </a:xfrm>
          <a:prstGeom prst="rect">
            <a:avLst/>
          </a:prstGeom>
        </p:spPr>
        <p:txBody>
          <a:bodyPr/>
          <a:lstStyle>
            <a:lvl1pPr marL="0" indent="0" algn="l" defTabSz="457200" rtl="0" eaLnBrk="1" latinLnBrk="0" hangingPunct="1">
              <a:spcBef>
                <a:spcPct val="20000"/>
              </a:spcBef>
              <a:buFont typeface="Arial"/>
              <a:buNone/>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2000" kern="1200">
                <a:solidFill>
                  <a:schemeClr val="bg2"/>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3067" dirty="0">
                <a:solidFill>
                  <a:schemeClr val="accent5">
                    <a:lumMod val="60000"/>
                    <a:lumOff val="40000"/>
                  </a:schemeClr>
                </a:solidFill>
              </a:rPr>
              <a:t>Working Group Purpose: </a:t>
            </a:r>
          </a:p>
          <a:p>
            <a:pPr algn="ctr" defTabSz="609585"/>
            <a:r>
              <a:rPr lang="en-US" sz="3067" dirty="0">
                <a:solidFill>
                  <a:schemeClr val="accent5">
                    <a:lumMod val="60000"/>
                    <a:lumOff val="40000"/>
                  </a:schemeClr>
                </a:solidFill>
              </a:rPr>
              <a:t>Prioritize list of options to enhance radon program</a:t>
            </a:r>
          </a:p>
        </p:txBody>
      </p:sp>
    </p:spTree>
    <p:extLst>
      <p:ext uri="{BB962C8B-B14F-4D97-AF65-F5344CB8AC3E}">
        <p14:creationId xmlns:p14="http://schemas.microsoft.com/office/powerpoint/2010/main" val="42486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1E78-7E86-4E3B-BCAB-F212FAA26F26}"/>
              </a:ext>
            </a:extLst>
          </p:cNvPr>
          <p:cNvSpPr>
            <a:spLocks noGrp="1"/>
          </p:cNvSpPr>
          <p:nvPr>
            <p:ph type="title"/>
          </p:nvPr>
        </p:nvSpPr>
        <p:spPr/>
        <p:txBody>
          <a:bodyPr/>
          <a:lstStyle/>
          <a:p>
            <a:r>
              <a:rPr lang="en-US" dirty="0"/>
              <a:t>Evaluative Criteria</a:t>
            </a:r>
          </a:p>
        </p:txBody>
      </p:sp>
      <p:sp>
        <p:nvSpPr>
          <p:cNvPr id="6" name="Freeform: Shape 5">
            <a:extLst>
              <a:ext uri="{FF2B5EF4-FFF2-40B4-BE49-F238E27FC236}">
                <a16:creationId xmlns:a16="http://schemas.microsoft.com/office/drawing/2014/main" id="{39D15B85-DEE0-4D8D-BDEB-FE3F490481CC}"/>
              </a:ext>
            </a:extLst>
          </p:cNvPr>
          <p:cNvSpPr/>
          <p:nvPr/>
        </p:nvSpPr>
        <p:spPr>
          <a:xfrm>
            <a:off x="373487" y="2067935"/>
            <a:ext cx="3670479" cy="1217207"/>
          </a:xfrm>
          <a:custGeom>
            <a:avLst/>
            <a:gdLst>
              <a:gd name="connsiteX0" fmla="*/ 0 w 3376166"/>
              <a:gd name="connsiteY0" fmla="*/ 0 h 1065600"/>
              <a:gd name="connsiteX1" fmla="*/ 3376166 w 3376166"/>
              <a:gd name="connsiteY1" fmla="*/ 0 h 1065600"/>
              <a:gd name="connsiteX2" fmla="*/ 3376166 w 3376166"/>
              <a:gd name="connsiteY2" fmla="*/ 1065600 h 1065600"/>
              <a:gd name="connsiteX3" fmla="*/ 0 w 3376166"/>
              <a:gd name="connsiteY3" fmla="*/ 1065600 h 1065600"/>
              <a:gd name="connsiteX4" fmla="*/ 0 w 3376166"/>
              <a:gd name="connsiteY4" fmla="*/ 0 h 106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166" h="1065600">
                <a:moveTo>
                  <a:pt x="0" y="0"/>
                </a:moveTo>
                <a:lnTo>
                  <a:pt x="3376166" y="0"/>
                </a:lnTo>
                <a:lnTo>
                  <a:pt x="3376166" y="1065600"/>
                </a:lnTo>
                <a:lnTo>
                  <a:pt x="0" y="1065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dirty="0"/>
              <a:t>Effectiveness</a:t>
            </a:r>
          </a:p>
        </p:txBody>
      </p:sp>
      <p:sp>
        <p:nvSpPr>
          <p:cNvPr id="7" name="Freeform: Shape 6">
            <a:extLst>
              <a:ext uri="{FF2B5EF4-FFF2-40B4-BE49-F238E27FC236}">
                <a16:creationId xmlns:a16="http://schemas.microsoft.com/office/drawing/2014/main" id="{CF86397D-9CF3-4DE1-ADAB-E6E7C5E55B38}"/>
              </a:ext>
            </a:extLst>
          </p:cNvPr>
          <p:cNvSpPr/>
          <p:nvPr/>
        </p:nvSpPr>
        <p:spPr>
          <a:xfrm>
            <a:off x="373487" y="3133535"/>
            <a:ext cx="3670479" cy="2726351"/>
          </a:xfrm>
          <a:custGeom>
            <a:avLst/>
            <a:gdLst>
              <a:gd name="connsiteX0" fmla="*/ 0 w 3376166"/>
              <a:gd name="connsiteY0" fmla="*/ 0 h 2386777"/>
              <a:gd name="connsiteX1" fmla="*/ 3376166 w 3376166"/>
              <a:gd name="connsiteY1" fmla="*/ 0 h 2386777"/>
              <a:gd name="connsiteX2" fmla="*/ 3376166 w 3376166"/>
              <a:gd name="connsiteY2" fmla="*/ 2386777 h 2386777"/>
              <a:gd name="connsiteX3" fmla="*/ 0 w 3376166"/>
              <a:gd name="connsiteY3" fmla="*/ 2386777 h 2386777"/>
              <a:gd name="connsiteX4" fmla="*/ 0 w 3376166"/>
              <a:gd name="connsiteY4" fmla="*/ 0 h 238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166" h="2386777">
                <a:moveTo>
                  <a:pt x="0" y="0"/>
                </a:moveTo>
                <a:lnTo>
                  <a:pt x="3376166" y="0"/>
                </a:lnTo>
                <a:lnTo>
                  <a:pt x="3376166" y="2386777"/>
                </a:lnTo>
                <a:lnTo>
                  <a:pt x="0" y="238677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l" defTabSz="1244600">
              <a:lnSpc>
                <a:spcPct val="90000"/>
              </a:lnSpc>
              <a:spcBef>
                <a:spcPts val="1200"/>
              </a:spcBef>
              <a:spcAft>
                <a:spcPct val="15000"/>
              </a:spcAft>
              <a:buChar char="•"/>
            </a:pPr>
            <a:r>
              <a:rPr lang="en-US" sz="2800" kern="1200" dirty="0"/>
              <a:t>Increase Knowledge</a:t>
            </a:r>
          </a:p>
          <a:p>
            <a:pPr marL="285750" lvl="1" indent="-285750" algn="l" defTabSz="1244600">
              <a:lnSpc>
                <a:spcPct val="90000"/>
              </a:lnSpc>
              <a:spcBef>
                <a:spcPts val="1200"/>
              </a:spcBef>
              <a:spcAft>
                <a:spcPct val="15000"/>
              </a:spcAft>
              <a:buChar char="•"/>
            </a:pPr>
            <a:r>
              <a:rPr lang="en-US" sz="2800" kern="1200" dirty="0"/>
              <a:t>Increase Testing</a:t>
            </a:r>
          </a:p>
          <a:p>
            <a:pPr marL="285750" lvl="1" indent="-285750" algn="l" defTabSz="1244600">
              <a:lnSpc>
                <a:spcPct val="90000"/>
              </a:lnSpc>
              <a:spcBef>
                <a:spcPts val="1200"/>
              </a:spcBef>
              <a:spcAft>
                <a:spcPct val="15000"/>
              </a:spcAft>
              <a:buChar char="•"/>
            </a:pPr>
            <a:r>
              <a:rPr lang="en-US" sz="2800" kern="1200" dirty="0"/>
              <a:t>Increase Mitigation</a:t>
            </a:r>
          </a:p>
        </p:txBody>
      </p:sp>
      <p:sp>
        <p:nvSpPr>
          <p:cNvPr id="8" name="Freeform: Shape 7">
            <a:extLst>
              <a:ext uri="{FF2B5EF4-FFF2-40B4-BE49-F238E27FC236}">
                <a16:creationId xmlns:a16="http://schemas.microsoft.com/office/drawing/2014/main" id="{C2367422-40C7-436C-8B94-4B8AAAC09C94}"/>
              </a:ext>
            </a:extLst>
          </p:cNvPr>
          <p:cNvSpPr/>
          <p:nvPr/>
        </p:nvSpPr>
        <p:spPr>
          <a:xfrm>
            <a:off x="4222316" y="2067935"/>
            <a:ext cx="3670479" cy="1217207"/>
          </a:xfrm>
          <a:custGeom>
            <a:avLst/>
            <a:gdLst>
              <a:gd name="connsiteX0" fmla="*/ 0 w 3376166"/>
              <a:gd name="connsiteY0" fmla="*/ 0 h 1065600"/>
              <a:gd name="connsiteX1" fmla="*/ 3376166 w 3376166"/>
              <a:gd name="connsiteY1" fmla="*/ 0 h 1065600"/>
              <a:gd name="connsiteX2" fmla="*/ 3376166 w 3376166"/>
              <a:gd name="connsiteY2" fmla="*/ 1065600 h 1065600"/>
              <a:gd name="connsiteX3" fmla="*/ 0 w 3376166"/>
              <a:gd name="connsiteY3" fmla="*/ 1065600 h 1065600"/>
              <a:gd name="connsiteX4" fmla="*/ 0 w 3376166"/>
              <a:gd name="connsiteY4" fmla="*/ 0 h 106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166" h="1065600">
                <a:moveTo>
                  <a:pt x="0" y="0"/>
                </a:moveTo>
                <a:lnTo>
                  <a:pt x="3376166" y="0"/>
                </a:lnTo>
                <a:lnTo>
                  <a:pt x="3376166" y="1065600"/>
                </a:lnTo>
                <a:lnTo>
                  <a:pt x="0" y="1065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dirty="0"/>
              <a:t>Equity</a:t>
            </a:r>
          </a:p>
        </p:txBody>
      </p:sp>
      <p:sp>
        <p:nvSpPr>
          <p:cNvPr id="9" name="Freeform: Shape 8">
            <a:extLst>
              <a:ext uri="{FF2B5EF4-FFF2-40B4-BE49-F238E27FC236}">
                <a16:creationId xmlns:a16="http://schemas.microsoft.com/office/drawing/2014/main" id="{93C7ABE4-AD2A-493B-BA45-AC1F64EC24F1}"/>
              </a:ext>
            </a:extLst>
          </p:cNvPr>
          <p:cNvSpPr/>
          <p:nvPr/>
        </p:nvSpPr>
        <p:spPr>
          <a:xfrm>
            <a:off x="4222316" y="3133535"/>
            <a:ext cx="3670479" cy="2726351"/>
          </a:xfrm>
          <a:custGeom>
            <a:avLst/>
            <a:gdLst>
              <a:gd name="connsiteX0" fmla="*/ 0 w 3376166"/>
              <a:gd name="connsiteY0" fmla="*/ 0 h 2386777"/>
              <a:gd name="connsiteX1" fmla="*/ 3376166 w 3376166"/>
              <a:gd name="connsiteY1" fmla="*/ 0 h 2386777"/>
              <a:gd name="connsiteX2" fmla="*/ 3376166 w 3376166"/>
              <a:gd name="connsiteY2" fmla="*/ 2386777 h 2386777"/>
              <a:gd name="connsiteX3" fmla="*/ 0 w 3376166"/>
              <a:gd name="connsiteY3" fmla="*/ 2386777 h 2386777"/>
              <a:gd name="connsiteX4" fmla="*/ 0 w 3376166"/>
              <a:gd name="connsiteY4" fmla="*/ 0 h 238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166" h="2386777">
                <a:moveTo>
                  <a:pt x="0" y="0"/>
                </a:moveTo>
                <a:lnTo>
                  <a:pt x="3376166" y="0"/>
                </a:lnTo>
                <a:lnTo>
                  <a:pt x="3376166" y="2386777"/>
                </a:lnTo>
                <a:lnTo>
                  <a:pt x="0" y="238677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7358" tIns="197358" rIns="263144" bIns="296037" numCol="1" spcCol="1270" anchor="t" anchorCtr="0">
            <a:noAutofit/>
          </a:bodyPr>
          <a:lstStyle/>
          <a:p>
            <a:pPr marL="285750" lvl="1" indent="-285750" algn="l" defTabSz="1644650">
              <a:lnSpc>
                <a:spcPct val="90000"/>
              </a:lnSpc>
              <a:spcBef>
                <a:spcPts val="1200"/>
              </a:spcBef>
              <a:spcAft>
                <a:spcPct val="15000"/>
              </a:spcAft>
              <a:buChar char="•"/>
            </a:pPr>
            <a:r>
              <a:rPr lang="en-US" sz="2800" kern="1200" dirty="0"/>
              <a:t>Benefit</a:t>
            </a:r>
          </a:p>
          <a:p>
            <a:pPr marL="285750" lvl="1" indent="-285750" algn="l" defTabSz="1644650">
              <a:lnSpc>
                <a:spcPct val="90000"/>
              </a:lnSpc>
              <a:spcBef>
                <a:spcPts val="1200"/>
              </a:spcBef>
              <a:spcAft>
                <a:spcPct val="15000"/>
              </a:spcAft>
              <a:buChar char="•"/>
            </a:pPr>
            <a:r>
              <a:rPr lang="en-US" sz="2800" kern="1200" dirty="0"/>
              <a:t>Negatively affect</a:t>
            </a:r>
          </a:p>
        </p:txBody>
      </p:sp>
      <p:sp>
        <p:nvSpPr>
          <p:cNvPr id="10" name="Freeform: Shape 9">
            <a:extLst>
              <a:ext uri="{FF2B5EF4-FFF2-40B4-BE49-F238E27FC236}">
                <a16:creationId xmlns:a16="http://schemas.microsoft.com/office/drawing/2014/main" id="{B9DDB77B-4E84-406B-9E17-946E12417689}"/>
              </a:ext>
            </a:extLst>
          </p:cNvPr>
          <p:cNvSpPr/>
          <p:nvPr/>
        </p:nvSpPr>
        <p:spPr>
          <a:xfrm>
            <a:off x="8071146" y="2067935"/>
            <a:ext cx="3670479" cy="1217207"/>
          </a:xfrm>
          <a:custGeom>
            <a:avLst/>
            <a:gdLst>
              <a:gd name="connsiteX0" fmla="*/ 0 w 3376166"/>
              <a:gd name="connsiteY0" fmla="*/ 0 h 1065600"/>
              <a:gd name="connsiteX1" fmla="*/ 3376166 w 3376166"/>
              <a:gd name="connsiteY1" fmla="*/ 0 h 1065600"/>
              <a:gd name="connsiteX2" fmla="*/ 3376166 w 3376166"/>
              <a:gd name="connsiteY2" fmla="*/ 1065600 h 1065600"/>
              <a:gd name="connsiteX3" fmla="*/ 0 w 3376166"/>
              <a:gd name="connsiteY3" fmla="*/ 1065600 h 1065600"/>
              <a:gd name="connsiteX4" fmla="*/ 0 w 3376166"/>
              <a:gd name="connsiteY4" fmla="*/ 0 h 106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166" h="1065600">
                <a:moveTo>
                  <a:pt x="0" y="0"/>
                </a:moveTo>
                <a:lnTo>
                  <a:pt x="3376166" y="0"/>
                </a:lnTo>
                <a:lnTo>
                  <a:pt x="3376166" y="1065600"/>
                </a:lnTo>
                <a:lnTo>
                  <a:pt x="0" y="1065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dirty="0"/>
              <a:t>Feasibility</a:t>
            </a:r>
          </a:p>
        </p:txBody>
      </p:sp>
      <p:sp>
        <p:nvSpPr>
          <p:cNvPr id="11" name="Freeform: Shape 10">
            <a:extLst>
              <a:ext uri="{FF2B5EF4-FFF2-40B4-BE49-F238E27FC236}">
                <a16:creationId xmlns:a16="http://schemas.microsoft.com/office/drawing/2014/main" id="{D7021D0A-7704-4E75-948B-AE66EEC87CF3}"/>
              </a:ext>
            </a:extLst>
          </p:cNvPr>
          <p:cNvSpPr/>
          <p:nvPr/>
        </p:nvSpPr>
        <p:spPr>
          <a:xfrm>
            <a:off x="8071146" y="3133535"/>
            <a:ext cx="3670479" cy="2726351"/>
          </a:xfrm>
          <a:custGeom>
            <a:avLst/>
            <a:gdLst>
              <a:gd name="connsiteX0" fmla="*/ 0 w 3376166"/>
              <a:gd name="connsiteY0" fmla="*/ 0 h 2386777"/>
              <a:gd name="connsiteX1" fmla="*/ 3376166 w 3376166"/>
              <a:gd name="connsiteY1" fmla="*/ 0 h 2386777"/>
              <a:gd name="connsiteX2" fmla="*/ 3376166 w 3376166"/>
              <a:gd name="connsiteY2" fmla="*/ 2386777 h 2386777"/>
              <a:gd name="connsiteX3" fmla="*/ 0 w 3376166"/>
              <a:gd name="connsiteY3" fmla="*/ 2386777 h 2386777"/>
              <a:gd name="connsiteX4" fmla="*/ 0 w 3376166"/>
              <a:gd name="connsiteY4" fmla="*/ 0 h 238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6166" h="2386777">
                <a:moveTo>
                  <a:pt x="0" y="0"/>
                </a:moveTo>
                <a:lnTo>
                  <a:pt x="3376166" y="0"/>
                </a:lnTo>
                <a:lnTo>
                  <a:pt x="3376166" y="2386777"/>
                </a:lnTo>
                <a:lnTo>
                  <a:pt x="0" y="238677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7358" tIns="197358" rIns="263144" bIns="296037" numCol="1" spcCol="1270" anchor="t" anchorCtr="0">
            <a:noAutofit/>
          </a:bodyPr>
          <a:lstStyle/>
          <a:p>
            <a:pPr marL="285750" lvl="1" indent="-285750" algn="l" defTabSz="1644650">
              <a:lnSpc>
                <a:spcPct val="90000"/>
              </a:lnSpc>
              <a:spcBef>
                <a:spcPts val="1200"/>
              </a:spcBef>
              <a:spcAft>
                <a:spcPct val="15000"/>
              </a:spcAft>
              <a:buChar char="•"/>
            </a:pPr>
            <a:r>
              <a:rPr lang="en-US" sz="2800" kern="1200" dirty="0"/>
              <a:t>Political</a:t>
            </a:r>
          </a:p>
          <a:p>
            <a:pPr marL="285750" lvl="1" indent="-285750" algn="l" defTabSz="1644650">
              <a:lnSpc>
                <a:spcPct val="90000"/>
              </a:lnSpc>
              <a:spcBef>
                <a:spcPts val="1200"/>
              </a:spcBef>
              <a:spcAft>
                <a:spcPct val="15000"/>
              </a:spcAft>
              <a:buChar char="•"/>
            </a:pPr>
            <a:r>
              <a:rPr lang="en-US" sz="2800" kern="1200" dirty="0"/>
              <a:t>Willingness to pay</a:t>
            </a:r>
          </a:p>
        </p:txBody>
      </p:sp>
    </p:spTree>
    <p:extLst>
      <p:ext uri="{BB962C8B-B14F-4D97-AF65-F5344CB8AC3E}">
        <p14:creationId xmlns:p14="http://schemas.microsoft.com/office/powerpoint/2010/main" val="127064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189C-0CCA-41F5-8827-C585519F023D}"/>
              </a:ext>
            </a:extLst>
          </p:cNvPr>
          <p:cNvSpPr>
            <a:spLocks noGrp="1"/>
          </p:cNvSpPr>
          <p:nvPr>
            <p:ph type="title"/>
          </p:nvPr>
        </p:nvSpPr>
        <p:spPr>
          <a:xfrm>
            <a:off x="785339" y="558232"/>
            <a:ext cx="11097408" cy="688061"/>
          </a:xfrm>
        </p:spPr>
        <p:txBody>
          <a:bodyPr/>
          <a:lstStyle/>
          <a:p>
            <a:r>
              <a:rPr lang="en-US" dirty="0"/>
              <a:t>Results of Working Group</a:t>
            </a:r>
          </a:p>
        </p:txBody>
      </p:sp>
      <p:sp>
        <p:nvSpPr>
          <p:cNvPr id="4" name="Content Placeholder 3">
            <a:extLst>
              <a:ext uri="{FF2B5EF4-FFF2-40B4-BE49-F238E27FC236}">
                <a16:creationId xmlns:a16="http://schemas.microsoft.com/office/drawing/2014/main" id="{6419FDE6-1A1E-485E-A997-EDE63281F3D4}"/>
              </a:ext>
            </a:extLst>
          </p:cNvPr>
          <p:cNvSpPr>
            <a:spLocks noGrp="1"/>
          </p:cNvSpPr>
          <p:nvPr>
            <p:ph idx="1"/>
          </p:nvPr>
        </p:nvSpPr>
        <p:spPr>
          <a:xfrm>
            <a:off x="785339" y="1768807"/>
            <a:ext cx="11097408" cy="3932746"/>
          </a:xfrm>
        </p:spPr>
        <p:txBody>
          <a:bodyPr>
            <a:normAutofit/>
          </a:bodyPr>
          <a:lstStyle/>
          <a:p>
            <a:pPr marL="0" indent="0" fontAlgn="base">
              <a:lnSpc>
                <a:spcPct val="150000"/>
              </a:lnSpc>
              <a:buNone/>
            </a:pPr>
            <a:r>
              <a:rPr lang="en-US" sz="3200" b="1" dirty="0">
                <a:solidFill>
                  <a:schemeClr val="accent5">
                    <a:lumMod val="60000"/>
                    <a:lumOff val="40000"/>
                  </a:schemeClr>
                </a:solidFill>
              </a:rPr>
              <a:t>Top 4 Prioritized Options</a:t>
            </a:r>
          </a:p>
          <a:p>
            <a:pPr fontAlgn="base">
              <a:lnSpc>
                <a:spcPct val="150000"/>
              </a:lnSpc>
              <a:buFont typeface="Wingdings" panose="05000000000000000000" pitchFamily="2" charset="2"/>
              <a:buChar char="Ø"/>
            </a:pPr>
            <a:r>
              <a:rPr lang="en-US" sz="2400" dirty="0"/>
              <a:t>Require testing for all rental properties</a:t>
            </a:r>
          </a:p>
          <a:p>
            <a:pPr fontAlgn="base">
              <a:lnSpc>
                <a:spcPct val="150000"/>
              </a:lnSpc>
              <a:buFont typeface="Wingdings" panose="05000000000000000000" pitchFamily="2" charset="2"/>
              <a:buChar char="Ø"/>
            </a:pPr>
            <a:r>
              <a:rPr lang="en-US" sz="2400" dirty="0"/>
              <a:t>Increase education and outreach to the general population</a:t>
            </a:r>
          </a:p>
          <a:p>
            <a:pPr fontAlgn="base">
              <a:lnSpc>
                <a:spcPct val="150000"/>
              </a:lnSpc>
              <a:buFont typeface="Wingdings" panose="05000000000000000000" pitchFamily="2" charset="2"/>
              <a:buChar char="Ø"/>
            </a:pPr>
            <a:r>
              <a:rPr lang="en-US" sz="2400" dirty="0"/>
              <a:t>Require disclosure and notification for all residential property</a:t>
            </a:r>
          </a:p>
          <a:p>
            <a:pPr fontAlgn="base">
              <a:lnSpc>
                <a:spcPct val="150000"/>
              </a:lnSpc>
              <a:buFont typeface="Wingdings" panose="05000000000000000000" pitchFamily="2" charset="2"/>
              <a:buChar char="Ø"/>
            </a:pPr>
            <a:r>
              <a:rPr lang="en-US" sz="2400" dirty="0"/>
              <a:t>Regulate testing for all  residential properties</a:t>
            </a:r>
          </a:p>
        </p:txBody>
      </p:sp>
      <p:grpSp>
        <p:nvGrpSpPr>
          <p:cNvPr id="5" name="Group 4">
            <a:extLst>
              <a:ext uri="{FF2B5EF4-FFF2-40B4-BE49-F238E27FC236}">
                <a16:creationId xmlns:a16="http://schemas.microsoft.com/office/drawing/2014/main" id="{2CBCBDE3-1100-4576-BFC9-3D4F7190C908}"/>
              </a:ext>
            </a:extLst>
          </p:cNvPr>
          <p:cNvGrpSpPr/>
          <p:nvPr/>
        </p:nvGrpSpPr>
        <p:grpSpPr>
          <a:xfrm>
            <a:off x="868392" y="6246785"/>
            <a:ext cx="9712915" cy="1715550"/>
            <a:chOff x="868392" y="6246785"/>
            <a:chExt cx="9712915" cy="1715550"/>
          </a:xfrm>
        </p:grpSpPr>
        <p:sp>
          <p:nvSpPr>
            <p:cNvPr id="6" name="Rectangle 5">
              <a:extLst>
                <a:ext uri="{FF2B5EF4-FFF2-40B4-BE49-F238E27FC236}">
                  <a16:creationId xmlns:a16="http://schemas.microsoft.com/office/drawing/2014/main" id="{ADCBF8CA-1DAD-4BBD-AD0F-C0CBE1080721}"/>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7" name="AutoShape 11">
              <a:extLst>
                <a:ext uri="{FF2B5EF4-FFF2-40B4-BE49-F238E27FC236}">
                  <a16:creationId xmlns:a16="http://schemas.microsoft.com/office/drawing/2014/main" id="{F65DE5E7-C7D0-4101-B69E-DFD014044CD2}"/>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 name="Picture 7">
            <a:extLst>
              <a:ext uri="{FF2B5EF4-FFF2-40B4-BE49-F238E27FC236}">
                <a16:creationId xmlns:a16="http://schemas.microsoft.com/office/drawing/2014/main" id="{BCD5B7F1-4614-4485-BBF7-12461688B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35022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727A-4F39-4632-A4FE-F0E5D9039AEF}"/>
              </a:ext>
            </a:extLst>
          </p:cNvPr>
          <p:cNvSpPr>
            <a:spLocks noGrp="1"/>
          </p:cNvSpPr>
          <p:nvPr>
            <p:ph type="title"/>
          </p:nvPr>
        </p:nvSpPr>
        <p:spPr/>
        <p:txBody>
          <a:bodyPr/>
          <a:lstStyle/>
          <a:p>
            <a:r>
              <a:rPr lang="en-US" dirty="0"/>
              <a:t>Overall Findings</a:t>
            </a:r>
          </a:p>
        </p:txBody>
      </p:sp>
      <p:sp>
        <p:nvSpPr>
          <p:cNvPr id="4" name="Content Placeholder 3">
            <a:extLst>
              <a:ext uri="{FF2B5EF4-FFF2-40B4-BE49-F238E27FC236}">
                <a16:creationId xmlns:a16="http://schemas.microsoft.com/office/drawing/2014/main" id="{75A3E339-74C4-4544-840D-990BABA7045A}"/>
              </a:ext>
            </a:extLst>
          </p:cNvPr>
          <p:cNvSpPr>
            <a:spLocks noGrp="1"/>
          </p:cNvSpPr>
          <p:nvPr>
            <p:ph sz="half" idx="1"/>
          </p:nvPr>
        </p:nvSpPr>
        <p:spPr>
          <a:xfrm>
            <a:off x="517044" y="1930394"/>
            <a:ext cx="4979698" cy="4195763"/>
          </a:xfrm>
        </p:spPr>
        <p:txBody>
          <a:bodyPr>
            <a:normAutofit lnSpcReduction="10000"/>
          </a:bodyPr>
          <a:lstStyle/>
          <a:p>
            <a:pPr marL="0" indent="0">
              <a:spcBef>
                <a:spcPts val="2400"/>
              </a:spcBef>
              <a:buNone/>
            </a:pPr>
            <a:r>
              <a:rPr lang="en-US" sz="2800" b="1" dirty="0">
                <a:solidFill>
                  <a:schemeClr val="accent5">
                    <a:lumMod val="60000"/>
                    <a:lumOff val="40000"/>
                  </a:schemeClr>
                </a:solidFill>
              </a:rPr>
              <a:t>Why people choose not to mitigate?</a:t>
            </a:r>
          </a:p>
          <a:p>
            <a:pPr>
              <a:spcBef>
                <a:spcPts val="2400"/>
              </a:spcBef>
            </a:pPr>
            <a:r>
              <a:rPr lang="en-US" sz="2400" dirty="0"/>
              <a:t>Awareness</a:t>
            </a:r>
          </a:p>
          <a:p>
            <a:pPr>
              <a:spcBef>
                <a:spcPts val="2400"/>
              </a:spcBef>
            </a:pPr>
            <a:r>
              <a:rPr lang="en-US" sz="2800" dirty="0"/>
              <a:t>Cost</a:t>
            </a:r>
          </a:p>
          <a:p>
            <a:pPr>
              <a:spcBef>
                <a:spcPts val="2400"/>
              </a:spcBef>
            </a:pPr>
            <a:r>
              <a:rPr lang="en-US" sz="2800" dirty="0"/>
              <a:t>Renter versus owner</a:t>
            </a:r>
          </a:p>
          <a:p>
            <a:endParaRPr lang="en-US" dirty="0"/>
          </a:p>
        </p:txBody>
      </p:sp>
      <p:sp>
        <p:nvSpPr>
          <p:cNvPr id="5" name="Content Placeholder 4">
            <a:extLst>
              <a:ext uri="{FF2B5EF4-FFF2-40B4-BE49-F238E27FC236}">
                <a16:creationId xmlns:a16="http://schemas.microsoft.com/office/drawing/2014/main" id="{DF82774E-5FDA-4978-BF57-C240631C6D2E}"/>
              </a:ext>
            </a:extLst>
          </p:cNvPr>
          <p:cNvSpPr>
            <a:spLocks noGrp="1"/>
          </p:cNvSpPr>
          <p:nvPr>
            <p:ph sz="half" idx="2"/>
          </p:nvPr>
        </p:nvSpPr>
        <p:spPr>
          <a:xfrm>
            <a:off x="5724849" y="1853248"/>
            <a:ext cx="4979698" cy="4200245"/>
          </a:xfrm>
        </p:spPr>
        <p:txBody>
          <a:bodyPr>
            <a:normAutofit lnSpcReduction="10000"/>
          </a:bodyPr>
          <a:lstStyle/>
          <a:p>
            <a:pPr marL="0" indent="0">
              <a:buNone/>
            </a:pPr>
            <a:r>
              <a:rPr lang="en-US" sz="2800" b="1" dirty="0">
                <a:solidFill>
                  <a:schemeClr val="accent5">
                    <a:lumMod val="60000"/>
                    <a:lumOff val="40000"/>
                  </a:schemeClr>
                </a:solidFill>
              </a:rPr>
              <a:t>Have mitigation rates in Fort Collins changed?</a:t>
            </a:r>
          </a:p>
          <a:p>
            <a:r>
              <a:rPr lang="en-US" sz="2800" dirty="0"/>
              <a:t>Beginning to track this</a:t>
            </a:r>
          </a:p>
          <a:p>
            <a:endParaRPr lang="en-US" sz="2800" b="1" dirty="0"/>
          </a:p>
          <a:p>
            <a:pPr marL="0" indent="0">
              <a:buNone/>
            </a:pPr>
            <a:r>
              <a:rPr lang="en-US" sz="2600" b="1" dirty="0">
                <a:solidFill>
                  <a:schemeClr val="accent5">
                    <a:lumMod val="60000"/>
                    <a:lumOff val="40000"/>
                  </a:schemeClr>
                </a:solidFill>
              </a:rPr>
              <a:t>How do we better communicate health risks and benefits?</a:t>
            </a:r>
          </a:p>
          <a:p>
            <a:r>
              <a:rPr lang="en-US" sz="2800" dirty="0"/>
              <a:t>Outreach efforts that are more upfront about risks</a:t>
            </a:r>
          </a:p>
          <a:p>
            <a:endParaRPr lang="en-US" dirty="0"/>
          </a:p>
        </p:txBody>
      </p:sp>
      <p:grpSp>
        <p:nvGrpSpPr>
          <p:cNvPr id="6" name="Group 5">
            <a:extLst>
              <a:ext uri="{FF2B5EF4-FFF2-40B4-BE49-F238E27FC236}">
                <a16:creationId xmlns:a16="http://schemas.microsoft.com/office/drawing/2014/main" id="{B33342D3-3E13-4A8D-B070-9CF5012F56BD}"/>
              </a:ext>
            </a:extLst>
          </p:cNvPr>
          <p:cNvGrpSpPr/>
          <p:nvPr/>
        </p:nvGrpSpPr>
        <p:grpSpPr>
          <a:xfrm>
            <a:off x="868392" y="6246785"/>
            <a:ext cx="9712915" cy="1715550"/>
            <a:chOff x="868392" y="6246785"/>
            <a:chExt cx="9712915" cy="1715550"/>
          </a:xfrm>
        </p:grpSpPr>
        <p:sp>
          <p:nvSpPr>
            <p:cNvPr id="7" name="Rectangle 6">
              <a:extLst>
                <a:ext uri="{FF2B5EF4-FFF2-40B4-BE49-F238E27FC236}">
                  <a16:creationId xmlns:a16="http://schemas.microsoft.com/office/drawing/2014/main" id="{11D51733-7730-4DE6-AA2A-E5716C343D01}"/>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8" name="AutoShape 11">
              <a:extLst>
                <a:ext uri="{FF2B5EF4-FFF2-40B4-BE49-F238E27FC236}">
                  <a16:creationId xmlns:a16="http://schemas.microsoft.com/office/drawing/2014/main" id="{7A0372C2-7E74-4511-B875-F5B767A52E62}"/>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Picture 8">
            <a:extLst>
              <a:ext uri="{FF2B5EF4-FFF2-40B4-BE49-F238E27FC236}">
                <a16:creationId xmlns:a16="http://schemas.microsoft.com/office/drawing/2014/main" id="{CD16FAC5-CBB4-4F74-8EF4-D4E03AE98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14868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C229-8487-4D9A-8179-851A43F2F808}"/>
              </a:ext>
            </a:extLst>
          </p:cNvPr>
          <p:cNvSpPr>
            <a:spLocks noGrp="1"/>
          </p:cNvSpPr>
          <p:nvPr>
            <p:ph type="title"/>
          </p:nvPr>
        </p:nvSpPr>
        <p:spPr/>
        <p:txBody>
          <a:bodyPr/>
          <a:lstStyle/>
          <a:p>
            <a:r>
              <a:rPr lang="en-US" dirty="0"/>
              <a:t>Where Are We Now</a:t>
            </a:r>
          </a:p>
        </p:txBody>
      </p:sp>
      <p:sp>
        <p:nvSpPr>
          <p:cNvPr id="3" name="Content Placeholder 2">
            <a:extLst>
              <a:ext uri="{FF2B5EF4-FFF2-40B4-BE49-F238E27FC236}">
                <a16:creationId xmlns:a16="http://schemas.microsoft.com/office/drawing/2014/main" id="{B9D3E2FF-4A05-4CF9-9F1D-8212464F5302}"/>
              </a:ext>
            </a:extLst>
          </p:cNvPr>
          <p:cNvSpPr>
            <a:spLocks noGrp="1"/>
          </p:cNvSpPr>
          <p:nvPr>
            <p:ph idx="1"/>
          </p:nvPr>
        </p:nvSpPr>
        <p:spPr>
          <a:xfrm>
            <a:off x="1104293" y="1506828"/>
            <a:ext cx="9688625" cy="4744070"/>
          </a:xfrm>
        </p:spPr>
        <p:txBody>
          <a:bodyPr vert="horz" lIns="91440" tIns="45720" rIns="91440" bIns="45720" rtlCol="0" anchor="t">
            <a:normAutofit fontScale="92500" lnSpcReduction="20000"/>
          </a:bodyPr>
          <a:lstStyle/>
          <a:p>
            <a:pPr>
              <a:buFont typeface="Wingdings" panose="05000000000000000000" pitchFamily="2" charset="2"/>
              <a:buChar char="Ø"/>
            </a:pPr>
            <a:r>
              <a:rPr lang="en-US" sz="2600" dirty="0"/>
              <a:t>Change in leadership </a:t>
            </a:r>
          </a:p>
          <a:p>
            <a:pPr lvl="1">
              <a:buFont typeface="Wingdings" panose="05000000000000000000" pitchFamily="2" charset="2"/>
              <a:buChar char="v"/>
            </a:pPr>
            <a:r>
              <a:rPr lang="en-US" sz="2400" dirty="0"/>
              <a:t>New Council May 2019</a:t>
            </a:r>
          </a:p>
          <a:p>
            <a:pPr marL="457200" lvl="1" indent="0">
              <a:buNone/>
            </a:pPr>
            <a:endParaRPr lang="en-US" sz="2000" dirty="0"/>
          </a:p>
          <a:p>
            <a:pPr>
              <a:buFont typeface="Wingdings" panose="05000000000000000000" pitchFamily="2" charset="2"/>
              <a:buChar char="Ø"/>
            </a:pPr>
            <a:r>
              <a:rPr lang="en-US" sz="2600" dirty="0"/>
              <a:t>Consider how to best leverage existing partnerships</a:t>
            </a:r>
          </a:p>
          <a:p>
            <a:pPr lvl="1">
              <a:buFont typeface="Wingdings" panose="05000000000000000000" pitchFamily="2" charset="2"/>
              <a:buChar char="v"/>
            </a:pPr>
            <a:r>
              <a:rPr lang="en-US" sz="2400" dirty="0"/>
              <a:t>Efficiency Works Homes</a:t>
            </a:r>
          </a:p>
          <a:p>
            <a:pPr lvl="1">
              <a:buFont typeface="Wingdings" panose="05000000000000000000" pitchFamily="2" charset="2"/>
              <a:buChar char="v"/>
            </a:pPr>
            <a:r>
              <a:rPr lang="en-US" sz="2400" dirty="0"/>
              <a:t>Look to other community partners</a:t>
            </a:r>
          </a:p>
          <a:p>
            <a:pPr marL="457200" lvl="1" indent="0">
              <a:buNone/>
            </a:pPr>
            <a:endParaRPr lang="en-US" sz="2000" dirty="0"/>
          </a:p>
          <a:p>
            <a:pPr>
              <a:buFont typeface="Wingdings" panose="05000000000000000000" pitchFamily="2" charset="2"/>
              <a:buChar char="Ø"/>
            </a:pPr>
            <a:r>
              <a:rPr lang="en-US" sz="2600" dirty="0"/>
              <a:t>Bolster education and outreach in the community</a:t>
            </a:r>
          </a:p>
          <a:p>
            <a:pPr marL="0" indent="0">
              <a:buNone/>
            </a:pPr>
            <a:endParaRPr lang="en-US" sz="2600" dirty="0"/>
          </a:p>
          <a:p>
            <a:pPr>
              <a:buFont typeface="Wingdings" panose="05000000000000000000" pitchFamily="2" charset="2"/>
              <a:buChar char="Ø"/>
            </a:pPr>
            <a:r>
              <a:rPr lang="en-US" sz="2600" dirty="0"/>
              <a:t>Continue to gather information specific to Fort Collins Community </a:t>
            </a:r>
          </a:p>
          <a:p>
            <a:pPr lvl="1">
              <a:buFont typeface="Wingdings" panose="05000000000000000000" pitchFamily="2" charset="2"/>
              <a:buChar char="v"/>
            </a:pPr>
            <a:r>
              <a:rPr lang="en-US" sz="2400" dirty="0"/>
              <a:t>Tracking mitigation in the community</a:t>
            </a:r>
          </a:p>
        </p:txBody>
      </p:sp>
    </p:spTree>
    <p:extLst>
      <p:ext uri="{BB962C8B-B14F-4D97-AF65-F5344CB8AC3E}">
        <p14:creationId xmlns:p14="http://schemas.microsoft.com/office/powerpoint/2010/main" val="286749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C57D-D462-4D46-A6EA-4A3AB86FE777}"/>
              </a:ext>
            </a:extLst>
          </p:cNvPr>
          <p:cNvSpPr>
            <a:spLocks noGrp="1"/>
          </p:cNvSpPr>
          <p:nvPr>
            <p:ph type="title"/>
          </p:nvPr>
        </p:nvSpPr>
        <p:spPr>
          <a:xfrm>
            <a:off x="648930" y="629267"/>
            <a:ext cx="9252154" cy="1016654"/>
          </a:xfrm>
        </p:spPr>
        <p:txBody>
          <a:bodyPr>
            <a:normAutofit/>
          </a:bodyPr>
          <a:lstStyle/>
          <a:p>
            <a:r>
              <a:rPr lang="en-US" dirty="0"/>
              <a:t>Lessons Learned &amp; Best Practices</a:t>
            </a:r>
          </a:p>
        </p:txBody>
      </p:sp>
      <p:sp>
        <p:nvSpPr>
          <p:cNvPr id="3" name="Content Placeholder 2">
            <a:extLst>
              <a:ext uri="{FF2B5EF4-FFF2-40B4-BE49-F238E27FC236}">
                <a16:creationId xmlns:a16="http://schemas.microsoft.com/office/drawing/2014/main" id="{8BD61381-F95E-4E8B-B35A-936B59B48AF4}"/>
              </a:ext>
            </a:extLst>
          </p:cNvPr>
          <p:cNvSpPr>
            <a:spLocks noGrp="1"/>
          </p:cNvSpPr>
          <p:nvPr>
            <p:ph idx="1"/>
          </p:nvPr>
        </p:nvSpPr>
        <p:spPr>
          <a:xfrm>
            <a:off x="868392" y="2013562"/>
            <a:ext cx="5122606" cy="3658689"/>
          </a:xfrm>
        </p:spPr>
        <p:txBody>
          <a:bodyPr>
            <a:normAutofit/>
          </a:bodyPr>
          <a:lstStyle/>
          <a:p>
            <a:pPr fontAlgn="base">
              <a:lnSpc>
                <a:spcPct val="150000"/>
              </a:lnSpc>
              <a:buFont typeface="Wingdings" panose="05000000000000000000" pitchFamily="2" charset="2"/>
              <a:buChar char="Ø"/>
            </a:pPr>
            <a:r>
              <a:rPr lang="en-US" sz="2800" dirty="0">
                <a:solidFill>
                  <a:schemeClr val="accent5">
                    <a:lumMod val="60000"/>
                    <a:lumOff val="40000"/>
                  </a:schemeClr>
                </a:solidFill>
              </a:rPr>
              <a:t>Be Inclusive</a:t>
            </a:r>
          </a:p>
          <a:p>
            <a:pPr fontAlgn="base">
              <a:lnSpc>
                <a:spcPct val="150000"/>
              </a:lnSpc>
              <a:buFont typeface="Wingdings" panose="05000000000000000000" pitchFamily="2" charset="2"/>
              <a:buChar char="Ø"/>
            </a:pPr>
            <a:r>
              <a:rPr lang="en-US" sz="2800" dirty="0">
                <a:solidFill>
                  <a:schemeClr val="accent5">
                    <a:lumMod val="60000"/>
                    <a:lumOff val="40000"/>
                  </a:schemeClr>
                </a:solidFill>
              </a:rPr>
              <a:t>Understand your process</a:t>
            </a:r>
          </a:p>
          <a:p>
            <a:pPr fontAlgn="base">
              <a:lnSpc>
                <a:spcPct val="150000"/>
              </a:lnSpc>
              <a:buFont typeface="Wingdings" panose="05000000000000000000" pitchFamily="2" charset="2"/>
              <a:buChar char="Ø"/>
            </a:pPr>
            <a:r>
              <a:rPr lang="en-US" sz="2800" dirty="0">
                <a:solidFill>
                  <a:schemeClr val="accent5">
                    <a:lumMod val="60000"/>
                    <a:lumOff val="40000"/>
                  </a:schemeClr>
                </a:solidFill>
              </a:rPr>
              <a:t>Be Adaptable</a:t>
            </a:r>
          </a:p>
          <a:p>
            <a:pPr fontAlgn="base">
              <a:lnSpc>
                <a:spcPct val="150000"/>
              </a:lnSpc>
              <a:buFont typeface="Wingdings" panose="05000000000000000000" pitchFamily="2" charset="2"/>
              <a:buChar char="Ø"/>
            </a:pPr>
            <a:r>
              <a:rPr lang="en-US" sz="2800" dirty="0">
                <a:solidFill>
                  <a:schemeClr val="accent5">
                    <a:lumMod val="60000"/>
                    <a:lumOff val="40000"/>
                  </a:schemeClr>
                </a:solidFill>
              </a:rPr>
              <a:t>Take a Step Back</a:t>
            </a:r>
          </a:p>
          <a:p>
            <a:pPr marL="0" indent="0">
              <a:buNone/>
            </a:pPr>
            <a:endParaRPr lang="en-US" dirty="0">
              <a:solidFill>
                <a:schemeClr val="bg1"/>
              </a:solidFill>
            </a:endParaRPr>
          </a:p>
        </p:txBody>
      </p:sp>
      <p:pic>
        <p:nvPicPr>
          <p:cNvPr id="5" name="Picture 4" descr="A group of people in a room&#10;&#10;Description automatically generated">
            <a:extLst>
              <a:ext uri="{FF2B5EF4-FFF2-40B4-BE49-F238E27FC236}">
                <a16:creationId xmlns:a16="http://schemas.microsoft.com/office/drawing/2014/main" id="{4571A756-A048-4040-B41B-A6444AAE7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83986"/>
            <a:ext cx="5451627" cy="3638961"/>
          </a:xfrm>
          <a:prstGeom prst="rect">
            <a:avLst/>
          </a:prstGeom>
          <a:effectLst/>
        </p:spPr>
      </p:pic>
      <p:grpSp>
        <p:nvGrpSpPr>
          <p:cNvPr id="6" name="Group 5">
            <a:extLst>
              <a:ext uri="{FF2B5EF4-FFF2-40B4-BE49-F238E27FC236}">
                <a16:creationId xmlns:a16="http://schemas.microsoft.com/office/drawing/2014/main" id="{BB24FABC-A436-49DD-94B4-ACC38B3A7D67}"/>
              </a:ext>
            </a:extLst>
          </p:cNvPr>
          <p:cNvGrpSpPr/>
          <p:nvPr/>
        </p:nvGrpSpPr>
        <p:grpSpPr>
          <a:xfrm>
            <a:off x="868392" y="6246785"/>
            <a:ext cx="9712915" cy="1715550"/>
            <a:chOff x="868392" y="6246785"/>
            <a:chExt cx="9712915" cy="1715550"/>
          </a:xfrm>
        </p:grpSpPr>
        <p:sp>
          <p:nvSpPr>
            <p:cNvPr id="7" name="Rectangle 6">
              <a:extLst>
                <a:ext uri="{FF2B5EF4-FFF2-40B4-BE49-F238E27FC236}">
                  <a16:creationId xmlns:a16="http://schemas.microsoft.com/office/drawing/2014/main" id="{F3B5AA52-1E0B-4BF2-8ADD-F66254EB91E1}"/>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8" name="AutoShape 11">
              <a:extLst>
                <a:ext uri="{FF2B5EF4-FFF2-40B4-BE49-F238E27FC236}">
                  <a16:creationId xmlns:a16="http://schemas.microsoft.com/office/drawing/2014/main" id="{BE7C51E7-531D-46EB-AC2C-AD25A352B2E4}"/>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Picture 8">
            <a:extLst>
              <a:ext uri="{FF2B5EF4-FFF2-40B4-BE49-F238E27FC236}">
                <a16:creationId xmlns:a16="http://schemas.microsoft.com/office/drawing/2014/main" id="{4876E305-5C1E-4767-8504-87FF699CA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1069375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B9480-E160-471A-8CD1-476F2315E354}"/>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0306BD23-D188-4600-BBE1-4739B81CD01D}"/>
              </a:ext>
            </a:extLst>
          </p:cNvPr>
          <p:cNvSpPr>
            <a:spLocks noGrp="1"/>
          </p:cNvSpPr>
          <p:nvPr>
            <p:ph idx="1"/>
          </p:nvPr>
        </p:nvSpPr>
        <p:spPr>
          <a:xfrm>
            <a:off x="1104293" y="1586753"/>
            <a:ext cx="8946541" cy="4195481"/>
          </a:xfrm>
        </p:spPr>
        <p:txBody>
          <a:bodyPr/>
          <a:lstStyle/>
          <a:p>
            <a:pPr marL="0" indent="0">
              <a:buNone/>
            </a:pPr>
            <a:endParaRPr lang="en-US" dirty="0"/>
          </a:p>
          <a:p>
            <a:pPr marL="0" indent="0">
              <a:buNone/>
            </a:pPr>
            <a:endParaRPr lang="en-US" sz="2800" dirty="0"/>
          </a:p>
          <a:p>
            <a:pPr marL="0" indent="0" algn="ctr">
              <a:buNone/>
            </a:pPr>
            <a:r>
              <a:rPr lang="en-US" sz="4000" dirty="0">
                <a:solidFill>
                  <a:schemeClr val="accent5">
                    <a:lumMod val="60000"/>
                    <a:lumOff val="40000"/>
                  </a:schemeClr>
                </a:solidFill>
              </a:rPr>
              <a:t>Megan DeMasters</a:t>
            </a:r>
          </a:p>
          <a:p>
            <a:pPr marL="0" indent="0" algn="ctr">
              <a:buNone/>
            </a:pPr>
            <a:r>
              <a:rPr lang="en-US" sz="4000" dirty="0">
                <a:hlinkClick r:id="rId2"/>
              </a:rPr>
              <a:t>mdemasters@fcgov.com</a:t>
            </a:r>
            <a:endParaRPr lang="en-US" sz="4000" dirty="0"/>
          </a:p>
          <a:p>
            <a:pPr marL="0" indent="0" algn="ctr">
              <a:buNone/>
            </a:pPr>
            <a:r>
              <a:rPr lang="en-US" sz="4000" dirty="0">
                <a:solidFill>
                  <a:schemeClr val="accent5">
                    <a:lumMod val="60000"/>
                    <a:lumOff val="40000"/>
                  </a:schemeClr>
                </a:solidFill>
              </a:rPr>
              <a:t>970-416-2832</a:t>
            </a:r>
          </a:p>
        </p:txBody>
      </p:sp>
      <p:grpSp>
        <p:nvGrpSpPr>
          <p:cNvPr id="4" name="Group 3">
            <a:extLst>
              <a:ext uri="{FF2B5EF4-FFF2-40B4-BE49-F238E27FC236}">
                <a16:creationId xmlns:a16="http://schemas.microsoft.com/office/drawing/2014/main" id="{6FFC01BC-A5CB-4BFA-8315-4618667264B9}"/>
              </a:ext>
            </a:extLst>
          </p:cNvPr>
          <p:cNvGrpSpPr/>
          <p:nvPr/>
        </p:nvGrpSpPr>
        <p:grpSpPr>
          <a:xfrm>
            <a:off x="868392" y="6246785"/>
            <a:ext cx="9712915" cy="1715550"/>
            <a:chOff x="868392" y="6246785"/>
            <a:chExt cx="9712915" cy="1715550"/>
          </a:xfrm>
        </p:grpSpPr>
        <p:sp>
          <p:nvSpPr>
            <p:cNvPr id="5" name="Rectangle 4">
              <a:extLst>
                <a:ext uri="{FF2B5EF4-FFF2-40B4-BE49-F238E27FC236}">
                  <a16:creationId xmlns:a16="http://schemas.microsoft.com/office/drawing/2014/main" id="{BEBE9EC2-37EA-4BA0-8EBC-9C2D82C9B28A}"/>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6" name="AutoShape 11">
              <a:extLst>
                <a:ext uri="{FF2B5EF4-FFF2-40B4-BE49-F238E27FC236}">
                  <a16:creationId xmlns:a16="http://schemas.microsoft.com/office/drawing/2014/main" id="{518E9FB6-4558-4AF8-BB57-2585243012E2}"/>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 name="Picture 6">
            <a:extLst>
              <a:ext uri="{FF2B5EF4-FFF2-40B4-BE49-F238E27FC236}">
                <a16:creationId xmlns:a16="http://schemas.microsoft.com/office/drawing/2014/main" id="{BF8CCAE5-2310-47D5-B027-D05CDFC94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2068270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4B07-7DD3-4168-B8B2-8CAE338651AE}"/>
              </a:ext>
            </a:extLst>
          </p:cNvPr>
          <p:cNvSpPr>
            <a:spLocks noGrp="1"/>
          </p:cNvSpPr>
          <p:nvPr>
            <p:ph type="title"/>
          </p:nvPr>
        </p:nvSpPr>
        <p:spPr>
          <a:xfrm>
            <a:off x="632504" y="534361"/>
            <a:ext cx="9404723" cy="1400530"/>
          </a:xfrm>
        </p:spPr>
        <p:txBody>
          <a:bodyPr/>
          <a:lstStyle/>
          <a:p>
            <a:r>
              <a:rPr lang="en-US" dirty="0"/>
              <a:t>Roadmap</a:t>
            </a:r>
          </a:p>
        </p:txBody>
      </p:sp>
      <p:sp>
        <p:nvSpPr>
          <p:cNvPr id="3" name="Content Placeholder 2">
            <a:extLst>
              <a:ext uri="{FF2B5EF4-FFF2-40B4-BE49-F238E27FC236}">
                <a16:creationId xmlns:a16="http://schemas.microsoft.com/office/drawing/2014/main" id="{56642C64-C554-4164-A2C7-AF37658421D3}"/>
              </a:ext>
            </a:extLst>
          </p:cNvPr>
          <p:cNvSpPr>
            <a:spLocks noGrp="1"/>
          </p:cNvSpPr>
          <p:nvPr>
            <p:ph sz="half" idx="1"/>
          </p:nvPr>
        </p:nvSpPr>
        <p:spPr>
          <a:xfrm>
            <a:off x="500935" y="1491621"/>
            <a:ext cx="5288141" cy="4540074"/>
          </a:xfrm>
        </p:spPr>
        <p:txBody>
          <a:bodyPr vert="horz" lIns="91440" tIns="45720" rIns="91440" bIns="45720" rtlCol="0" anchor="t">
            <a:normAutofit/>
          </a:bodyPr>
          <a:lstStyle/>
          <a:p>
            <a:pPr>
              <a:spcBef>
                <a:spcPts val="2400"/>
              </a:spcBef>
              <a:buFont typeface="Wingdings" panose="05000000000000000000" pitchFamily="2" charset="2"/>
              <a:buChar char="Ø"/>
            </a:pPr>
            <a:r>
              <a:rPr lang="en-US" sz="2200" dirty="0"/>
              <a:t>Provide a brief history of Radon program development </a:t>
            </a:r>
          </a:p>
          <a:p>
            <a:pPr>
              <a:spcBef>
                <a:spcPts val="2400"/>
              </a:spcBef>
              <a:buFont typeface="Wingdings" panose="05000000000000000000" pitchFamily="2" charset="2"/>
              <a:buChar char="Ø"/>
            </a:pPr>
            <a:r>
              <a:rPr lang="en-US" sz="2200" dirty="0"/>
              <a:t>2017-2018 Radon policy work </a:t>
            </a:r>
          </a:p>
          <a:p>
            <a:pPr lvl="1">
              <a:spcBef>
                <a:spcPts val="2400"/>
              </a:spcBef>
              <a:buSzPct val="88000"/>
              <a:buFont typeface="Wingdings" panose="05000000000000000000" pitchFamily="2" charset="2"/>
              <a:buChar char="v"/>
            </a:pPr>
            <a:r>
              <a:rPr lang="en-US" sz="2200" dirty="0"/>
              <a:t>Summary of Working Group </a:t>
            </a:r>
          </a:p>
          <a:p>
            <a:pPr lvl="1">
              <a:spcBef>
                <a:spcPts val="2400"/>
              </a:spcBef>
              <a:buFont typeface="Wingdings" panose="05000000000000000000" pitchFamily="2" charset="2"/>
              <a:buChar char="v"/>
            </a:pPr>
            <a:r>
              <a:rPr lang="en-US" sz="2200" dirty="0"/>
              <a:t>Community and participant questionnaires</a:t>
            </a:r>
          </a:p>
          <a:p>
            <a:pPr>
              <a:spcBef>
                <a:spcPts val="2400"/>
              </a:spcBef>
              <a:buFont typeface="Wingdings" panose="05000000000000000000" pitchFamily="2" charset="2"/>
              <a:buChar char="Ø"/>
            </a:pPr>
            <a:r>
              <a:rPr lang="en-US" sz="2200" dirty="0"/>
              <a:t>What is happening now </a:t>
            </a:r>
          </a:p>
          <a:p>
            <a:pPr>
              <a:spcBef>
                <a:spcPts val="2400"/>
              </a:spcBef>
              <a:buFont typeface="Wingdings" panose="05000000000000000000" pitchFamily="2" charset="2"/>
              <a:buChar char="Ø"/>
            </a:pPr>
            <a:r>
              <a:rPr lang="en-US" sz="2200" dirty="0"/>
              <a:t>Lessons learned</a:t>
            </a:r>
          </a:p>
        </p:txBody>
      </p:sp>
      <p:pic>
        <p:nvPicPr>
          <p:cNvPr id="5" name="Picture 5">
            <a:extLst>
              <a:ext uri="{FF2B5EF4-FFF2-40B4-BE49-F238E27FC236}">
                <a16:creationId xmlns:a16="http://schemas.microsoft.com/office/drawing/2014/main" id="{35A44791-49F9-4FC3-A09C-95B27CBFA9C9}"/>
              </a:ext>
            </a:extLst>
          </p:cNvPr>
          <p:cNvPicPr>
            <a:picLocks noGrp="1" noChangeAspect="1"/>
          </p:cNvPicPr>
          <p:nvPr>
            <p:ph sz="half" idx="2"/>
          </p:nvPr>
        </p:nvPicPr>
        <p:blipFill>
          <a:blip r:embed="rId3"/>
          <a:stretch>
            <a:fillRect/>
          </a:stretch>
        </p:blipFill>
        <p:spPr>
          <a:xfrm>
            <a:off x="5657507" y="1934891"/>
            <a:ext cx="6414125" cy="3396963"/>
          </a:xfrm>
          <a:prstGeom prst="rect">
            <a:avLst/>
          </a:prstGeom>
        </p:spPr>
      </p:pic>
      <p:grpSp>
        <p:nvGrpSpPr>
          <p:cNvPr id="6" name="Group 5">
            <a:extLst>
              <a:ext uri="{FF2B5EF4-FFF2-40B4-BE49-F238E27FC236}">
                <a16:creationId xmlns:a16="http://schemas.microsoft.com/office/drawing/2014/main" id="{489AD0AB-7F2B-44FF-B156-E58B45C7C85E}"/>
              </a:ext>
            </a:extLst>
          </p:cNvPr>
          <p:cNvGrpSpPr/>
          <p:nvPr/>
        </p:nvGrpSpPr>
        <p:grpSpPr>
          <a:xfrm>
            <a:off x="868392" y="6246785"/>
            <a:ext cx="9712915" cy="1715550"/>
            <a:chOff x="868392" y="6246785"/>
            <a:chExt cx="9712915" cy="1715550"/>
          </a:xfrm>
        </p:grpSpPr>
        <p:sp>
          <p:nvSpPr>
            <p:cNvPr id="7" name="Rectangle 6">
              <a:extLst>
                <a:ext uri="{FF2B5EF4-FFF2-40B4-BE49-F238E27FC236}">
                  <a16:creationId xmlns:a16="http://schemas.microsoft.com/office/drawing/2014/main" id="{2E42CE59-708D-4A91-9EC9-A62A87DFEBA4}"/>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8" name="AutoShape 11">
              <a:extLst>
                <a:ext uri="{FF2B5EF4-FFF2-40B4-BE49-F238E27FC236}">
                  <a16:creationId xmlns:a16="http://schemas.microsoft.com/office/drawing/2014/main" id="{23C2D021-B29B-4E5A-98F3-FAEA4BF51EA9}"/>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Picture 8">
            <a:extLst>
              <a:ext uri="{FF2B5EF4-FFF2-40B4-BE49-F238E27FC236}">
                <a16:creationId xmlns:a16="http://schemas.microsoft.com/office/drawing/2014/main" id="{333CC1B0-131E-4AC9-A954-4D540F145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3829492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F3FE-63CE-47B1-BDC7-F283F1F72A71}"/>
              </a:ext>
            </a:extLst>
          </p:cNvPr>
          <p:cNvSpPr>
            <a:spLocks noGrp="1"/>
          </p:cNvSpPr>
          <p:nvPr>
            <p:ph type="title"/>
          </p:nvPr>
        </p:nvSpPr>
        <p:spPr>
          <a:xfrm>
            <a:off x="650669" y="629266"/>
            <a:ext cx="3330328" cy="1641986"/>
          </a:xfrm>
        </p:spPr>
        <p:txBody>
          <a:bodyPr vert="horz" lIns="91440" tIns="45720" rIns="91440" bIns="45720" rtlCol="0" anchor="t">
            <a:normAutofit/>
          </a:bodyPr>
          <a:lstStyle/>
          <a:p>
            <a:r>
              <a:rPr lang="en-US" dirty="0"/>
              <a:t>Fort Collins, Colorado</a:t>
            </a:r>
          </a:p>
        </p:txBody>
      </p:sp>
      <p:pic>
        <p:nvPicPr>
          <p:cNvPr id="5" name="Picture 5">
            <a:extLst>
              <a:ext uri="{FF2B5EF4-FFF2-40B4-BE49-F238E27FC236}">
                <a16:creationId xmlns:a16="http://schemas.microsoft.com/office/drawing/2014/main" id="{E503CE34-8E16-4F38-A5C3-811800DDCAAE}"/>
              </a:ext>
            </a:extLst>
          </p:cNvPr>
          <p:cNvPicPr>
            <a:picLocks noGrp="1" noChangeAspect="1"/>
          </p:cNvPicPr>
          <p:nvPr>
            <p:ph sz="half" idx="1"/>
          </p:nvPr>
        </p:nvPicPr>
        <p:blipFill rotWithShape="1">
          <a:blip r:embed="rId4"/>
          <a:srcRect l="17877" t="10748" r="11512" b="2315"/>
          <a:stretch/>
        </p:blipFill>
        <p:spPr>
          <a:xfrm>
            <a:off x="6478073" y="0"/>
            <a:ext cx="5713927" cy="6858000"/>
          </a:xfrm>
          <a:prstGeom prst="rect">
            <a:avLst/>
          </a:prstGeom>
        </p:spPr>
      </p:pic>
      <p:sp>
        <p:nvSpPr>
          <p:cNvPr id="4" name="Content Placeholder 3">
            <a:extLst>
              <a:ext uri="{FF2B5EF4-FFF2-40B4-BE49-F238E27FC236}">
                <a16:creationId xmlns:a16="http://schemas.microsoft.com/office/drawing/2014/main" id="{4DBE4E55-5F69-4790-A7C4-CF2AD00AC664}"/>
              </a:ext>
            </a:extLst>
          </p:cNvPr>
          <p:cNvSpPr>
            <a:spLocks noGrp="1"/>
          </p:cNvSpPr>
          <p:nvPr>
            <p:ph sz="half" idx="2"/>
          </p:nvPr>
        </p:nvSpPr>
        <p:spPr>
          <a:xfrm>
            <a:off x="328695" y="2573280"/>
            <a:ext cx="6084983" cy="3809999"/>
          </a:xfrm>
        </p:spPr>
        <p:txBody>
          <a:bodyPr vert="horz" lIns="91440" tIns="45720" rIns="91440" bIns="45720" rtlCol="0" anchor="t">
            <a:normAutofit/>
          </a:bodyPr>
          <a:lstStyle/>
          <a:p>
            <a:pPr>
              <a:spcBef>
                <a:spcPts val="1800"/>
              </a:spcBef>
              <a:buFont typeface="Wingdings" panose="05000000000000000000" pitchFamily="2" charset="2"/>
              <a:buChar char="Ø"/>
            </a:pPr>
            <a:r>
              <a:rPr lang="en-US" sz="2200" dirty="0"/>
              <a:t>Sits against the Foothills of the Rocky Mountains</a:t>
            </a:r>
          </a:p>
          <a:p>
            <a:pPr>
              <a:spcBef>
                <a:spcPts val="1800"/>
              </a:spcBef>
              <a:buFont typeface="Wingdings" panose="05000000000000000000" pitchFamily="2" charset="2"/>
              <a:buChar char="Ø"/>
            </a:pPr>
            <a:r>
              <a:rPr lang="en-US" sz="2200" dirty="0"/>
              <a:t>Population of ~170,000 </a:t>
            </a:r>
          </a:p>
          <a:p>
            <a:pPr>
              <a:spcBef>
                <a:spcPts val="1800"/>
              </a:spcBef>
              <a:buFont typeface="Wingdings" panose="05000000000000000000" pitchFamily="2" charset="2"/>
              <a:buChar char="Ø"/>
            </a:pPr>
            <a:r>
              <a:rPr lang="en-US" sz="2200" dirty="0"/>
              <a:t>Proud home of Colorado State University</a:t>
            </a:r>
          </a:p>
          <a:p>
            <a:pPr>
              <a:spcBef>
                <a:spcPts val="1800"/>
              </a:spcBef>
              <a:buFont typeface="Wingdings" panose="05000000000000000000" pitchFamily="2" charset="2"/>
              <a:buChar char="Ø"/>
            </a:pPr>
            <a:r>
              <a:rPr lang="en-US" sz="2200" dirty="0"/>
              <a:t>Council-Manager form of government</a:t>
            </a:r>
          </a:p>
        </p:txBody>
      </p:sp>
    </p:spTree>
    <p:extLst>
      <p:ext uri="{BB962C8B-B14F-4D97-AF65-F5344CB8AC3E}">
        <p14:creationId xmlns:p14="http://schemas.microsoft.com/office/powerpoint/2010/main" val="142885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27EA-D89D-4DA8-8C21-ADC2435485A5}"/>
              </a:ext>
            </a:extLst>
          </p:cNvPr>
          <p:cNvSpPr>
            <a:spLocks noGrp="1"/>
          </p:cNvSpPr>
          <p:nvPr>
            <p:ph type="title"/>
          </p:nvPr>
        </p:nvSpPr>
        <p:spPr/>
        <p:txBody>
          <a:bodyPr/>
          <a:lstStyle/>
          <a:p>
            <a:r>
              <a:rPr lang="en-US" dirty="0"/>
              <a:t>Sustainability and the Air Quality Programs</a:t>
            </a:r>
          </a:p>
        </p:txBody>
      </p:sp>
      <p:sp>
        <p:nvSpPr>
          <p:cNvPr id="8" name="Content Placeholder 7">
            <a:extLst>
              <a:ext uri="{FF2B5EF4-FFF2-40B4-BE49-F238E27FC236}">
                <a16:creationId xmlns:a16="http://schemas.microsoft.com/office/drawing/2014/main" id="{9C8D1880-3D4E-4CAF-9776-5214DE0E654F}"/>
              </a:ext>
            </a:extLst>
          </p:cNvPr>
          <p:cNvSpPr>
            <a:spLocks noGrp="1"/>
          </p:cNvSpPr>
          <p:nvPr>
            <p:ph sz="half" idx="2"/>
          </p:nvPr>
        </p:nvSpPr>
        <p:spPr>
          <a:xfrm>
            <a:off x="6096000" y="2056090"/>
            <a:ext cx="5933749" cy="4200245"/>
          </a:xfrm>
        </p:spPr>
        <p:txBody>
          <a:bodyPr>
            <a:normAutofit fontScale="92500" lnSpcReduction="20000"/>
          </a:bodyPr>
          <a:lstStyle/>
          <a:p>
            <a:pPr>
              <a:buFont typeface="Wingdings" panose="05000000000000000000" pitchFamily="2" charset="2"/>
              <a:buChar char="Ø"/>
            </a:pPr>
            <a:r>
              <a:rPr lang="en-US" sz="3000" dirty="0"/>
              <a:t>Outdoor Air</a:t>
            </a:r>
          </a:p>
          <a:p>
            <a:pPr marL="933425">
              <a:buFont typeface="Wingdings" panose="05000000000000000000" pitchFamily="2" charset="2"/>
              <a:buChar char="v"/>
            </a:pPr>
            <a:r>
              <a:rPr lang="en-US" sz="2400" dirty="0"/>
              <a:t>Ozone &amp; particulates</a:t>
            </a:r>
          </a:p>
          <a:p>
            <a:pPr marL="933425">
              <a:buFont typeface="Wingdings" panose="05000000000000000000" pitchFamily="2" charset="2"/>
              <a:buChar char="v"/>
            </a:pPr>
            <a:r>
              <a:rPr lang="en-US" sz="2400" dirty="0"/>
              <a:t>GHG</a:t>
            </a:r>
          </a:p>
          <a:p>
            <a:pPr marL="933425">
              <a:buFont typeface="Wingdings" panose="05000000000000000000" pitchFamily="2" charset="2"/>
              <a:buChar char="v"/>
            </a:pPr>
            <a:r>
              <a:rPr lang="en-US" sz="2400" dirty="0"/>
              <a:t>Fugitive Dust</a:t>
            </a:r>
          </a:p>
          <a:p>
            <a:pPr marL="933425">
              <a:buFont typeface="Wingdings" panose="05000000000000000000" pitchFamily="2" charset="2"/>
              <a:buChar char="v"/>
            </a:pPr>
            <a:r>
              <a:rPr lang="en-US" sz="2400" dirty="0"/>
              <a:t>Mower rebates; Idling</a:t>
            </a:r>
          </a:p>
          <a:p>
            <a:pPr marL="933425">
              <a:buFont typeface="Wingdings" panose="05000000000000000000" pitchFamily="2" charset="2"/>
              <a:buChar char="v"/>
            </a:pPr>
            <a:r>
              <a:rPr lang="en-US" sz="2400" dirty="0"/>
              <a:t>Visibility and pollutant monitoring</a:t>
            </a:r>
          </a:p>
          <a:p>
            <a:pPr marL="933425">
              <a:buFont typeface="Wingdings" panose="05000000000000000000" pitchFamily="2" charset="2"/>
              <a:buChar char="v"/>
            </a:pPr>
            <a:r>
              <a:rPr lang="en-US" sz="2400" dirty="0"/>
              <a:t>Oil and gas</a:t>
            </a:r>
          </a:p>
          <a:p>
            <a:pPr>
              <a:buFont typeface="Wingdings" panose="05000000000000000000" pitchFamily="2" charset="2"/>
              <a:buChar char="Ø"/>
            </a:pPr>
            <a:r>
              <a:rPr lang="en-US" sz="3000" dirty="0"/>
              <a:t>Indoor Air</a:t>
            </a:r>
          </a:p>
          <a:p>
            <a:pPr marL="933425">
              <a:buFont typeface="Wingdings" panose="05000000000000000000" pitchFamily="2" charset="2"/>
              <a:buChar char="v"/>
            </a:pPr>
            <a:r>
              <a:rPr lang="en-US" sz="2600" dirty="0"/>
              <a:t>Healthy Homes Program</a:t>
            </a:r>
          </a:p>
          <a:p>
            <a:pPr marL="933425">
              <a:buFont typeface="Wingdings" panose="05000000000000000000" pitchFamily="2" charset="2"/>
              <a:buChar char="v"/>
            </a:pPr>
            <a:r>
              <a:rPr lang="en-US" sz="2600" dirty="0"/>
              <a:t>Radon</a:t>
            </a:r>
          </a:p>
          <a:p>
            <a:endParaRPr lang="en-US" dirty="0"/>
          </a:p>
        </p:txBody>
      </p:sp>
      <p:pic>
        <p:nvPicPr>
          <p:cNvPr id="11" name="Content Placeholder 4">
            <a:extLst>
              <a:ext uri="{FF2B5EF4-FFF2-40B4-BE49-F238E27FC236}">
                <a16:creationId xmlns:a16="http://schemas.microsoft.com/office/drawing/2014/main" id="{3EEED180-29C6-44B8-87C4-9E41A7C73D0A}"/>
              </a:ext>
            </a:extLst>
          </p:cNvPr>
          <p:cNvPicPr>
            <a:picLocks noChangeAspect="1"/>
          </p:cNvPicPr>
          <p:nvPr/>
        </p:nvPicPr>
        <p:blipFill>
          <a:blip r:embed="rId3"/>
          <a:stretch>
            <a:fillRect/>
          </a:stretch>
        </p:blipFill>
        <p:spPr>
          <a:xfrm>
            <a:off x="646111" y="1944511"/>
            <a:ext cx="4744714" cy="4423401"/>
          </a:xfrm>
          <a:prstGeom prst="rect">
            <a:avLst/>
          </a:prstGeom>
        </p:spPr>
      </p:pic>
    </p:spTree>
    <p:extLst>
      <p:ext uri="{BB962C8B-B14F-4D97-AF65-F5344CB8AC3E}">
        <p14:creationId xmlns:p14="http://schemas.microsoft.com/office/powerpoint/2010/main" val="320563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59F1-98D0-4E23-A698-BFE7EF89B6CC}"/>
              </a:ext>
            </a:extLst>
          </p:cNvPr>
          <p:cNvSpPr>
            <a:spLocks noGrp="1"/>
          </p:cNvSpPr>
          <p:nvPr>
            <p:ph type="title"/>
          </p:nvPr>
        </p:nvSpPr>
        <p:spPr/>
        <p:txBody>
          <a:bodyPr/>
          <a:lstStyle/>
          <a:p>
            <a:r>
              <a:rPr lang="en-US" dirty="0"/>
              <a:t>City of Fort Collins Radon Program</a:t>
            </a:r>
          </a:p>
        </p:txBody>
      </p:sp>
      <p:sp>
        <p:nvSpPr>
          <p:cNvPr id="3" name="Content Placeholder 2">
            <a:extLst>
              <a:ext uri="{FF2B5EF4-FFF2-40B4-BE49-F238E27FC236}">
                <a16:creationId xmlns:a16="http://schemas.microsoft.com/office/drawing/2014/main" id="{37DEDC7A-713F-4CDD-B600-CB942DF823BE}"/>
              </a:ext>
            </a:extLst>
          </p:cNvPr>
          <p:cNvSpPr>
            <a:spLocks noGrp="1"/>
          </p:cNvSpPr>
          <p:nvPr>
            <p:ph sz="half" idx="1"/>
          </p:nvPr>
        </p:nvSpPr>
        <p:spPr>
          <a:xfrm>
            <a:off x="682380" y="1853248"/>
            <a:ext cx="5498684" cy="3517241"/>
          </a:xfrm>
        </p:spPr>
        <p:txBody>
          <a:bodyPr vert="horz" lIns="91440" tIns="45720" rIns="91440" bIns="45720" rtlCol="0" anchor="t">
            <a:normAutofit/>
          </a:bodyPr>
          <a:lstStyle/>
          <a:p>
            <a:pPr>
              <a:spcBef>
                <a:spcPts val="2400"/>
              </a:spcBef>
              <a:buFont typeface="Wingdings" panose="05000000000000000000" pitchFamily="2" charset="2"/>
              <a:buChar char="Ø"/>
            </a:pPr>
            <a:r>
              <a:rPr lang="en-US" sz="2600" dirty="0"/>
              <a:t>2005- RRNC requirements</a:t>
            </a:r>
          </a:p>
          <a:p>
            <a:pPr>
              <a:spcBef>
                <a:spcPts val="2400"/>
              </a:spcBef>
              <a:buFont typeface="Wingdings" panose="05000000000000000000" pitchFamily="2" charset="2"/>
              <a:buChar char="Ø"/>
            </a:pPr>
            <a:r>
              <a:rPr lang="en-US" sz="2600" dirty="0"/>
              <a:t>Healthy Homes program</a:t>
            </a:r>
          </a:p>
          <a:p>
            <a:pPr>
              <a:spcBef>
                <a:spcPts val="2400"/>
              </a:spcBef>
              <a:buFont typeface="Wingdings" panose="05000000000000000000" pitchFamily="2" charset="2"/>
              <a:buChar char="Ø"/>
            </a:pPr>
            <a:r>
              <a:rPr lang="en-US" sz="2600" dirty="0"/>
              <a:t>Sell short-term and long-term test kits at a discounted rate</a:t>
            </a:r>
          </a:p>
          <a:p>
            <a:pPr>
              <a:spcBef>
                <a:spcPts val="2400"/>
              </a:spcBef>
              <a:buFont typeface="Wingdings" panose="05000000000000000000" pitchFamily="2" charset="2"/>
              <a:buChar char="Ø"/>
            </a:pPr>
            <a:r>
              <a:rPr lang="en-US" sz="2600" dirty="0"/>
              <a:t>Information required during real-estate transactions</a:t>
            </a:r>
          </a:p>
        </p:txBody>
      </p:sp>
      <p:pic>
        <p:nvPicPr>
          <p:cNvPr id="5" name="Picture 2">
            <a:extLst>
              <a:ext uri="{FF2B5EF4-FFF2-40B4-BE49-F238E27FC236}">
                <a16:creationId xmlns:a16="http://schemas.microsoft.com/office/drawing/2014/main" id="{B6771BA3-3C97-46E4-80FB-666D25100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568" y="1159186"/>
            <a:ext cx="4967715" cy="49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6CF9E55D-1D29-4DE8-8012-35A677B8B593}"/>
              </a:ext>
            </a:extLst>
          </p:cNvPr>
          <p:cNvGrpSpPr/>
          <p:nvPr/>
        </p:nvGrpSpPr>
        <p:grpSpPr>
          <a:xfrm>
            <a:off x="868392" y="6246785"/>
            <a:ext cx="9712915" cy="1715550"/>
            <a:chOff x="868392" y="6246785"/>
            <a:chExt cx="9712915" cy="1715550"/>
          </a:xfrm>
        </p:grpSpPr>
        <p:sp>
          <p:nvSpPr>
            <p:cNvPr id="7" name="Rectangle 6">
              <a:extLst>
                <a:ext uri="{FF2B5EF4-FFF2-40B4-BE49-F238E27FC236}">
                  <a16:creationId xmlns:a16="http://schemas.microsoft.com/office/drawing/2014/main" id="{3E9EDC49-2CD9-4036-AA17-5C7C5BAA4EB0}"/>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8" name="AutoShape 11">
              <a:extLst>
                <a:ext uri="{FF2B5EF4-FFF2-40B4-BE49-F238E27FC236}">
                  <a16:creationId xmlns:a16="http://schemas.microsoft.com/office/drawing/2014/main" id="{705328C3-B898-4CDD-BCD5-D9B4C99E4C3D}"/>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Picture 8">
            <a:extLst>
              <a:ext uri="{FF2B5EF4-FFF2-40B4-BE49-F238E27FC236}">
                <a16:creationId xmlns:a16="http://schemas.microsoft.com/office/drawing/2014/main" id="{09949536-320F-4DE5-9FFD-975CF55F8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2080852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9768-3B21-404E-8777-DE0314CFFE61}"/>
              </a:ext>
            </a:extLst>
          </p:cNvPr>
          <p:cNvSpPr>
            <a:spLocks noGrp="1"/>
          </p:cNvSpPr>
          <p:nvPr>
            <p:ph type="title"/>
          </p:nvPr>
        </p:nvSpPr>
        <p:spPr>
          <a:xfrm>
            <a:off x="648929" y="345930"/>
            <a:ext cx="9808715" cy="1223983"/>
          </a:xfrm>
        </p:spPr>
        <p:txBody>
          <a:bodyPr>
            <a:noAutofit/>
          </a:bodyPr>
          <a:lstStyle/>
          <a:p>
            <a:pPr>
              <a:lnSpc>
                <a:spcPct val="90000"/>
              </a:lnSpc>
            </a:pPr>
            <a:r>
              <a:rPr lang="en-US" dirty="0"/>
              <a:t>Review of council priority and overview of policy research</a:t>
            </a:r>
          </a:p>
        </p:txBody>
      </p:sp>
      <p:sp>
        <p:nvSpPr>
          <p:cNvPr id="3" name="Content Placeholder 2">
            <a:extLst>
              <a:ext uri="{FF2B5EF4-FFF2-40B4-BE49-F238E27FC236}">
                <a16:creationId xmlns:a16="http://schemas.microsoft.com/office/drawing/2014/main" id="{0D7875E3-27EC-462D-824C-8FFDF6DF8574}"/>
              </a:ext>
            </a:extLst>
          </p:cNvPr>
          <p:cNvSpPr>
            <a:spLocks noGrp="1"/>
          </p:cNvSpPr>
          <p:nvPr>
            <p:ph idx="1"/>
          </p:nvPr>
        </p:nvSpPr>
        <p:spPr>
          <a:xfrm>
            <a:off x="1103311" y="2052214"/>
            <a:ext cx="6211889" cy="4516011"/>
          </a:xfrm>
        </p:spPr>
        <p:txBody>
          <a:bodyPr>
            <a:normAutofit/>
          </a:bodyPr>
          <a:lstStyle/>
          <a:p>
            <a:pPr>
              <a:buFont typeface="Wingdings" panose="05000000000000000000" pitchFamily="2" charset="2"/>
              <a:buChar char="Ø"/>
            </a:pPr>
            <a:r>
              <a:rPr lang="en-US" sz="2400" dirty="0"/>
              <a:t>Council Priority 2017</a:t>
            </a:r>
          </a:p>
          <a:p>
            <a:pPr marL="682625" lvl="1">
              <a:buFont typeface="Wingdings" panose="05000000000000000000" pitchFamily="2" charset="2"/>
              <a:buChar char="v"/>
            </a:pPr>
            <a:r>
              <a:rPr lang="en-US" sz="2200" dirty="0"/>
              <a:t>Enhance current programs</a:t>
            </a:r>
          </a:p>
          <a:p>
            <a:pPr>
              <a:buFont typeface="Wingdings" panose="05000000000000000000" pitchFamily="2" charset="2"/>
              <a:buChar char="Ø"/>
            </a:pPr>
            <a:r>
              <a:rPr lang="en-US" sz="2400" dirty="0"/>
              <a:t>Key policy areas</a:t>
            </a:r>
          </a:p>
          <a:p>
            <a:pPr marL="682625" lvl="1">
              <a:buFont typeface="Wingdings" panose="05000000000000000000" pitchFamily="2" charset="2"/>
              <a:buChar char="v"/>
            </a:pPr>
            <a:r>
              <a:rPr lang="en-US" sz="2200" dirty="0"/>
              <a:t>RRNC</a:t>
            </a:r>
          </a:p>
          <a:p>
            <a:pPr marL="682625" lvl="1">
              <a:buFont typeface="Wingdings" panose="05000000000000000000" pitchFamily="2" charset="2"/>
              <a:buChar char="v"/>
            </a:pPr>
            <a:r>
              <a:rPr lang="en-US" sz="2200" dirty="0"/>
              <a:t>Testing Requirements</a:t>
            </a:r>
          </a:p>
          <a:p>
            <a:pPr marL="682625" lvl="1">
              <a:buFont typeface="Wingdings" panose="05000000000000000000" pitchFamily="2" charset="2"/>
              <a:buChar char="v"/>
            </a:pPr>
            <a:r>
              <a:rPr lang="en-US" sz="2200" dirty="0"/>
              <a:t>Disclosure &amp; Notification</a:t>
            </a:r>
          </a:p>
          <a:p>
            <a:pPr marL="682625" lvl="1">
              <a:buFont typeface="Wingdings" panose="05000000000000000000" pitchFamily="2" charset="2"/>
              <a:buChar char="v"/>
            </a:pPr>
            <a:r>
              <a:rPr lang="en-US" sz="2200" dirty="0"/>
              <a:t>Certification  </a:t>
            </a:r>
          </a:p>
          <a:p>
            <a:pPr>
              <a:buFont typeface="Wingdings" panose="05000000000000000000" pitchFamily="2" charset="2"/>
              <a:buChar char="Ø"/>
            </a:pPr>
            <a:r>
              <a:rPr lang="en-US" sz="2400" dirty="0"/>
              <a:t>Community outreach</a:t>
            </a:r>
          </a:p>
          <a:p>
            <a:pPr>
              <a:buFont typeface="Wingdings" panose="05000000000000000000" pitchFamily="2" charset="2"/>
              <a:buChar char="Ø"/>
            </a:pPr>
            <a:r>
              <a:rPr lang="en-US" sz="2400" dirty="0"/>
              <a:t>Stakeholder Working Group</a:t>
            </a:r>
          </a:p>
          <a:p>
            <a:endParaRPr lang="en-US" dirty="0"/>
          </a:p>
        </p:txBody>
      </p:sp>
      <p:pic>
        <p:nvPicPr>
          <p:cNvPr id="4" name="Content Placeholder 5" descr="A close up of text on a white surface&#10;&#10;Description automatically generated">
            <a:extLst>
              <a:ext uri="{FF2B5EF4-FFF2-40B4-BE49-F238E27FC236}">
                <a16:creationId xmlns:a16="http://schemas.microsoft.com/office/drawing/2014/main" id="{5ADD25F4-65E6-4ACA-91A6-F99B398731BD}"/>
              </a:ext>
            </a:extLst>
          </p:cNvPr>
          <p:cNvPicPr>
            <a:picLocks noChangeAspect="1"/>
          </p:cNvPicPr>
          <p:nvPr/>
        </p:nvPicPr>
        <p:blipFill rotWithShape="1">
          <a:blip r:embed="rId4"/>
          <a:srcRect r="2" b="6184"/>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24626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EA67-A301-4BB9-9E60-35330EA98D73}"/>
              </a:ext>
            </a:extLst>
          </p:cNvPr>
          <p:cNvSpPr>
            <a:spLocks noGrp="1"/>
          </p:cNvSpPr>
          <p:nvPr>
            <p:ph type="title"/>
          </p:nvPr>
        </p:nvSpPr>
        <p:spPr>
          <a:xfrm>
            <a:off x="646111" y="349686"/>
            <a:ext cx="9404723" cy="1400530"/>
          </a:xfrm>
        </p:spPr>
        <p:txBody>
          <a:bodyPr/>
          <a:lstStyle/>
          <a:p>
            <a:r>
              <a:rPr lang="en-US" dirty="0"/>
              <a:t>Radon in Fort Collins</a:t>
            </a:r>
          </a:p>
        </p:txBody>
      </p:sp>
      <p:sp>
        <p:nvSpPr>
          <p:cNvPr id="5" name="Content Placeholder 3">
            <a:extLst>
              <a:ext uri="{FF2B5EF4-FFF2-40B4-BE49-F238E27FC236}">
                <a16:creationId xmlns:a16="http://schemas.microsoft.com/office/drawing/2014/main" id="{64C082DD-017E-41A6-9053-D211F3D3CC5B}"/>
              </a:ext>
            </a:extLst>
          </p:cNvPr>
          <p:cNvSpPr>
            <a:spLocks noGrp="1"/>
          </p:cNvSpPr>
          <p:nvPr>
            <p:ph sz="half" idx="1"/>
          </p:nvPr>
        </p:nvSpPr>
        <p:spPr>
          <a:xfrm>
            <a:off x="253033" y="1864320"/>
            <a:ext cx="5808463" cy="4525963"/>
          </a:xfrm>
        </p:spPr>
        <p:txBody>
          <a:bodyPr>
            <a:noAutofit/>
          </a:bodyPr>
          <a:lstStyle/>
          <a:p>
            <a:pPr marL="537631" indent="-457200">
              <a:spcBef>
                <a:spcPts val="1600"/>
              </a:spcBef>
              <a:buFont typeface="Wingdings" panose="05000000000000000000" pitchFamily="2" charset="2"/>
              <a:buChar char="Ø"/>
            </a:pPr>
            <a:r>
              <a:rPr lang="en-US" sz="2600" dirty="0"/>
              <a:t>Fort Collins is in Zone 1 for Radon</a:t>
            </a:r>
          </a:p>
          <a:p>
            <a:pPr marL="537631" indent="-457200">
              <a:spcBef>
                <a:spcPts val="1600"/>
              </a:spcBef>
              <a:buFont typeface="Wingdings" panose="05000000000000000000" pitchFamily="2" charset="2"/>
              <a:buChar char="Ø"/>
            </a:pPr>
            <a:r>
              <a:rPr lang="en-US" sz="2600" dirty="0"/>
              <a:t>Radon is the second leading cause of lung cancer in the United States</a:t>
            </a:r>
          </a:p>
          <a:p>
            <a:pPr marL="537631" indent="-457200">
              <a:spcBef>
                <a:spcPts val="1600"/>
              </a:spcBef>
              <a:buFont typeface="Wingdings" panose="05000000000000000000" pitchFamily="2" charset="2"/>
              <a:buChar char="Ø"/>
            </a:pPr>
            <a:r>
              <a:rPr lang="en-US" sz="2600" dirty="0"/>
              <a:t>56% of homes tested in Fort Collins reported high levels (4pCi/L)</a:t>
            </a:r>
          </a:p>
          <a:p>
            <a:pPr marL="537631" indent="-457200">
              <a:spcBef>
                <a:spcPts val="1600"/>
              </a:spcBef>
              <a:buFont typeface="Wingdings" panose="05000000000000000000" pitchFamily="2" charset="2"/>
              <a:buChar char="Ø"/>
            </a:pPr>
            <a:r>
              <a:rPr lang="en-US" sz="2600" dirty="0"/>
              <a:t>26% of survey respondents chose to mitigate </a:t>
            </a:r>
          </a:p>
        </p:txBody>
      </p:sp>
      <p:sp>
        <p:nvSpPr>
          <p:cNvPr id="10" name="Content Placeholder 9">
            <a:extLst>
              <a:ext uri="{FF2B5EF4-FFF2-40B4-BE49-F238E27FC236}">
                <a16:creationId xmlns:a16="http://schemas.microsoft.com/office/drawing/2014/main" id="{C016AFB6-C2D3-420C-9372-99123CB7FFAD}"/>
              </a:ext>
            </a:extLst>
          </p:cNvPr>
          <p:cNvSpPr>
            <a:spLocks noGrp="1"/>
          </p:cNvSpPr>
          <p:nvPr>
            <p:ph sz="half" idx="2"/>
          </p:nvPr>
        </p:nvSpPr>
        <p:spPr>
          <a:xfrm>
            <a:off x="6519663" y="1852819"/>
            <a:ext cx="5384800" cy="4525963"/>
          </a:xfrm>
        </p:spPr>
        <p:txBody>
          <a:bodyPr>
            <a:normAutofit fontScale="92500" lnSpcReduction="10000"/>
          </a:bodyPr>
          <a:lstStyle/>
          <a:p>
            <a:pPr marL="607479" indent="-457200">
              <a:spcBef>
                <a:spcPts val="2400"/>
              </a:spcBef>
              <a:buFont typeface="Wingdings" panose="05000000000000000000" pitchFamily="2" charset="2"/>
              <a:buChar char="Ø"/>
            </a:pPr>
            <a:r>
              <a:rPr lang="en-US" sz="2600" dirty="0">
                <a:solidFill>
                  <a:schemeClr val="accent5">
                    <a:lumMod val="60000"/>
                    <a:lumOff val="40000"/>
                  </a:schemeClr>
                </a:solidFill>
              </a:rPr>
              <a:t>Why people choose not to mitigate?</a:t>
            </a:r>
          </a:p>
          <a:p>
            <a:pPr marL="1367344" lvl="1" indent="-457200">
              <a:spcBef>
                <a:spcPts val="800"/>
              </a:spcBef>
              <a:buFont typeface="Wingdings" panose="05000000000000000000" pitchFamily="2" charset="2"/>
              <a:buChar char="v"/>
            </a:pPr>
            <a:r>
              <a:rPr lang="en-US" sz="2600" dirty="0"/>
              <a:t>Awareness</a:t>
            </a:r>
          </a:p>
          <a:p>
            <a:pPr marL="1367344" lvl="1" indent="-457200">
              <a:spcBef>
                <a:spcPts val="800"/>
              </a:spcBef>
              <a:buFont typeface="Wingdings" panose="05000000000000000000" pitchFamily="2" charset="2"/>
              <a:buChar char="v"/>
            </a:pPr>
            <a:r>
              <a:rPr lang="en-US" sz="2600" dirty="0"/>
              <a:t>Cost</a:t>
            </a:r>
          </a:p>
          <a:p>
            <a:pPr marL="1367344" lvl="1" indent="-457200">
              <a:spcBef>
                <a:spcPts val="800"/>
              </a:spcBef>
              <a:buFont typeface="Wingdings" panose="05000000000000000000" pitchFamily="2" charset="2"/>
              <a:buChar char="v"/>
            </a:pPr>
            <a:r>
              <a:rPr lang="en-US" sz="2600" dirty="0"/>
              <a:t>Other barriers</a:t>
            </a:r>
          </a:p>
          <a:p>
            <a:pPr marL="607479" indent="-457200">
              <a:spcBef>
                <a:spcPts val="2400"/>
              </a:spcBef>
              <a:buFont typeface="Wingdings" panose="05000000000000000000" pitchFamily="2" charset="2"/>
              <a:buChar char="Ø"/>
            </a:pPr>
            <a:r>
              <a:rPr lang="en-US" sz="2600" dirty="0">
                <a:solidFill>
                  <a:schemeClr val="accent5">
                    <a:lumMod val="60000"/>
                    <a:lumOff val="40000"/>
                  </a:schemeClr>
                </a:solidFill>
              </a:rPr>
              <a:t>Have mitigation rates changed?</a:t>
            </a:r>
          </a:p>
          <a:p>
            <a:pPr marL="607479" indent="-457200">
              <a:spcBef>
                <a:spcPts val="2400"/>
              </a:spcBef>
              <a:buFont typeface="Wingdings" panose="05000000000000000000" pitchFamily="2" charset="2"/>
              <a:buChar char="Ø"/>
            </a:pPr>
            <a:r>
              <a:rPr lang="en-US" sz="2600" dirty="0">
                <a:solidFill>
                  <a:schemeClr val="accent5">
                    <a:lumMod val="60000"/>
                    <a:lumOff val="40000"/>
                  </a:schemeClr>
                </a:solidFill>
              </a:rPr>
              <a:t>How do we better communicate health risks and benefits?</a:t>
            </a:r>
          </a:p>
          <a:p>
            <a:pPr marL="1447764" lvl="1" indent="-457189">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3D708459-C013-4011-92B4-77866F98895E}"/>
              </a:ext>
            </a:extLst>
          </p:cNvPr>
          <p:cNvSpPr txBox="1"/>
          <p:nvPr/>
        </p:nvSpPr>
        <p:spPr>
          <a:xfrm>
            <a:off x="1408006" y="1246294"/>
            <a:ext cx="2850460" cy="584775"/>
          </a:xfrm>
          <a:prstGeom prst="rect">
            <a:avLst/>
          </a:prstGeom>
          <a:noFill/>
        </p:spPr>
        <p:txBody>
          <a:bodyPr wrap="none" rtlCol="0">
            <a:spAutoFit/>
          </a:bodyPr>
          <a:lstStyle/>
          <a:p>
            <a:pPr defTabSz="609585"/>
            <a:r>
              <a:rPr lang="en-US" sz="3200" dirty="0">
                <a:solidFill>
                  <a:srgbClr val="92D050"/>
                </a:solidFill>
                <a:latin typeface="Arial"/>
              </a:rPr>
              <a:t>What we know</a:t>
            </a:r>
          </a:p>
        </p:txBody>
      </p:sp>
      <p:sp>
        <p:nvSpPr>
          <p:cNvPr id="12" name="TextBox 11">
            <a:extLst>
              <a:ext uri="{FF2B5EF4-FFF2-40B4-BE49-F238E27FC236}">
                <a16:creationId xmlns:a16="http://schemas.microsoft.com/office/drawing/2014/main" id="{90625678-0C2E-4E0C-9519-A92DB702E3A2}"/>
              </a:ext>
            </a:extLst>
          </p:cNvPr>
          <p:cNvSpPr txBox="1"/>
          <p:nvPr/>
        </p:nvSpPr>
        <p:spPr>
          <a:xfrm>
            <a:off x="6988103" y="1280163"/>
            <a:ext cx="4192173" cy="584775"/>
          </a:xfrm>
          <a:prstGeom prst="rect">
            <a:avLst/>
          </a:prstGeom>
          <a:noFill/>
        </p:spPr>
        <p:txBody>
          <a:bodyPr wrap="none" rtlCol="0">
            <a:spAutoFit/>
          </a:bodyPr>
          <a:lstStyle/>
          <a:p>
            <a:pPr defTabSz="609585"/>
            <a:r>
              <a:rPr lang="en-US" sz="3200" dirty="0">
                <a:solidFill>
                  <a:srgbClr val="92D050"/>
                </a:solidFill>
                <a:latin typeface="Arial"/>
              </a:rPr>
              <a:t>Questions that remain</a:t>
            </a:r>
          </a:p>
        </p:txBody>
      </p:sp>
    </p:spTree>
    <p:extLst>
      <p:ext uri="{BB962C8B-B14F-4D97-AF65-F5344CB8AC3E}">
        <p14:creationId xmlns:p14="http://schemas.microsoft.com/office/powerpoint/2010/main" val="315367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9FD95-267F-4FC0-AEE6-CABB664B1842}"/>
              </a:ext>
            </a:extLst>
          </p:cNvPr>
          <p:cNvSpPr>
            <a:spLocks noGrp="1"/>
          </p:cNvSpPr>
          <p:nvPr>
            <p:ph type="title"/>
          </p:nvPr>
        </p:nvSpPr>
        <p:spPr>
          <a:xfrm>
            <a:off x="581716" y="242696"/>
            <a:ext cx="9404723" cy="1400530"/>
          </a:xfrm>
        </p:spPr>
        <p:txBody>
          <a:bodyPr/>
          <a:lstStyle/>
          <a:p>
            <a:r>
              <a:rPr lang="en-US" dirty="0"/>
              <a:t>Project Overview</a:t>
            </a:r>
          </a:p>
        </p:txBody>
      </p:sp>
      <p:graphicFrame>
        <p:nvGraphicFramePr>
          <p:cNvPr id="6" name="Diagram 5">
            <a:extLst>
              <a:ext uri="{FF2B5EF4-FFF2-40B4-BE49-F238E27FC236}">
                <a16:creationId xmlns:a16="http://schemas.microsoft.com/office/drawing/2014/main" id="{66A93B8B-37F7-43A1-9950-420FD46BAC3A}"/>
              </a:ext>
            </a:extLst>
          </p:cNvPr>
          <p:cNvGraphicFramePr/>
          <p:nvPr/>
        </p:nvGraphicFramePr>
        <p:xfrm>
          <a:off x="-440267" y="780317"/>
          <a:ext cx="12632267" cy="59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a:extLst>
              <a:ext uri="{FF2B5EF4-FFF2-40B4-BE49-F238E27FC236}">
                <a16:creationId xmlns:a16="http://schemas.microsoft.com/office/drawing/2014/main" id="{E338C135-4A21-4898-9D6C-870140633DA6}"/>
              </a:ext>
            </a:extLst>
          </p:cNvPr>
          <p:cNvCxnSpPr>
            <a:cxnSpLocks/>
          </p:cNvCxnSpPr>
          <p:nvPr/>
        </p:nvCxnSpPr>
        <p:spPr>
          <a:xfrm>
            <a:off x="2043291" y="2506134"/>
            <a:ext cx="0" cy="4741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1691D5F-0464-4DE0-961F-50D1D13B62A2}"/>
              </a:ext>
            </a:extLst>
          </p:cNvPr>
          <p:cNvCxnSpPr>
            <a:cxnSpLocks/>
          </p:cNvCxnSpPr>
          <p:nvPr/>
        </p:nvCxnSpPr>
        <p:spPr>
          <a:xfrm>
            <a:off x="6299203" y="2506134"/>
            <a:ext cx="0" cy="4741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72D1101-A656-49FC-86E6-C5213D2ECA7F}"/>
              </a:ext>
            </a:extLst>
          </p:cNvPr>
          <p:cNvCxnSpPr>
            <a:cxnSpLocks/>
          </p:cNvCxnSpPr>
          <p:nvPr/>
        </p:nvCxnSpPr>
        <p:spPr>
          <a:xfrm>
            <a:off x="10318047" y="2506134"/>
            <a:ext cx="0" cy="4515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0C62F32B-F1CA-4716-A02F-7652FE2559F6}"/>
              </a:ext>
            </a:extLst>
          </p:cNvPr>
          <p:cNvGrpSpPr/>
          <p:nvPr/>
        </p:nvGrpSpPr>
        <p:grpSpPr>
          <a:xfrm>
            <a:off x="868392" y="6246785"/>
            <a:ext cx="9712915" cy="1715550"/>
            <a:chOff x="868392" y="6246785"/>
            <a:chExt cx="9712915" cy="1715550"/>
          </a:xfrm>
        </p:grpSpPr>
        <p:sp>
          <p:nvSpPr>
            <p:cNvPr id="14" name="Rectangle 13">
              <a:extLst>
                <a:ext uri="{FF2B5EF4-FFF2-40B4-BE49-F238E27FC236}">
                  <a16:creationId xmlns:a16="http://schemas.microsoft.com/office/drawing/2014/main" id="{D3C74729-2EAF-4D4B-9FA3-A24798235A4A}"/>
                </a:ext>
              </a:extLst>
            </p:cNvPr>
            <p:cNvSpPr/>
            <p:nvPr/>
          </p:nvSpPr>
          <p:spPr>
            <a:xfrm>
              <a:off x="868392" y="6285345"/>
              <a:ext cx="9712915"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2019 International Radon Symposium              Denver, Colorado  </a:t>
              </a:r>
            </a:p>
          </p:txBody>
        </p:sp>
        <p:sp>
          <p:nvSpPr>
            <p:cNvPr id="15" name="AutoShape 11">
              <a:extLst>
                <a:ext uri="{FF2B5EF4-FFF2-40B4-BE49-F238E27FC236}">
                  <a16:creationId xmlns:a16="http://schemas.microsoft.com/office/drawing/2014/main" id="{D936149A-BEA6-41A1-BBD2-2D839FB6BE3E}"/>
                </a:ext>
              </a:extLst>
            </p:cNvPr>
            <p:cNvSpPr>
              <a:spLocks noChangeAspect="1" noChangeArrowheads="1" noTextEdit="1"/>
            </p:cNvSpPr>
            <p:nvPr/>
          </p:nvSpPr>
          <p:spPr bwMode="auto">
            <a:xfrm>
              <a:off x="6386567" y="6246785"/>
              <a:ext cx="1715550" cy="17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6" name="Picture 15">
            <a:extLst>
              <a:ext uri="{FF2B5EF4-FFF2-40B4-BE49-F238E27FC236}">
                <a16:creationId xmlns:a16="http://schemas.microsoft.com/office/drawing/2014/main" id="{6DD71A68-DFD6-498E-952E-2C5B42CD3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1064" y="5778045"/>
            <a:ext cx="1715550" cy="1716549"/>
          </a:xfrm>
          <a:prstGeom prst="rect">
            <a:avLst/>
          </a:prstGeom>
        </p:spPr>
      </p:pic>
    </p:spTree>
    <p:extLst>
      <p:ext uri="{BB962C8B-B14F-4D97-AF65-F5344CB8AC3E}">
        <p14:creationId xmlns:p14="http://schemas.microsoft.com/office/powerpoint/2010/main" val="274765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DFB543-34E0-4C8F-920F-0F92FD8677BF}"/>
              </a:ext>
            </a:extLst>
          </p:cNvPr>
          <p:cNvSpPr>
            <a:spLocks noGrp="1"/>
          </p:cNvSpPr>
          <p:nvPr>
            <p:ph type="title"/>
          </p:nvPr>
        </p:nvSpPr>
        <p:spPr>
          <a:xfrm>
            <a:off x="1000557" y="416563"/>
            <a:ext cx="11097408" cy="688061"/>
          </a:xfrm>
        </p:spPr>
        <p:txBody>
          <a:bodyPr/>
          <a:lstStyle/>
          <a:p>
            <a:r>
              <a:rPr lang="en-US" dirty="0"/>
              <a:t>2018 Radon Policy Work </a:t>
            </a:r>
          </a:p>
        </p:txBody>
      </p:sp>
      <p:sp>
        <p:nvSpPr>
          <p:cNvPr id="11" name="Freeform: Shape 10">
            <a:extLst>
              <a:ext uri="{FF2B5EF4-FFF2-40B4-BE49-F238E27FC236}">
                <a16:creationId xmlns:a16="http://schemas.microsoft.com/office/drawing/2014/main" id="{047C4CAC-1977-4810-9192-0D9E4194E431}"/>
              </a:ext>
            </a:extLst>
          </p:cNvPr>
          <p:cNvSpPr/>
          <p:nvPr/>
        </p:nvSpPr>
        <p:spPr>
          <a:xfrm>
            <a:off x="3191795" y="3646649"/>
            <a:ext cx="2890262" cy="2638334"/>
          </a:xfrm>
          <a:custGeom>
            <a:avLst/>
            <a:gdLst>
              <a:gd name="connsiteX0" fmla="*/ 0 w 2890262"/>
              <a:gd name="connsiteY0" fmla="*/ 2638334 h 2638334"/>
              <a:gd name="connsiteX1" fmla="*/ 1445131 w 2890262"/>
              <a:gd name="connsiteY1" fmla="*/ 0 h 2638334"/>
              <a:gd name="connsiteX2" fmla="*/ 2890262 w 2890262"/>
              <a:gd name="connsiteY2" fmla="*/ 2638334 h 2638334"/>
              <a:gd name="connsiteX3" fmla="*/ 0 w 2890262"/>
              <a:gd name="connsiteY3" fmla="*/ 2638334 h 2638334"/>
            </a:gdLst>
            <a:ahLst/>
            <a:cxnLst>
              <a:cxn ang="0">
                <a:pos x="connsiteX0" y="connsiteY0"/>
              </a:cxn>
              <a:cxn ang="0">
                <a:pos x="connsiteX1" y="connsiteY1"/>
              </a:cxn>
              <a:cxn ang="0">
                <a:pos x="connsiteX2" y="connsiteY2"/>
              </a:cxn>
              <a:cxn ang="0">
                <a:pos x="connsiteX3" y="connsiteY3"/>
              </a:cxn>
            </a:cxnLst>
            <a:rect l="l" t="t" r="r" b="b"/>
            <a:pathLst>
              <a:path w="2890262" h="2638334">
                <a:moveTo>
                  <a:pt x="0" y="2638334"/>
                </a:moveTo>
                <a:lnTo>
                  <a:pt x="1445131" y="0"/>
                </a:lnTo>
                <a:lnTo>
                  <a:pt x="2890262" y="2638334"/>
                </a:lnTo>
                <a:lnTo>
                  <a:pt x="0" y="2638334"/>
                </a:lnTo>
                <a:close/>
              </a:path>
            </a:pathLst>
          </a:custGeom>
          <a:solidFill>
            <a:schemeClr val="accent3">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83526" tIns="1380127" rIns="783525" bIns="60960" numCol="1" spcCol="1270" anchor="ctr" anchorCtr="0">
            <a:noAutofit/>
          </a:bodyPr>
          <a:lstStyle/>
          <a:p>
            <a:pPr algn="ctr"/>
            <a:endParaRPr lang="en-US" sz="1600" b="1" dirty="0">
              <a:solidFill>
                <a:schemeClr val="bg1"/>
              </a:solidFill>
            </a:endParaRPr>
          </a:p>
        </p:txBody>
      </p:sp>
      <p:sp>
        <p:nvSpPr>
          <p:cNvPr id="13" name="Freeform: Shape 12">
            <a:extLst>
              <a:ext uri="{FF2B5EF4-FFF2-40B4-BE49-F238E27FC236}">
                <a16:creationId xmlns:a16="http://schemas.microsoft.com/office/drawing/2014/main" id="{08F9C9CB-1D98-4513-9737-BFE8871481CC}"/>
              </a:ext>
            </a:extLst>
          </p:cNvPr>
          <p:cNvSpPr/>
          <p:nvPr/>
        </p:nvSpPr>
        <p:spPr>
          <a:xfrm>
            <a:off x="6109945" y="3666033"/>
            <a:ext cx="3009364" cy="2618073"/>
          </a:xfrm>
          <a:custGeom>
            <a:avLst/>
            <a:gdLst>
              <a:gd name="connsiteX0" fmla="*/ 0 w 3009364"/>
              <a:gd name="connsiteY0" fmla="*/ 2618073 h 2618073"/>
              <a:gd name="connsiteX1" fmla="*/ 1504682 w 3009364"/>
              <a:gd name="connsiteY1" fmla="*/ 0 h 2618073"/>
              <a:gd name="connsiteX2" fmla="*/ 3009364 w 3009364"/>
              <a:gd name="connsiteY2" fmla="*/ 2618073 h 2618073"/>
              <a:gd name="connsiteX3" fmla="*/ 0 w 3009364"/>
              <a:gd name="connsiteY3" fmla="*/ 2618073 h 2618073"/>
            </a:gdLst>
            <a:ahLst/>
            <a:cxnLst>
              <a:cxn ang="0">
                <a:pos x="connsiteX0" y="connsiteY0"/>
              </a:cxn>
              <a:cxn ang="0">
                <a:pos x="connsiteX1" y="connsiteY1"/>
              </a:cxn>
              <a:cxn ang="0">
                <a:pos x="connsiteX2" y="connsiteY2"/>
              </a:cxn>
              <a:cxn ang="0">
                <a:pos x="connsiteX3" y="connsiteY3"/>
              </a:cxn>
            </a:cxnLst>
            <a:rect l="l" t="t" r="r" b="b"/>
            <a:pathLst>
              <a:path w="3009364" h="2618073">
                <a:moveTo>
                  <a:pt x="0" y="2618073"/>
                </a:moveTo>
                <a:lnTo>
                  <a:pt x="1504682" y="0"/>
                </a:lnTo>
                <a:lnTo>
                  <a:pt x="3009364" y="2618073"/>
                </a:lnTo>
                <a:lnTo>
                  <a:pt x="0" y="2618073"/>
                </a:lnTo>
                <a:close/>
              </a:path>
            </a:pathLst>
          </a:custGeom>
          <a:solidFill>
            <a:schemeClr val="accent3">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20921" tIns="1377617" rIns="820921"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p>
        </p:txBody>
      </p:sp>
      <p:grpSp>
        <p:nvGrpSpPr>
          <p:cNvPr id="15" name="Group 14">
            <a:extLst>
              <a:ext uri="{FF2B5EF4-FFF2-40B4-BE49-F238E27FC236}">
                <a16:creationId xmlns:a16="http://schemas.microsoft.com/office/drawing/2014/main" id="{BCE31493-49C8-4F18-AFD4-AC5039465C89}"/>
              </a:ext>
            </a:extLst>
          </p:cNvPr>
          <p:cNvGrpSpPr/>
          <p:nvPr/>
        </p:nvGrpSpPr>
        <p:grpSpPr>
          <a:xfrm>
            <a:off x="4653932" y="3678912"/>
            <a:ext cx="2952880" cy="2593414"/>
            <a:chOff x="4653932" y="3678912"/>
            <a:chExt cx="2952880" cy="2593414"/>
          </a:xfrm>
          <a:solidFill>
            <a:schemeClr val="accent3">
              <a:lumMod val="60000"/>
              <a:lumOff val="40000"/>
            </a:schemeClr>
          </a:solidFill>
        </p:grpSpPr>
        <p:sp>
          <p:nvSpPr>
            <p:cNvPr id="12" name="Freeform: Shape 11">
              <a:extLst>
                <a:ext uri="{FF2B5EF4-FFF2-40B4-BE49-F238E27FC236}">
                  <a16:creationId xmlns:a16="http://schemas.microsoft.com/office/drawing/2014/main" id="{BD17CD98-69F8-46C8-9094-688A4C679E63}"/>
                </a:ext>
              </a:extLst>
            </p:cNvPr>
            <p:cNvSpPr/>
            <p:nvPr/>
          </p:nvSpPr>
          <p:spPr>
            <a:xfrm>
              <a:off x="4653932" y="3678912"/>
              <a:ext cx="2952880" cy="2593414"/>
            </a:xfrm>
            <a:custGeom>
              <a:avLst/>
              <a:gdLst>
                <a:gd name="connsiteX0" fmla="*/ 0 w 2952880"/>
                <a:gd name="connsiteY0" fmla="*/ 2593413 h 2593413"/>
                <a:gd name="connsiteX1" fmla="*/ 1476440 w 2952880"/>
                <a:gd name="connsiteY1" fmla="*/ 0 h 2593413"/>
                <a:gd name="connsiteX2" fmla="*/ 2952880 w 2952880"/>
                <a:gd name="connsiteY2" fmla="*/ 2593413 h 2593413"/>
                <a:gd name="connsiteX3" fmla="*/ 0 w 2952880"/>
                <a:gd name="connsiteY3" fmla="*/ 2593413 h 2593413"/>
              </a:gdLst>
              <a:ahLst/>
              <a:cxnLst>
                <a:cxn ang="0">
                  <a:pos x="connsiteX0" y="connsiteY0"/>
                </a:cxn>
                <a:cxn ang="0">
                  <a:pos x="connsiteX1" y="connsiteY1"/>
                </a:cxn>
                <a:cxn ang="0">
                  <a:pos x="connsiteX2" y="connsiteY2"/>
                </a:cxn>
                <a:cxn ang="0">
                  <a:pos x="connsiteX3" y="connsiteY3"/>
                </a:cxn>
              </a:cxnLst>
              <a:rect l="l" t="t" r="r" b="b"/>
              <a:pathLst>
                <a:path w="2952880" h="2593413">
                  <a:moveTo>
                    <a:pt x="2952880" y="0"/>
                  </a:moveTo>
                  <a:lnTo>
                    <a:pt x="1476440" y="2593413"/>
                  </a:lnTo>
                  <a:lnTo>
                    <a:pt x="0" y="0"/>
                  </a:lnTo>
                  <a:lnTo>
                    <a:pt x="2952880" y="0"/>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14420" tIns="76201" rIns="814420" bIns="1372907" numCol="1" spcCol="1270" anchor="ctr" anchorCtr="0">
              <a:noAutofit/>
            </a:bodyPr>
            <a:lstStyle/>
            <a:p>
              <a:pPr marL="0" lvl="0" indent="0" algn="ctr" defTabSz="889000">
                <a:lnSpc>
                  <a:spcPct val="90000"/>
                </a:lnSpc>
                <a:spcBef>
                  <a:spcPct val="0"/>
                </a:spcBef>
                <a:spcAft>
                  <a:spcPct val="35000"/>
                </a:spcAft>
                <a:buNone/>
              </a:pPr>
              <a:endParaRPr lang="en-US" sz="2000" b="1" kern="1200" dirty="0"/>
            </a:p>
          </p:txBody>
        </p:sp>
        <p:sp>
          <p:nvSpPr>
            <p:cNvPr id="4" name="TextBox 3">
              <a:extLst>
                <a:ext uri="{FF2B5EF4-FFF2-40B4-BE49-F238E27FC236}">
                  <a16:creationId xmlns:a16="http://schemas.microsoft.com/office/drawing/2014/main" id="{D13EA36E-11ED-4EF0-998B-5EBF4F6978FE}"/>
                </a:ext>
              </a:extLst>
            </p:cNvPr>
            <p:cNvSpPr txBox="1"/>
            <p:nvPr/>
          </p:nvSpPr>
          <p:spPr>
            <a:xfrm>
              <a:off x="5505472" y="3913182"/>
              <a:ext cx="1154806" cy="1200329"/>
            </a:xfrm>
            <a:prstGeom prst="rect">
              <a:avLst/>
            </a:prstGeom>
            <a:grpFill/>
          </p:spPr>
          <p:txBody>
            <a:bodyPr wrap="square" rtlCol="0">
              <a:spAutoFit/>
            </a:bodyPr>
            <a:lstStyle/>
            <a:p>
              <a:pPr algn="ctr"/>
              <a:r>
                <a:rPr lang="en-US" b="1" dirty="0">
                  <a:solidFill>
                    <a:schemeClr val="bg1"/>
                  </a:solidFill>
                </a:rPr>
                <a:t>Radon Working Group</a:t>
              </a:r>
            </a:p>
            <a:p>
              <a:pPr algn="ctr"/>
              <a:endParaRPr lang="en-US" dirty="0">
                <a:solidFill>
                  <a:schemeClr val="bg1"/>
                </a:solidFill>
              </a:endParaRPr>
            </a:p>
          </p:txBody>
        </p:sp>
      </p:grpSp>
      <p:grpSp>
        <p:nvGrpSpPr>
          <p:cNvPr id="14" name="Group 13">
            <a:extLst>
              <a:ext uri="{FF2B5EF4-FFF2-40B4-BE49-F238E27FC236}">
                <a16:creationId xmlns:a16="http://schemas.microsoft.com/office/drawing/2014/main" id="{DF67DFEA-F20A-4755-BA76-7421AA77C42F}"/>
              </a:ext>
            </a:extLst>
          </p:cNvPr>
          <p:cNvGrpSpPr/>
          <p:nvPr/>
        </p:nvGrpSpPr>
        <p:grpSpPr>
          <a:xfrm>
            <a:off x="4620738" y="1213316"/>
            <a:ext cx="2993427" cy="2418054"/>
            <a:chOff x="4620738" y="1213316"/>
            <a:chExt cx="2993427" cy="2418054"/>
          </a:xfrm>
          <a:solidFill>
            <a:schemeClr val="accent3">
              <a:lumMod val="60000"/>
              <a:lumOff val="40000"/>
            </a:schemeClr>
          </a:solidFill>
        </p:grpSpPr>
        <p:sp>
          <p:nvSpPr>
            <p:cNvPr id="10" name="Freeform: Shape 9">
              <a:extLst>
                <a:ext uri="{FF2B5EF4-FFF2-40B4-BE49-F238E27FC236}">
                  <a16:creationId xmlns:a16="http://schemas.microsoft.com/office/drawing/2014/main" id="{5C20AAC6-7901-4FB2-A867-A3DE39B75C69}"/>
                </a:ext>
              </a:extLst>
            </p:cNvPr>
            <p:cNvSpPr/>
            <p:nvPr/>
          </p:nvSpPr>
          <p:spPr>
            <a:xfrm>
              <a:off x="4620738" y="1213316"/>
              <a:ext cx="2993427" cy="2418054"/>
            </a:xfrm>
            <a:custGeom>
              <a:avLst/>
              <a:gdLst>
                <a:gd name="connsiteX0" fmla="*/ 0 w 2993427"/>
                <a:gd name="connsiteY0" fmla="*/ 2418054 h 2418054"/>
                <a:gd name="connsiteX1" fmla="*/ 1496714 w 2993427"/>
                <a:gd name="connsiteY1" fmla="*/ 0 h 2418054"/>
                <a:gd name="connsiteX2" fmla="*/ 2993427 w 2993427"/>
                <a:gd name="connsiteY2" fmla="*/ 2418054 h 2418054"/>
                <a:gd name="connsiteX3" fmla="*/ 0 w 2993427"/>
                <a:gd name="connsiteY3" fmla="*/ 2418054 h 2418054"/>
              </a:gdLst>
              <a:ahLst/>
              <a:cxnLst>
                <a:cxn ang="0">
                  <a:pos x="connsiteX0" y="connsiteY0"/>
                </a:cxn>
                <a:cxn ang="0">
                  <a:pos x="connsiteX1" y="connsiteY1"/>
                </a:cxn>
                <a:cxn ang="0">
                  <a:pos x="connsiteX2" y="connsiteY2"/>
                </a:cxn>
                <a:cxn ang="0">
                  <a:pos x="connsiteX3" y="connsiteY3"/>
                </a:cxn>
              </a:cxnLst>
              <a:rect l="l" t="t" r="r" b="b"/>
              <a:pathLst>
                <a:path w="2993427" h="2418054">
                  <a:moveTo>
                    <a:pt x="0" y="2418054"/>
                  </a:moveTo>
                  <a:lnTo>
                    <a:pt x="1496714" y="0"/>
                  </a:lnTo>
                  <a:lnTo>
                    <a:pt x="2993427" y="2418054"/>
                  </a:lnTo>
                  <a:lnTo>
                    <a:pt x="0" y="2418054"/>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16937" tIns="1277607" rIns="816937"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p>
          </p:txBody>
        </p:sp>
        <p:sp>
          <p:nvSpPr>
            <p:cNvPr id="7" name="TextBox 6">
              <a:extLst>
                <a:ext uri="{FF2B5EF4-FFF2-40B4-BE49-F238E27FC236}">
                  <a16:creationId xmlns:a16="http://schemas.microsoft.com/office/drawing/2014/main" id="{3E972E40-B92A-4E6E-81EB-FD682CE8F8FC}"/>
                </a:ext>
              </a:extLst>
            </p:cNvPr>
            <p:cNvSpPr txBox="1"/>
            <p:nvPr/>
          </p:nvSpPr>
          <p:spPr>
            <a:xfrm>
              <a:off x="5505472" y="2393262"/>
              <a:ext cx="1350382" cy="1198957"/>
            </a:xfrm>
            <a:prstGeom prst="rect">
              <a:avLst/>
            </a:prstGeom>
            <a:grpFill/>
          </p:spPr>
          <p:txBody>
            <a:bodyPr wrap="square" rtlCol="0">
              <a:spAutoFit/>
            </a:bodyPr>
            <a:lstStyle/>
            <a:p>
              <a:pPr algn="ctr"/>
              <a:r>
                <a:rPr lang="en-US" b="1" dirty="0">
                  <a:solidFill>
                    <a:schemeClr val="bg1"/>
                  </a:solidFill>
                </a:rPr>
                <a:t>Research Best Practices</a:t>
              </a:r>
            </a:p>
            <a:p>
              <a:pPr algn="ctr"/>
              <a:endParaRPr lang="en-US" dirty="0">
                <a:solidFill>
                  <a:schemeClr val="bg1"/>
                </a:solidFill>
              </a:endParaRPr>
            </a:p>
          </p:txBody>
        </p:sp>
      </p:grpSp>
      <p:sp>
        <p:nvSpPr>
          <p:cNvPr id="9" name="Rectangle 8">
            <a:extLst>
              <a:ext uri="{FF2B5EF4-FFF2-40B4-BE49-F238E27FC236}">
                <a16:creationId xmlns:a16="http://schemas.microsoft.com/office/drawing/2014/main" id="{D02BC9D6-482A-4F65-81F8-E102A13C1244}"/>
              </a:ext>
            </a:extLst>
          </p:cNvPr>
          <p:cNvSpPr/>
          <p:nvPr/>
        </p:nvSpPr>
        <p:spPr>
          <a:xfrm>
            <a:off x="6660278" y="4905001"/>
            <a:ext cx="1992790" cy="923330"/>
          </a:xfrm>
          <a:prstGeom prst="rect">
            <a:avLst/>
          </a:prstGeom>
        </p:spPr>
        <p:txBody>
          <a:bodyPr wrap="square">
            <a:spAutoFit/>
          </a:bodyPr>
          <a:lstStyle/>
          <a:p>
            <a:pPr algn="ctr"/>
            <a:r>
              <a:rPr lang="en-US" b="1" dirty="0">
                <a:solidFill>
                  <a:schemeClr val="bg1"/>
                </a:solidFill>
              </a:rPr>
              <a:t>General Knowledge Questionnaire</a:t>
            </a:r>
          </a:p>
        </p:txBody>
      </p:sp>
      <p:sp>
        <p:nvSpPr>
          <p:cNvPr id="18" name="Rectangle 17">
            <a:extLst>
              <a:ext uri="{FF2B5EF4-FFF2-40B4-BE49-F238E27FC236}">
                <a16:creationId xmlns:a16="http://schemas.microsoft.com/office/drawing/2014/main" id="{50D3D5E3-921F-4F33-98A1-49C6709B02BD}"/>
              </a:ext>
            </a:extLst>
          </p:cNvPr>
          <p:cNvSpPr/>
          <p:nvPr/>
        </p:nvSpPr>
        <p:spPr>
          <a:xfrm>
            <a:off x="3533470" y="5059918"/>
            <a:ext cx="2240924" cy="575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Mitigation </a:t>
            </a:r>
          </a:p>
          <a:p>
            <a:pPr algn="ctr"/>
            <a:r>
              <a:rPr lang="en-US" b="1" dirty="0">
                <a:solidFill>
                  <a:schemeClr val="bg1"/>
                </a:solidFill>
              </a:rPr>
              <a:t>Questionnaire</a:t>
            </a:r>
          </a:p>
        </p:txBody>
      </p:sp>
    </p:spTree>
    <p:extLst>
      <p:ext uri="{BB962C8B-B14F-4D97-AF65-F5344CB8AC3E}">
        <p14:creationId xmlns:p14="http://schemas.microsoft.com/office/powerpoint/2010/main" val="268920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0108D53DB66345B936B27A424558D4" ma:contentTypeVersion="5" ma:contentTypeDescription="Create a new document." ma:contentTypeScope="" ma:versionID="936a8847651b7e8ecddcdfbaad815e06">
  <xsd:schema xmlns:xsd="http://www.w3.org/2001/XMLSchema" xmlns:xs="http://www.w3.org/2001/XMLSchema" xmlns:p="http://schemas.microsoft.com/office/2006/metadata/properties" xmlns:ns3="a14b4eef-5294-404a-985e-454531a8759f" xmlns:ns4="423c8336-165d-4cbc-aaa2-379797cb0fe0" targetNamespace="http://schemas.microsoft.com/office/2006/metadata/properties" ma:root="true" ma:fieldsID="e445f571cb0a751005512b910cc15339" ns3:_="" ns4:_="">
    <xsd:import namespace="a14b4eef-5294-404a-985e-454531a8759f"/>
    <xsd:import namespace="423c8336-165d-4cbc-aaa2-379797cb0fe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b4eef-5294-404a-985e-454531a87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3c8336-165d-4cbc-aaa2-379797cb0f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B7B40C-22E6-422C-A8AE-61360CBAEBE5}">
  <ds:schemaRefs>
    <ds:schemaRef ds:uri="http://schemas.microsoft.com/sharepoint/v3/contenttype/forms"/>
  </ds:schemaRefs>
</ds:datastoreItem>
</file>

<file path=customXml/itemProps2.xml><?xml version="1.0" encoding="utf-8"?>
<ds:datastoreItem xmlns:ds="http://schemas.openxmlformats.org/officeDocument/2006/customXml" ds:itemID="{87533E23-F4A3-40C6-B11A-6B5A4725F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b4eef-5294-404a-985e-454531a8759f"/>
    <ds:schemaRef ds:uri="423c8336-165d-4cbc-aaa2-379797cb0f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1BCD91-9037-42AD-8814-29F0DB8393CC}">
  <ds:schemaRefs>
    <ds:schemaRef ds:uri="http://schemas.microsoft.com/office/infopath/2007/PartnerControls"/>
    <ds:schemaRef ds:uri="http://purl.org/dc/elements/1.1/"/>
    <ds:schemaRef ds:uri="http://schemas.microsoft.com/office/2006/metadata/properties"/>
    <ds:schemaRef ds:uri="423c8336-165d-4cbc-aaa2-379797cb0fe0"/>
    <ds:schemaRef ds:uri="http://purl.org/dc/terms/"/>
    <ds:schemaRef ds:uri="http://schemas.openxmlformats.org/package/2006/metadata/core-properties"/>
    <ds:schemaRef ds:uri="a14b4eef-5294-404a-985e-454531a8759f"/>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239</TotalTime>
  <Words>2061</Words>
  <Application>Microsoft Office PowerPoint</Application>
  <PresentationFormat>Widescreen</PresentationFormat>
  <Paragraphs>255</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Wingdings</vt:lpstr>
      <vt:lpstr>Wingdings 3</vt:lpstr>
      <vt:lpstr>Ion</vt:lpstr>
      <vt:lpstr>Much To Do About Radon: A Local Initiative</vt:lpstr>
      <vt:lpstr>Roadmap</vt:lpstr>
      <vt:lpstr>Fort Collins, Colorado</vt:lpstr>
      <vt:lpstr>Sustainability and the Air Quality Programs</vt:lpstr>
      <vt:lpstr>City of Fort Collins Radon Program</vt:lpstr>
      <vt:lpstr>Review of council priority and overview of policy research</vt:lpstr>
      <vt:lpstr>Radon in Fort Collins</vt:lpstr>
      <vt:lpstr>Project Overview</vt:lpstr>
      <vt:lpstr>2018 Radon Policy Work </vt:lpstr>
      <vt:lpstr>Mitigation Questionnaire Results</vt:lpstr>
      <vt:lpstr>General Questionnaire Results</vt:lpstr>
      <vt:lpstr>2018 Radon Working Group</vt:lpstr>
      <vt:lpstr>Alternative Areas</vt:lpstr>
      <vt:lpstr>Evaluative Criteria</vt:lpstr>
      <vt:lpstr>Results of Working Group</vt:lpstr>
      <vt:lpstr>Overall Findings</vt:lpstr>
      <vt:lpstr>Where Are We Now</vt:lpstr>
      <vt:lpstr>Lessons Learned &amp; Best Practices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Much To Do About Radon: A Local Initiative</dc:title>
  <dc:creator>Megan DeMasters</dc:creator>
  <cp:lastModifiedBy>Nicole Chazaud</cp:lastModifiedBy>
  <cp:revision>6</cp:revision>
  <dcterms:created xsi:type="dcterms:W3CDTF">2019-08-12T18:12:19Z</dcterms:created>
  <dcterms:modified xsi:type="dcterms:W3CDTF">2019-08-20T15:39:04Z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0x010100E80108D53DB66345B936B27A424558D4</vt:lpwstr>
  </property>
</Properties>
</file>