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34"/>
  </p:notesMasterIdLst>
  <p:sldIdLst>
    <p:sldId id="256" r:id="rId5"/>
    <p:sldId id="257" r:id="rId6"/>
    <p:sldId id="258" r:id="rId7"/>
    <p:sldId id="260" r:id="rId8"/>
    <p:sldId id="265" r:id="rId9"/>
    <p:sldId id="266" r:id="rId10"/>
    <p:sldId id="259" r:id="rId11"/>
    <p:sldId id="261" r:id="rId12"/>
    <p:sldId id="262" r:id="rId13"/>
    <p:sldId id="263" r:id="rId14"/>
    <p:sldId id="264" r:id="rId15"/>
    <p:sldId id="268" r:id="rId16"/>
    <p:sldId id="267" r:id="rId17"/>
    <p:sldId id="284" r:id="rId18"/>
    <p:sldId id="281" r:id="rId19"/>
    <p:sldId id="270" r:id="rId20"/>
    <p:sldId id="277" r:id="rId21"/>
    <p:sldId id="272" r:id="rId22"/>
    <p:sldId id="273" r:id="rId23"/>
    <p:sldId id="283" r:id="rId24"/>
    <p:sldId id="280" r:id="rId25"/>
    <p:sldId id="279" r:id="rId26"/>
    <p:sldId id="278" r:id="rId27"/>
    <p:sldId id="276" r:id="rId28"/>
    <p:sldId id="275" r:id="rId29"/>
    <p:sldId id="286" r:id="rId30"/>
    <p:sldId id="285" r:id="rId31"/>
    <p:sldId id="274" r:id="rId32"/>
    <p:sldId id="271"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A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89" autoAdjust="0"/>
    <p:restoredTop sz="86449" autoAdjust="0"/>
  </p:normalViewPr>
  <p:slideViewPr>
    <p:cSldViewPr snapToGrid="0">
      <p:cViewPr varScale="1">
        <p:scale>
          <a:sx n="95" d="100"/>
          <a:sy n="95" d="100"/>
        </p:scale>
        <p:origin x="1266" y="7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20F14D-43A3-4BDF-8CD8-09238F51F1C8}" type="datetimeFigureOut">
              <a:rPr lang="en-US" smtClean="0"/>
              <a:t>9/4/2019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210748-5A5C-458A-AA8C-13BD34DBBADA}" type="slidenum">
              <a:rPr lang="en-US" smtClean="0"/>
              <a:t>‹#›</a:t>
            </a:fld>
            <a:endParaRPr lang="en-US"/>
          </a:p>
        </p:txBody>
      </p:sp>
    </p:spTree>
    <p:extLst>
      <p:ext uri="{BB962C8B-B14F-4D97-AF65-F5344CB8AC3E}">
        <p14:creationId xmlns:p14="http://schemas.microsoft.com/office/powerpoint/2010/main" val="3652809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210748-5A5C-458A-AA8C-13BD34DBBADA}" type="slidenum">
              <a:rPr lang="en-US" smtClean="0"/>
              <a:t>10</a:t>
            </a:fld>
            <a:endParaRPr lang="en-US"/>
          </a:p>
        </p:txBody>
      </p:sp>
    </p:spTree>
    <p:extLst>
      <p:ext uri="{BB962C8B-B14F-4D97-AF65-F5344CB8AC3E}">
        <p14:creationId xmlns:p14="http://schemas.microsoft.com/office/powerpoint/2010/main" val="2070550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210748-5A5C-458A-AA8C-13BD34DBBADA}" type="slidenum">
              <a:rPr lang="en-US" smtClean="0"/>
              <a:t>28</a:t>
            </a:fld>
            <a:endParaRPr lang="en-US"/>
          </a:p>
        </p:txBody>
      </p:sp>
    </p:spTree>
    <p:extLst>
      <p:ext uri="{BB962C8B-B14F-4D97-AF65-F5344CB8AC3E}">
        <p14:creationId xmlns:p14="http://schemas.microsoft.com/office/powerpoint/2010/main" val="3617721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974CF7-917C-448A-8459-BA7F84C410AE}" type="datetimeFigureOut">
              <a:rPr lang="en-US" smtClean="0"/>
              <a:t>9/4/2019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1875413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974CF7-917C-448A-8459-BA7F84C410AE}" type="datetimeFigureOut">
              <a:rPr lang="en-US" smtClean="0"/>
              <a:t>9/4/2019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1189504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D974CF7-917C-448A-8459-BA7F84C410AE}" type="datetimeFigureOut">
              <a:rPr lang="en-US" smtClean="0"/>
              <a:t>9/4/2019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1703953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D974CF7-917C-448A-8459-BA7F84C410AE}" type="datetimeFigureOut">
              <a:rPr lang="en-US" smtClean="0"/>
              <a:t>9/4/2019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37ACA-D2F4-4325-A8D1-69C7E3F45459}" type="slidenum">
              <a:rPr lang="en-US" smtClean="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65127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974CF7-917C-448A-8459-BA7F84C410AE}" type="datetimeFigureOut">
              <a:rPr lang="en-US" smtClean="0"/>
              <a:t>9/4/2019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2763781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D974CF7-917C-448A-8459-BA7F84C410AE}" type="datetimeFigureOut">
              <a:rPr lang="en-US" smtClean="0"/>
              <a:t>9/4/2019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3507491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D974CF7-917C-448A-8459-BA7F84C410AE}" type="datetimeFigureOut">
              <a:rPr lang="en-US" smtClean="0"/>
              <a:t>9/4/2019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2648371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974CF7-917C-448A-8459-BA7F84C410AE}" type="datetimeFigureOut">
              <a:rPr lang="en-US" smtClean="0"/>
              <a:t>9/4/2019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3698192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974CF7-917C-448A-8459-BA7F84C410AE}" type="datetimeFigureOut">
              <a:rPr lang="en-US" smtClean="0"/>
              <a:t>9/4/2019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3146751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974CF7-917C-448A-8459-BA7F84C410AE}" type="datetimeFigureOut">
              <a:rPr lang="en-US" smtClean="0"/>
              <a:t>9/4/2019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73628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974CF7-917C-448A-8459-BA7F84C410AE}" type="datetimeFigureOut">
              <a:rPr lang="en-US" smtClean="0"/>
              <a:t>9/4/2019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770289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974CF7-917C-448A-8459-BA7F84C410AE}" type="datetimeFigureOut">
              <a:rPr lang="en-US" smtClean="0"/>
              <a:t>9/4/2019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2515434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974CF7-917C-448A-8459-BA7F84C410AE}" type="datetimeFigureOut">
              <a:rPr lang="en-US" smtClean="0"/>
              <a:t>9/4/2019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2243963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0D974CF7-917C-448A-8459-BA7F84C410AE}" type="datetimeFigureOut">
              <a:rPr lang="en-US" smtClean="0"/>
              <a:t>9/4/2019</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990266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D974CF7-917C-448A-8459-BA7F84C410AE}" type="datetimeFigureOut">
              <a:rPr lang="en-US" smtClean="0"/>
              <a:t>9/4/2019</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2320155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0D974CF7-917C-448A-8459-BA7F84C410AE}" type="datetimeFigureOut">
              <a:rPr lang="en-US" smtClean="0"/>
              <a:t>9/4/2019</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2391338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974CF7-917C-448A-8459-BA7F84C410AE}" type="datetimeFigureOut">
              <a:rPr lang="en-US" smtClean="0"/>
              <a:t>9/4/2019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4218933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D974CF7-917C-448A-8459-BA7F84C410AE}" type="datetimeFigureOut">
              <a:rPr lang="en-US" smtClean="0"/>
              <a:t>9/4/2019</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2E37ACA-D2F4-4325-A8D1-69C7E3F45459}" type="slidenum">
              <a:rPr lang="en-US" smtClean="0"/>
              <a:t>‹#›</a:t>
            </a:fld>
            <a:endParaRPr lang="en-US"/>
          </a:p>
        </p:txBody>
      </p:sp>
    </p:spTree>
    <p:extLst>
      <p:ext uri="{BB962C8B-B14F-4D97-AF65-F5344CB8AC3E}">
        <p14:creationId xmlns:p14="http://schemas.microsoft.com/office/powerpoint/2010/main" val="1075100405"/>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hyperlink" Target="https://buildingscience.com/sites/default/files/01.03_2015-08-03_ventilation_multifamily_ricketts.pd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buildingscience.com/sites/default/files/01.03_2015-08" TargetMode="External"/><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F080C-1CEB-4805-BA0E-F94D34B9ED55}"/>
              </a:ext>
            </a:extLst>
          </p:cNvPr>
          <p:cNvSpPr>
            <a:spLocks noGrp="1"/>
          </p:cNvSpPr>
          <p:nvPr>
            <p:ph type="ctrTitle"/>
          </p:nvPr>
        </p:nvSpPr>
        <p:spPr/>
        <p:txBody>
          <a:bodyPr/>
          <a:lstStyle/>
          <a:p>
            <a:r>
              <a:rPr lang="en-US" dirty="0"/>
              <a:t>Multi Housing Radon Dilution Retrofit</a:t>
            </a:r>
          </a:p>
        </p:txBody>
      </p:sp>
      <p:sp>
        <p:nvSpPr>
          <p:cNvPr id="3" name="Subtitle 2">
            <a:extLst>
              <a:ext uri="{FF2B5EF4-FFF2-40B4-BE49-F238E27FC236}">
                <a16:creationId xmlns:a16="http://schemas.microsoft.com/office/drawing/2014/main" id="{16D2B601-0CC4-462D-9397-9E9EB5AD2B6E}"/>
              </a:ext>
            </a:extLst>
          </p:cNvPr>
          <p:cNvSpPr>
            <a:spLocks noGrp="1"/>
          </p:cNvSpPr>
          <p:nvPr>
            <p:ph type="subTitle" idx="1"/>
          </p:nvPr>
        </p:nvSpPr>
        <p:spPr/>
        <p:txBody>
          <a:bodyPr/>
          <a:lstStyle/>
          <a:p>
            <a:r>
              <a:rPr lang="en-US" dirty="0"/>
              <a:t>a Fresh Air Dilution solution</a:t>
            </a:r>
          </a:p>
        </p:txBody>
      </p:sp>
      <p:sp>
        <p:nvSpPr>
          <p:cNvPr id="20" name="Subtitle 2">
            <a:extLst>
              <a:ext uri="{FF2B5EF4-FFF2-40B4-BE49-F238E27FC236}">
                <a16:creationId xmlns:a16="http://schemas.microsoft.com/office/drawing/2014/main" id="{4A4DCC72-3EDC-49C2-983F-EDA936CE42CD}"/>
              </a:ext>
            </a:extLst>
          </p:cNvPr>
          <p:cNvSpPr txBox="1">
            <a:spLocks/>
          </p:cNvSpPr>
          <p:nvPr/>
        </p:nvSpPr>
        <p:spPr>
          <a:xfrm>
            <a:off x="757000" y="3865132"/>
            <a:ext cx="10594112" cy="86142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endParaRPr lang="en-US" dirty="0"/>
          </a:p>
        </p:txBody>
      </p:sp>
      <p:grpSp>
        <p:nvGrpSpPr>
          <p:cNvPr id="30" name="Group 29">
            <a:extLst>
              <a:ext uri="{FF2B5EF4-FFF2-40B4-BE49-F238E27FC236}">
                <a16:creationId xmlns:a16="http://schemas.microsoft.com/office/drawing/2014/main" id="{8149C68F-1BC7-4EEF-A2CA-49CA33F76FD2}"/>
              </a:ext>
            </a:extLst>
          </p:cNvPr>
          <p:cNvGrpSpPr/>
          <p:nvPr/>
        </p:nvGrpSpPr>
        <p:grpSpPr>
          <a:xfrm>
            <a:off x="868392" y="6246785"/>
            <a:ext cx="9712915" cy="1715550"/>
            <a:chOff x="868392" y="6246785"/>
            <a:chExt cx="9712915" cy="1715550"/>
          </a:xfrm>
        </p:grpSpPr>
        <p:sp>
          <p:nvSpPr>
            <p:cNvPr id="10" name="Rectangle 9">
              <a:extLst>
                <a:ext uri="{FF2B5EF4-FFF2-40B4-BE49-F238E27FC236}">
                  <a16:creationId xmlns:a16="http://schemas.microsoft.com/office/drawing/2014/main" id="{9568A8FE-F98D-4987-B94F-E3BACA956CE1}"/>
                </a:ext>
              </a:extLst>
            </p:cNvPr>
            <p:cNvSpPr/>
            <p:nvPr/>
          </p:nvSpPr>
          <p:spPr>
            <a:xfrm>
              <a:off x="868392" y="6285345"/>
              <a:ext cx="9712915" cy="461665"/>
            </a:xfrm>
            <a:prstGeom prst="rect">
              <a:avLst/>
            </a:prstGeom>
            <a:noFill/>
          </p:spPr>
          <p:txBody>
            <a:bodyPr wrap="none" lIns="91440" tIns="45720" rIns="91440" bIns="45720">
              <a:spAutoFit/>
            </a:bodyPr>
            <a:lstStyle/>
            <a:p>
              <a:pPr algn="ctr"/>
              <a:r>
                <a:rPr lang="en-US" sz="2400" b="0" cap="none" spc="0" dirty="0">
                  <a:ln w="0"/>
                  <a:effectLst>
                    <a:outerShdw blurRad="38100" dist="25400" dir="5400000" algn="ctr" rotWithShape="0">
                      <a:srgbClr val="6E747A">
                        <a:alpha val="43000"/>
                      </a:srgbClr>
                    </a:outerShdw>
                  </a:effectLst>
                </a:rPr>
                <a:t>2019 International Radon Symposium              Denver, Colorado  </a:t>
              </a:r>
            </a:p>
          </p:txBody>
        </p:sp>
        <p:sp>
          <p:nvSpPr>
            <p:cNvPr id="23" name="AutoShape 11">
              <a:extLst>
                <a:ext uri="{FF2B5EF4-FFF2-40B4-BE49-F238E27FC236}">
                  <a16:creationId xmlns:a16="http://schemas.microsoft.com/office/drawing/2014/main" id="{B2C2DC41-DE34-4DFE-98E6-2C1BEB66F6BF}"/>
                </a:ext>
              </a:extLst>
            </p:cNvPr>
            <p:cNvSpPr>
              <a:spLocks noChangeAspect="1" noChangeArrowheads="1" noTextEdit="1"/>
            </p:cNvSpPr>
            <p:nvPr/>
          </p:nvSpPr>
          <p:spPr bwMode="auto">
            <a:xfrm>
              <a:off x="6386567" y="6246785"/>
              <a:ext cx="1715550" cy="171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5" name="Picture 4">
            <a:extLst>
              <a:ext uri="{FF2B5EF4-FFF2-40B4-BE49-F238E27FC236}">
                <a16:creationId xmlns:a16="http://schemas.microsoft.com/office/drawing/2014/main" id="{C05926F9-3320-4CA6-B696-A066E636B1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1064" y="5778045"/>
            <a:ext cx="1715550" cy="1716549"/>
          </a:xfrm>
          <a:prstGeom prst="rect">
            <a:avLst/>
          </a:prstGeom>
        </p:spPr>
      </p:pic>
    </p:spTree>
    <p:extLst>
      <p:ext uri="{BB962C8B-B14F-4D97-AF65-F5344CB8AC3E}">
        <p14:creationId xmlns:p14="http://schemas.microsoft.com/office/powerpoint/2010/main" val="1191080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4CA53-BD01-48ED-9D3A-57CD0F09BBD8}"/>
              </a:ext>
            </a:extLst>
          </p:cNvPr>
          <p:cNvSpPr>
            <a:spLocks noGrp="1"/>
          </p:cNvSpPr>
          <p:nvPr>
            <p:ph type="title"/>
          </p:nvPr>
        </p:nvSpPr>
        <p:spPr>
          <a:xfrm>
            <a:off x="853786" y="860361"/>
            <a:ext cx="9404723" cy="1400530"/>
          </a:xfrm>
        </p:spPr>
        <p:txBody>
          <a:bodyPr/>
          <a:lstStyle/>
          <a:p>
            <a:r>
              <a:rPr lang="en-US" dirty="0"/>
              <a:t>CONTEXT</a:t>
            </a:r>
          </a:p>
        </p:txBody>
      </p:sp>
      <p:sp>
        <p:nvSpPr>
          <p:cNvPr id="3" name="Content Placeholder 2">
            <a:extLst>
              <a:ext uri="{FF2B5EF4-FFF2-40B4-BE49-F238E27FC236}">
                <a16:creationId xmlns:a16="http://schemas.microsoft.com/office/drawing/2014/main" id="{C04764C2-B619-45C8-8CCD-7D0ED4132CBC}"/>
              </a:ext>
            </a:extLst>
          </p:cNvPr>
          <p:cNvSpPr>
            <a:spLocks noGrp="1"/>
          </p:cNvSpPr>
          <p:nvPr>
            <p:ph idx="1"/>
          </p:nvPr>
        </p:nvSpPr>
        <p:spPr>
          <a:xfrm>
            <a:off x="1104293" y="2478946"/>
            <a:ext cx="8946541" cy="2228137"/>
          </a:xfrm>
        </p:spPr>
        <p:txBody>
          <a:bodyPr>
            <a:normAutofit/>
          </a:bodyPr>
          <a:lstStyle/>
          <a:p>
            <a:r>
              <a:rPr lang="en-US" sz="2800" dirty="0"/>
              <a:t>International Mechanical Code 2012</a:t>
            </a:r>
          </a:p>
          <a:p>
            <a:pPr lvl="1"/>
            <a:r>
              <a:rPr lang="en-US" sz="2400" i="1" dirty="0"/>
              <a:t>601.2 Air  movement in egress corridors </a:t>
            </a:r>
            <a:r>
              <a:rPr lang="en-US" sz="2400" b="1" i="1" dirty="0"/>
              <a:t>shall not serve </a:t>
            </a:r>
            <a:r>
              <a:rPr lang="en-US" sz="2400" i="1" dirty="0"/>
              <a:t>as supply, return, exhaust, relief or ventilation air </a:t>
            </a:r>
            <a:r>
              <a:rPr lang="en-US" sz="2400" b="1" i="1" dirty="0"/>
              <a:t>ducts</a:t>
            </a:r>
            <a:r>
              <a:rPr lang="en-US" sz="2400" i="1" dirty="0"/>
              <a:t>.</a:t>
            </a:r>
          </a:p>
          <a:p>
            <a:pPr lvl="1"/>
            <a:r>
              <a:rPr lang="en-US" sz="2400" dirty="0"/>
              <a:t>Something similar in code since at least </a:t>
            </a:r>
            <a:r>
              <a:rPr lang="en-US" sz="2400" b="1" dirty="0"/>
              <a:t>1996</a:t>
            </a:r>
          </a:p>
        </p:txBody>
      </p:sp>
      <p:sp>
        <p:nvSpPr>
          <p:cNvPr id="4" name="TextBox 3">
            <a:extLst>
              <a:ext uri="{FF2B5EF4-FFF2-40B4-BE49-F238E27FC236}">
                <a16:creationId xmlns:a16="http://schemas.microsoft.com/office/drawing/2014/main" id="{E46370D5-942C-4038-A2BA-14CAF2E1207E}"/>
              </a:ext>
            </a:extLst>
          </p:cNvPr>
          <p:cNvSpPr txBox="1"/>
          <p:nvPr/>
        </p:nvSpPr>
        <p:spPr>
          <a:xfrm>
            <a:off x="853786" y="5768892"/>
            <a:ext cx="10484427" cy="461665"/>
          </a:xfrm>
          <a:prstGeom prst="rect">
            <a:avLst/>
          </a:prstGeom>
          <a:noFill/>
        </p:spPr>
        <p:txBody>
          <a:bodyPr wrap="square" rtlCol="0">
            <a:spAutoFit/>
          </a:bodyPr>
          <a:lstStyle/>
          <a:p>
            <a:pPr algn="ctr"/>
            <a:r>
              <a:rPr lang="en-US" sz="2400" dirty="0">
                <a:ln w="0"/>
                <a:effectLst>
                  <a:outerShdw blurRad="38100" dist="25400" dir="5400000" algn="ctr" rotWithShape="0">
                    <a:srgbClr val="6E747A">
                      <a:alpha val="43000"/>
                    </a:srgbClr>
                  </a:outerShdw>
                </a:effectLst>
              </a:rPr>
              <a:t>2019 International Radon Symposium              Denver, Colorado  </a:t>
            </a:r>
          </a:p>
        </p:txBody>
      </p:sp>
      <p:pic>
        <p:nvPicPr>
          <p:cNvPr id="5" name="Picture 4">
            <a:extLst>
              <a:ext uri="{FF2B5EF4-FFF2-40B4-BE49-F238E27FC236}">
                <a16:creationId xmlns:a16="http://schemas.microsoft.com/office/drawing/2014/main" id="{F9F977B2-3D26-46AF-A59E-14A430006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920" y="5332781"/>
            <a:ext cx="1715550" cy="1716549"/>
          </a:xfrm>
          <a:prstGeom prst="rect">
            <a:avLst/>
          </a:prstGeom>
        </p:spPr>
      </p:pic>
    </p:spTree>
    <p:extLst>
      <p:ext uri="{BB962C8B-B14F-4D97-AF65-F5344CB8AC3E}">
        <p14:creationId xmlns:p14="http://schemas.microsoft.com/office/powerpoint/2010/main" val="736289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85A17-009E-4A5A-941C-D24E5132E8B7}"/>
              </a:ext>
            </a:extLst>
          </p:cNvPr>
          <p:cNvSpPr>
            <a:spLocks noGrp="1"/>
          </p:cNvSpPr>
          <p:nvPr>
            <p:ph type="title"/>
          </p:nvPr>
        </p:nvSpPr>
        <p:spPr>
          <a:xfrm>
            <a:off x="770802" y="826808"/>
            <a:ext cx="9404723" cy="835755"/>
          </a:xfrm>
        </p:spPr>
        <p:txBody>
          <a:bodyPr/>
          <a:lstStyle/>
          <a:p>
            <a:r>
              <a:rPr lang="en-US" dirty="0"/>
              <a:t>CONTEXT</a:t>
            </a:r>
          </a:p>
        </p:txBody>
      </p:sp>
      <p:sp>
        <p:nvSpPr>
          <p:cNvPr id="3" name="Content Placeholder 2">
            <a:extLst>
              <a:ext uri="{FF2B5EF4-FFF2-40B4-BE49-F238E27FC236}">
                <a16:creationId xmlns:a16="http://schemas.microsoft.com/office/drawing/2014/main" id="{E775609D-9B0D-4A89-98A8-A5ED66F54E40}"/>
              </a:ext>
            </a:extLst>
          </p:cNvPr>
          <p:cNvSpPr>
            <a:spLocks noGrp="1"/>
          </p:cNvSpPr>
          <p:nvPr>
            <p:ph idx="1"/>
          </p:nvPr>
        </p:nvSpPr>
        <p:spPr>
          <a:xfrm>
            <a:off x="1104293" y="2298635"/>
            <a:ext cx="8946541" cy="2706118"/>
          </a:xfrm>
        </p:spPr>
        <p:txBody>
          <a:bodyPr>
            <a:normAutofit lnSpcReduction="10000"/>
          </a:bodyPr>
          <a:lstStyle/>
          <a:p>
            <a:r>
              <a:rPr lang="en-US" sz="2400" dirty="0" err="1"/>
              <a:t>CaGBC</a:t>
            </a:r>
            <a:r>
              <a:rPr lang="en-US" sz="2400" dirty="0"/>
              <a:t> LEED Credit EQ11 Interpretation (#1126)</a:t>
            </a:r>
          </a:p>
          <a:p>
            <a:r>
              <a:rPr lang="en-US" sz="2400" i="1" dirty="0"/>
              <a:t>Supply of ventilation air from corridor is unlikely to meet the referenced ASHRAE 62.1 requirements for distribution</a:t>
            </a:r>
          </a:p>
          <a:p>
            <a:r>
              <a:rPr lang="en-US" sz="2400" i="1" dirty="0"/>
              <a:t>Likely to conflict with ETS and fire separation</a:t>
            </a:r>
          </a:p>
          <a:p>
            <a:endParaRPr lang="en-US" sz="2400" i="1" dirty="0"/>
          </a:p>
          <a:p>
            <a:pPr marL="0" indent="0">
              <a:buNone/>
            </a:pPr>
            <a:r>
              <a:rPr lang="en-US" sz="2400" dirty="0"/>
              <a:t>			Canada Green Building Council</a:t>
            </a:r>
          </a:p>
        </p:txBody>
      </p:sp>
      <p:sp>
        <p:nvSpPr>
          <p:cNvPr id="4" name="TextBox 3">
            <a:extLst>
              <a:ext uri="{FF2B5EF4-FFF2-40B4-BE49-F238E27FC236}">
                <a16:creationId xmlns:a16="http://schemas.microsoft.com/office/drawing/2014/main" id="{48BBD246-1535-44AE-9900-4A23FE5012BA}"/>
              </a:ext>
            </a:extLst>
          </p:cNvPr>
          <p:cNvSpPr txBox="1"/>
          <p:nvPr/>
        </p:nvSpPr>
        <p:spPr>
          <a:xfrm>
            <a:off x="682336" y="5803431"/>
            <a:ext cx="10827327" cy="461665"/>
          </a:xfrm>
          <a:prstGeom prst="rect">
            <a:avLst/>
          </a:prstGeom>
          <a:noFill/>
        </p:spPr>
        <p:txBody>
          <a:bodyPr wrap="square" rtlCol="0">
            <a:spAutoFit/>
          </a:bodyPr>
          <a:lstStyle/>
          <a:p>
            <a:pPr algn="ctr"/>
            <a:r>
              <a:rPr lang="en-US" sz="2400" dirty="0">
                <a:ln w="0"/>
                <a:effectLst>
                  <a:outerShdw blurRad="38100" dist="25400" dir="5400000" algn="ctr" rotWithShape="0">
                    <a:srgbClr val="6E747A">
                      <a:alpha val="43000"/>
                    </a:srgbClr>
                  </a:outerShdw>
                </a:effectLst>
              </a:rPr>
              <a:t>2019 International Radon Symposium              Denver, Colorado  </a:t>
            </a:r>
          </a:p>
        </p:txBody>
      </p:sp>
      <p:pic>
        <p:nvPicPr>
          <p:cNvPr id="5" name="Picture 4">
            <a:extLst>
              <a:ext uri="{FF2B5EF4-FFF2-40B4-BE49-F238E27FC236}">
                <a16:creationId xmlns:a16="http://schemas.microsoft.com/office/drawing/2014/main" id="{FF2DCA86-C621-4178-9BE6-AA3EC19A3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5940" y="5320845"/>
            <a:ext cx="1715550" cy="1716549"/>
          </a:xfrm>
          <a:prstGeom prst="rect">
            <a:avLst/>
          </a:prstGeom>
        </p:spPr>
      </p:pic>
    </p:spTree>
    <p:extLst>
      <p:ext uri="{BB962C8B-B14F-4D97-AF65-F5344CB8AC3E}">
        <p14:creationId xmlns:p14="http://schemas.microsoft.com/office/powerpoint/2010/main" val="2023439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EA8ABC7-EF41-4C60-A1C2-2D419E79BD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3038" y="303415"/>
            <a:ext cx="8057795" cy="6201294"/>
          </a:xfrm>
        </p:spPr>
      </p:pic>
      <p:sp>
        <p:nvSpPr>
          <p:cNvPr id="6" name="TextBox 5">
            <a:extLst>
              <a:ext uri="{FF2B5EF4-FFF2-40B4-BE49-F238E27FC236}">
                <a16:creationId xmlns:a16="http://schemas.microsoft.com/office/drawing/2014/main" id="{6A28E8FD-29CA-4CD7-A5FD-EFA2E8A9AB79}"/>
              </a:ext>
            </a:extLst>
          </p:cNvPr>
          <p:cNvSpPr txBox="1"/>
          <p:nvPr/>
        </p:nvSpPr>
        <p:spPr>
          <a:xfrm>
            <a:off x="5226626" y="807211"/>
            <a:ext cx="3740727" cy="369332"/>
          </a:xfrm>
          <a:prstGeom prst="rect">
            <a:avLst/>
          </a:prstGeom>
          <a:noFill/>
        </p:spPr>
        <p:txBody>
          <a:bodyPr wrap="square" rtlCol="0">
            <a:spAutoFit/>
          </a:bodyPr>
          <a:lstStyle/>
          <a:p>
            <a:r>
              <a:rPr lang="en-US" dirty="0"/>
              <a:t>As presented by Lorne Ricketts</a:t>
            </a:r>
          </a:p>
        </p:txBody>
      </p:sp>
      <p:sp>
        <p:nvSpPr>
          <p:cNvPr id="9" name="TextBox 8">
            <a:extLst>
              <a:ext uri="{FF2B5EF4-FFF2-40B4-BE49-F238E27FC236}">
                <a16:creationId xmlns:a16="http://schemas.microsoft.com/office/drawing/2014/main" id="{96E0888D-B08B-40DB-B80E-64164035E27A}"/>
              </a:ext>
            </a:extLst>
          </p:cNvPr>
          <p:cNvSpPr txBox="1"/>
          <p:nvPr/>
        </p:nvSpPr>
        <p:spPr>
          <a:xfrm>
            <a:off x="2317174" y="6050789"/>
            <a:ext cx="7408718" cy="369332"/>
          </a:xfrm>
          <a:prstGeom prst="rect">
            <a:avLst/>
          </a:prstGeom>
          <a:noFill/>
        </p:spPr>
        <p:txBody>
          <a:bodyPr wrap="square" rtlCol="0">
            <a:spAutoFit/>
          </a:bodyPr>
          <a:lstStyle/>
          <a:p>
            <a:pPr algn="ctr"/>
            <a:r>
              <a:rPr lang="en-US" dirty="0">
                <a:ln w="0"/>
                <a:solidFill>
                  <a:schemeClr val="bg1"/>
                </a:solidFill>
                <a:effectLst>
                  <a:outerShdw blurRad="38100" dist="25400" dir="5400000" algn="ctr" rotWithShape="0">
                    <a:srgbClr val="6E747A">
                      <a:alpha val="43000"/>
                    </a:srgbClr>
                  </a:outerShdw>
                </a:effectLst>
              </a:rPr>
              <a:t>2019 International Radon Symposium                Denver, Colorado  </a:t>
            </a:r>
          </a:p>
        </p:txBody>
      </p:sp>
      <p:pic>
        <p:nvPicPr>
          <p:cNvPr id="10" name="Picture 9">
            <a:extLst>
              <a:ext uri="{FF2B5EF4-FFF2-40B4-BE49-F238E27FC236}">
                <a16:creationId xmlns:a16="http://schemas.microsoft.com/office/drawing/2014/main" id="{2C523A89-651F-4E4E-8479-665092B889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017" y="5561846"/>
            <a:ext cx="1715550" cy="1716549"/>
          </a:xfrm>
          <a:prstGeom prst="rect">
            <a:avLst/>
          </a:prstGeom>
        </p:spPr>
      </p:pic>
    </p:spTree>
    <p:extLst>
      <p:ext uri="{BB962C8B-B14F-4D97-AF65-F5344CB8AC3E}">
        <p14:creationId xmlns:p14="http://schemas.microsoft.com/office/powerpoint/2010/main" val="2680949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92F5836-A2CF-424D-9343-9CA1C232D4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1764" y="262311"/>
            <a:ext cx="8333509" cy="6398050"/>
          </a:xfrm>
        </p:spPr>
      </p:pic>
      <p:sp>
        <p:nvSpPr>
          <p:cNvPr id="6" name="TextBox 5">
            <a:extLst>
              <a:ext uri="{FF2B5EF4-FFF2-40B4-BE49-F238E27FC236}">
                <a16:creationId xmlns:a16="http://schemas.microsoft.com/office/drawing/2014/main" id="{7202F7D6-7834-4A69-B321-A410E19E2051}"/>
              </a:ext>
            </a:extLst>
          </p:cNvPr>
          <p:cNvSpPr txBox="1"/>
          <p:nvPr/>
        </p:nvSpPr>
        <p:spPr>
          <a:xfrm>
            <a:off x="3720251" y="805425"/>
            <a:ext cx="4384658" cy="369332"/>
          </a:xfrm>
          <a:prstGeom prst="rect">
            <a:avLst/>
          </a:prstGeom>
          <a:noFill/>
        </p:spPr>
        <p:txBody>
          <a:bodyPr wrap="square" rtlCol="0">
            <a:spAutoFit/>
          </a:bodyPr>
          <a:lstStyle/>
          <a:p>
            <a:r>
              <a:rPr lang="en-US" dirty="0"/>
              <a:t>As presented by Lorne Ricketts MASC</a:t>
            </a:r>
          </a:p>
        </p:txBody>
      </p:sp>
      <p:sp>
        <p:nvSpPr>
          <p:cNvPr id="9" name="TextBox 8">
            <a:extLst>
              <a:ext uri="{FF2B5EF4-FFF2-40B4-BE49-F238E27FC236}">
                <a16:creationId xmlns:a16="http://schemas.microsoft.com/office/drawing/2014/main" id="{A97B6D10-7763-416F-B086-8A2DA22D9E0D}"/>
              </a:ext>
            </a:extLst>
          </p:cNvPr>
          <p:cNvSpPr txBox="1"/>
          <p:nvPr/>
        </p:nvSpPr>
        <p:spPr>
          <a:xfrm>
            <a:off x="2026380" y="6291029"/>
            <a:ext cx="7772400" cy="369332"/>
          </a:xfrm>
          <a:prstGeom prst="rect">
            <a:avLst/>
          </a:prstGeom>
          <a:noFill/>
        </p:spPr>
        <p:txBody>
          <a:bodyPr wrap="square" rtlCol="0">
            <a:spAutoFit/>
          </a:bodyPr>
          <a:lstStyle/>
          <a:p>
            <a:pPr algn="ctr"/>
            <a:r>
              <a:rPr lang="en-US" dirty="0">
                <a:ln w="0"/>
                <a:solidFill>
                  <a:schemeClr val="bg1"/>
                </a:solidFill>
                <a:effectLst>
                  <a:outerShdw blurRad="38100" dist="25400" dir="5400000" algn="ctr" rotWithShape="0">
                    <a:srgbClr val="6E747A">
                      <a:alpha val="43000"/>
                    </a:srgbClr>
                  </a:outerShdw>
                </a:effectLst>
              </a:rPr>
              <a:t>2019 International Radon Symposium              Denver, Colorado  </a:t>
            </a:r>
          </a:p>
        </p:txBody>
      </p:sp>
      <p:pic>
        <p:nvPicPr>
          <p:cNvPr id="7" name="Picture 6">
            <a:extLst>
              <a:ext uri="{FF2B5EF4-FFF2-40B4-BE49-F238E27FC236}">
                <a16:creationId xmlns:a16="http://schemas.microsoft.com/office/drawing/2014/main" id="{9D6B4FEA-8EE2-4F81-9C39-71249C7B89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473" y="5911079"/>
            <a:ext cx="1368422" cy="1369219"/>
          </a:xfrm>
          <a:prstGeom prst="rect">
            <a:avLst/>
          </a:prstGeom>
        </p:spPr>
      </p:pic>
    </p:spTree>
    <p:extLst>
      <p:ext uri="{BB962C8B-B14F-4D97-AF65-F5344CB8AC3E}">
        <p14:creationId xmlns:p14="http://schemas.microsoft.com/office/powerpoint/2010/main" val="3476484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A6AD4-4985-434B-ACBD-287D27DED2FC}"/>
              </a:ext>
            </a:extLst>
          </p:cNvPr>
          <p:cNvSpPr>
            <a:spLocks noGrp="1"/>
          </p:cNvSpPr>
          <p:nvPr>
            <p:ph type="title"/>
          </p:nvPr>
        </p:nvSpPr>
        <p:spPr/>
        <p:txBody>
          <a:bodyPr/>
          <a:lstStyle/>
          <a:p>
            <a:r>
              <a:rPr lang="en-US" dirty="0"/>
              <a:t>My Conclusions?</a:t>
            </a:r>
          </a:p>
        </p:txBody>
      </p:sp>
      <p:sp>
        <p:nvSpPr>
          <p:cNvPr id="3" name="Content Placeholder 2">
            <a:extLst>
              <a:ext uri="{FF2B5EF4-FFF2-40B4-BE49-F238E27FC236}">
                <a16:creationId xmlns:a16="http://schemas.microsoft.com/office/drawing/2014/main" id="{76DDB7AE-4C4C-4EA5-98F5-A08E27347EEF}"/>
              </a:ext>
            </a:extLst>
          </p:cNvPr>
          <p:cNvSpPr>
            <a:spLocks noGrp="1"/>
          </p:cNvSpPr>
          <p:nvPr>
            <p:ph idx="1"/>
          </p:nvPr>
        </p:nvSpPr>
        <p:spPr/>
        <p:txBody>
          <a:bodyPr>
            <a:normAutofit/>
          </a:bodyPr>
          <a:lstStyle/>
          <a:p>
            <a:r>
              <a:rPr lang="en-US" sz="3200" dirty="0"/>
              <a:t>Corridor Pressurization / Ventilation will successfully dilute radon in some of the units some of the time. Not Acceptable</a:t>
            </a:r>
          </a:p>
          <a:p>
            <a:r>
              <a:rPr lang="en-US" sz="3200" dirty="0"/>
              <a:t>Correct amounts of fresh air injected directly into a compartmentalized unit will always dilute radon </a:t>
            </a:r>
            <a:r>
              <a:rPr lang="en-US" sz="3200" u="sng" dirty="0"/>
              <a:t>in that unit</a:t>
            </a:r>
          </a:p>
        </p:txBody>
      </p:sp>
      <p:pic>
        <p:nvPicPr>
          <p:cNvPr id="4" name="Picture 3">
            <a:extLst>
              <a:ext uri="{FF2B5EF4-FFF2-40B4-BE49-F238E27FC236}">
                <a16:creationId xmlns:a16="http://schemas.microsoft.com/office/drawing/2014/main" id="{BEDAB7DF-1292-4ED9-9F16-EEE7F5FFEEC3}"/>
              </a:ext>
            </a:extLst>
          </p:cNvPr>
          <p:cNvPicPr>
            <a:picLocks noChangeAspect="1"/>
          </p:cNvPicPr>
          <p:nvPr/>
        </p:nvPicPr>
        <p:blipFill>
          <a:blip r:embed="rId2"/>
          <a:stretch>
            <a:fillRect/>
          </a:stretch>
        </p:blipFill>
        <p:spPr>
          <a:xfrm>
            <a:off x="1170005" y="6063876"/>
            <a:ext cx="9851990" cy="682811"/>
          </a:xfrm>
          <a:prstGeom prst="rect">
            <a:avLst/>
          </a:prstGeom>
        </p:spPr>
      </p:pic>
      <p:pic>
        <p:nvPicPr>
          <p:cNvPr id="5" name="Picture 4">
            <a:extLst>
              <a:ext uri="{FF2B5EF4-FFF2-40B4-BE49-F238E27FC236}">
                <a16:creationId xmlns:a16="http://schemas.microsoft.com/office/drawing/2014/main" id="{0B361FF6-C19F-4243-8A6B-49DD3F0F7657}"/>
              </a:ext>
            </a:extLst>
          </p:cNvPr>
          <p:cNvPicPr>
            <a:picLocks noChangeAspect="1"/>
          </p:cNvPicPr>
          <p:nvPr/>
        </p:nvPicPr>
        <p:blipFill>
          <a:blip r:embed="rId3"/>
          <a:stretch>
            <a:fillRect/>
          </a:stretch>
        </p:blipFill>
        <p:spPr>
          <a:xfrm>
            <a:off x="6504033" y="5640981"/>
            <a:ext cx="1713124" cy="1713124"/>
          </a:xfrm>
          <a:prstGeom prst="rect">
            <a:avLst/>
          </a:prstGeom>
        </p:spPr>
      </p:pic>
    </p:spTree>
    <p:extLst>
      <p:ext uri="{BB962C8B-B14F-4D97-AF65-F5344CB8AC3E}">
        <p14:creationId xmlns:p14="http://schemas.microsoft.com/office/powerpoint/2010/main" val="2859020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AD483-1BA7-4436-8491-8217BD2EE208}"/>
              </a:ext>
            </a:extLst>
          </p:cNvPr>
          <p:cNvSpPr>
            <a:spLocks noGrp="1"/>
          </p:cNvSpPr>
          <p:nvPr>
            <p:ph type="title"/>
          </p:nvPr>
        </p:nvSpPr>
        <p:spPr/>
        <p:txBody>
          <a:bodyPr/>
          <a:lstStyle/>
          <a:p>
            <a:r>
              <a:rPr lang="en-US" dirty="0"/>
              <a:t>My Full Disclosure to Everyone</a:t>
            </a:r>
            <a:br>
              <a:rPr lang="en-US" dirty="0"/>
            </a:br>
            <a:r>
              <a:rPr lang="en-US" dirty="0"/>
              <a:t>					No Secrets, No Patents</a:t>
            </a:r>
          </a:p>
        </p:txBody>
      </p:sp>
      <p:sp>
        <p:nvSpPr>
          <p:cNvPr id="3" name="Content Placeholder 2">
            <a:extLst>
              <a:ext uri="{FF2B5EF4-FFF2-40B4-BE49-F238E27FC236}">
                <a16:creationId xmlns:a16="http://schemas.microsoft.com/office/drawing/2014/main" id="{35225058-9010-4EB6-B850-E11D5DBCDFE2}"/>
              </a:ext>
            </a:extLst>
          </p:cNvPr>
          <p:cNvSpPr>
            <a:spLocks noGrp="1"/>
          </p:cNvSpPr>
          <p:nvPr>
            <p:ph idx="1"/>
          </p:nvPr>
        </p:nvSpPr>
        <p:spPr>
          <a:xfrm>
            <a:off x="1104293" y="2461481"/>
            <a:ext cx="8946541" cy="2869278"/>
          </a:xfrm>
        </p:spPr>
        <p:txBody>
          <a:bodyPr/>
          <a:lstStyle/>
          <a:p>
            <a:r>
              <a:rPr lang="en-US" dirty="0"/>
              <a:t>Feel free to use any of this information in your own business and to develop your own products and systems</a:t>
            </a:r>
          </a:p>
          <a:p>
            <a:r>
              <a:rPr lang="en-US" dirty="0"/>
              <a:t>And to expand your business to add fresh air to SSD systems (a very good idea for improved IAQ and customer health, cognitive function and sleep)</a:t>
            </a:r>
          </a:p>
          <a:p>
            <a:r>
              <a:rPr lang="en-US" dirty="0"/>
              <a:t>Use it to operate your own mechanical ventilation retrofit business expansion to help anyone to meet ASHRAE 62.2-2016-7, IBC and IEC</a:t>
            </a:r>
          </a:p>
        </p:txBody>
      </p:sp>
      <p:pic>
        <p:nvPicPr>
          <p:cNvPr id="4" name="Picture 3">
            <a:extLst>
              <a:ext uri="{FF2B5EF4-FFF2-40B4-BE49-F238E27FC236}">
                <a16:creationId xmlns:a16="http://schemas.microsoft.com/office/drawing/2014/main" id="{AFB36141-C015-457E-A097-3A839008FCFF}"/>
              </a:ext>
            </a:extLst>
          </p:cNvPr>
          <p:cNvPicPr>
            <a:picLocks noChangeAspect="1"/>
          </p:cNvPicPr>
          <p:nvPr/>
        </p:nvPicPr>
        <p:blipFill>
          <a:blip r:embed="rId2"/>
          <a:stretch>
            <a:fillRect/>
          </a:stretch>
        </p:blipFill>
        <p:spPr>
          <a:xfrm>
            <a:off x="1024090" y="6180053"/>
            <a:ext cx="9851990" cy="682811"/>
          </a:xfrm>
          <a:prstGeom prst="rect">
            <a:avLst/>
          </a:prstGeom>
        </p:spPr>
      </p:pic>
      <p:pic>
        <p:nvPicPr>
          <p:cNvPr id="5" name="Picture 4">
            <a:extLst>
              <a:ext uri="{FF2B5EF4-FFF2-40B4-BE49-F238E27FC236}">
                <a16:creationId xmlns:a16="http://schemas.microsoft.com/office/drawing/2014/main" id="{081A1A62-8C32-4B14-BB58-DA05901B4B0E}"/>
              </a:ext>
            </a:extLst>
          </p:cNvPr>
          <p:cNvPicPr>
            <a:picLocks noChangeAspect="1"/>
          </p:cNvPicPr>
          <p:nvPr/>
        </p:nvPicPr>
        <p:blipFill>
          <a:blip r:embed="rId3"/>
          <a:stretch>
            <a:fillRect/>
          </a:stretch>
        </p:blipFill>
        <p:spPr>
          <a:xfrm>
            <a:off x="6406757" y="5782566"/>
            <a:ext cx="1713124" cy="1713124"/>
          </a:xfrm>
          <a:prstGeom prst="rect">
            <a:avLst/>
          </a:prstGeom>
        </p:spPr>
      </p:pic>
    </p:spTree>
    <p:extLst>
      <p:ext uri="{BB962C8B-B14F-4D97-AF65-F5344CB8AC3E}">
        <p14:creationId xmlns:p14="http://schemas.microsoft.com/office/powerpoint/2010/main" val="3804807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97B6D10-7763-416F-B086-8A2DA22D9E0D}"/>
              </a:ext>
            </a:extLst>
          </p:cNvPr>
          <p:cNvSpPr txBox="1"/>
          <p:nvPr/>
        </p:nvSpPr>
        <p:spPr>
          <a:xfrm>
            <a:off x="2026380" y="6291029"/>
            <a:ext cx="7772400" cy="369332"/>
          </a:xfrm>
          <a:prstGeom prst="rect">
            <a:avLst/>
          </a:prstGeom>
          <a:noFill/>
        </p:spPr>
        <p:txBody>
          <a:bodyPr wrap="square" rtlCol="0">
            <a:spAutoFit/>
          </a:bodyPr>
          <a:lstStyle/>
          <a:p>
            <a:pPr algn="ctr"/>
            <a:r>
              <a:rPr lang="en-US" dirty="0">
                <a:ln w="0"/>
                <a:solidFill>
                  <a:schemeClr val="bg1"/>
                </a:solidFill>
                <a:effectLst>
                  <a:outerShdw blurRad="38100" dist="25400" dir="5400000" algn="ctr" rotWithShape="0">
                    <a:srgbClr val="6E747A">
                      <a:alpha val="43000"/>
                    </a:srgbClr>
                  </a:outerShdw>
                </a:effectLst>
              </a:rPr>
              <a:t>2019 International Radon Symposium              Denver, Colorado  </a:t>
            </a:r>
          </a:p>
        </p:txBody>
      </p:sp>
      <p:sp>
        <p:nvSpPr>
          <p:cNvPr id="3" name="Content Placeholder 2">
            <a:extLst>
              <a:ext uri="{FF2B5EF4-FFF2-40B4-BE49-F238E27FC236}">
                <a16:creationId xmlns:a16="http://schemas.microsoft.com/office/drawing/2014/main" id="{F8BA8536-5D6C-4457-A67D-B8741057E66C}"/>
              </a:ext>
            </a:extLst>
          </p:cNvPr>
          <p:cNvSpPr>
            <a:spLocks noGrp="1"/>
          </p:cNvSpPr>
          <p:nvPr>
            <p:ph idx="1"/>
          </p:nvPr>
        </p:nvSpPr>
        <p:spPr>
          <a:xfrm>
            <a:off x="955516" y="1481853"/>
            <a:ext cx="10280968" cy="4434840"/>
          </a:xfrm>
        </p:spPr>
        <p:txBody>
          <a:bodyPr>
            <a:normAutofit fontScale="25000" lnSpcReduction="20000"/>
          </a:bodyPr>
          <a:lstStyle/>
          <a:p>
            <a:pPr marL="0" indent="0">
              <a:buNone/>
            </a:pPr>
            <a:endParaRPr lang="en-US" sz="3600" dirty="0"/>
          </a:p>
          <a:p>
            <a:r>
              <a:rPr lang="en-US" sz="7200" dirty="0"/>
              <a:t>Make it simple: Plug ‘n Play simplicity</a:t>
            </a:r>
          </a:p>
          <a:p>
            <a:r>
              <a:rPr lang="en-US" sz="7200" dirty="0"/>
              <a:t>Special (no restoration) port boring rig with effective dust/slurry capture system</a:t>
            </a:r>
          </a:p>
          <a:p>
            <a:r>
              <a:rPr lang="en-US" sz="7200" dirty="0"/>
              <a:t>No Permits, no electrician, no HVAC or plumbing contractors</a:t>
            </a:r>
          </a:p>
          <a:p>
            <a:r>
              <a:rPr lang="en-US" sz="7200" dirty="0"/>
              <a:t>Long life, high MERV filter, serviceable from indoors</a:t>
            </a:r>
          </a:p>
          <a:p>
            <a:r>
              <a:rPr lang="en-US" sz="7200" dirty="0"/>
              <a:t>Adjustable radon level, automatic temperature </a:t>
            </a:r>
            <a:r>
              <a:rPr lang="en-US" sz="7200"/>
              <a:t>humidity limiting</a:t>
            </a:r>
            <a:endParaRPr lang="en-US" sz="7200" dirty="0"/>
          </a:p>
          <a:p>
            <a:r>
              <a:rPr lang="en-US" sz="7200" dirty="0"/>
              <a:t>Quieter than an HVAC system</a:t>
            </a:r>
          </a:p>
          <a:p>
            <a:r>
              <a:rPr lang="en-US" sz="7200" dirty="0"/>
              <a:t>Completed from indoors, through masonry blocks, any weather, any floor. Outdoor access NOT needed</a:t>
            </a:r>
          </a:p>
          <a:p>
            <a:pPr>
              <a:buFont typeface="Wingdings" panose="05000000000000000000" pitchFamily="2" charset="2"/>
              <a:buChar char="Ø"/>
            </a:pPr>
            <a:r>
              <a:rPr lang="en-US" sz="7200" dirty="0"/>
              <a:t>No cleanup, restoration of drywall, wall covering, crown moldings, new soffits or new 120 VAC wiring</a:t>
            </a:r>
          </a:p>
          <a:p>
            <a:pPr>
              <a:buFont typeface="Wingdings" panose="05000000000000000000" pitchFamily="2" charset="2"/>
              <a:buChar char="Ø"/>
            </a:pPr>
            <a:r>
              <a:rPr lang="en-US" sz="7200" dirty="0"/>
              <a:t>In and out the door in 1.5 to 2.5 hours (experienced team)</a:t>
            </a:r>
          </a:p>
          <a:p>
            <a:pPr>
              <a:buFont typeface="Wingdings" panose="05000000000000000000" pitchFamily="2" charset="2"/>
              <a:buChar char="Ø"/>
            </a:pPr>
            <a:r>
              <a:rPr lang="en-US" sz="7200" dirty="0"/>
              <a:t>CO2 control-ready</a:t>
            </a:r>
          </a:p>
          <a:p>
            <a:pPr>
              <a:buFont typeface="Wingdings" panose="05000000000000000000" pitchFamily="2" charset="2"/>
              <a:buChar char="Ø"/>
            </a:pPr>
            <a:endParaRPr lang="en-US" sz="3600" dirty="0">
              <a:solidFill>
                <a:schemeClr val="tx1">
                  <a:lumMod val="95000"/>
                </a:schemeClr>
              </a:solidFill>
            </a:endParaRPr>
          </a:p>
          <a:p>
            <a:pPr marL="0" indent="0">
              <a:buNone/>
            </a:pPr>
            <a:r>
              <a:rPr lang="en-US" sz="3600" dirty="0">
                <a:ln w="0"/>
                <a:solidFill>
                  <a:schemeClr val="bg1"/>
                </a:solidFill>
                <a:effectLst>
                  <a:outerShdw blurRad="38100" dist="25400" dir="5400000" algn="ctr" rotWithShape="0">
                    <a:srgbClr val="6E747A">
                      <a:alpha val="43000"/>
                    </a:srgbClr>
                  </a:outerShdw>
                </a:effectLst>
              </a:rPr>
              <a:t>2019 International Radon Symposium              Denver, Colorado  </a:t>
            </a:r>
          </a:p>
          <a:p>
            <a:pPr marL="0" indent="0">
              <a:buNone/>
            </a:pPr>
            <a:endParaRPr lang="en-US" sz="3600" dirty="0"/>
          </a:p>
        </p:txBody>
      </p:sp>
      <p:sp>
        <p:nvSpPr>
          <p:cNvPr id="2" name="TextBox 1">
            <a:extLst>
              <a:ext uri="{FF2B5EF4-FFF2-40B4-BE49-F238E27FC236}">
                <a16:creationId xmlns:a16="http://schemas.microsoft.com/office/drawing/2014/main" id="{282CB60A-F0A9-4BF7-BF98-9964B3B38AEA}"/>
              </a:ext>
            </a:extLst>
          </p:cNvPr>
          <p:cNvSpPr txBox="1"/>
          <p:nvPr/>
        </p:nvSpPr>
        <p:spPr>
          <a:xfrm>
            <a:off x="1225685" y="909964"/>
            <a:ext cx="6043642" cy="523220"/>
          </a:xfrm>
          <a:prstGeom prst="rect">
            <a:avLst/>
          </a:prstGeom>
          <a:noFill/>
        </p:spPr>
        <p:txBody>
          <a:bodyPr wrap="none" rtlCol="0">
            <a:spAutoFit/>
          </a:bodyPr>
          <a:lstStyle/>
          <a:p>
            <a:pPr lvl="0">
              <a:spcBef>
                <a:spcPts val="1000"/>
              </a:spcBef>
              <a:buClr>
                <a:srgbClr val="ACD433"/>
              </a:buClr>
              <a:buSzPct val="80000"/>
            </a:pPr>
            <a:r>
              <a:rPr lang="en-US" sz="2800" dirty="0">
                <a:solidFill>
                  <a:prstClr val="white"/>
                </a:solidFill>
                <a:ea typeface="+mj-ea"/>
                <a:cs typeface="+mj-cs"/>
              </a:rPr>
              <a:t>This is What I Have Accomplished:</a:t>
            </a:r>
          </a:p>
        </p:txBody>
      </p:sp>
      <p:pic>
        <p:nvPicPr>
          <p:cNvPr id="4" name="Picture 3">
            <a:extLst>
              <a:ext uri="{FF2B5EF4-FFF2-40B4-BE49-F238E27FC236}">
                <a16:creationId xmlns:a16="http://schemas.microsoft.com/office/drawing/2014/main" id="{FD483FC0-2BC7-4CBD-8831-71C502ABDEF7}"/>
              </a:ext>
            </a:extLst>
          </p:cNvPr>
          <p:cNvPicPr>
            <a:picLocks noChangeAspect="1"/>
          </p:cNvPicPr>
          <p:nvPr/>
        </p:nvPicPr>
        <p:blipFill>
          <a:blip r:embed="rId2"/>
          <a:stretch>
            <a:fillRect/>
          </a:stretch>
        </p:blipFill>
        <p:spPr>
          <a:xfrm>
            <a:off x="1170005" y="6175189"/>
            <a:ext cx="9851990" cy="682811"/>
          </a:xfrm>
          <a:prstGeom prst="rect">
            <a:avLst/>
          </a:prstGeom>
        </p:spPr>
      </p:pic>
      <p:pic>
        <p:nvPicPr>
          <p:cNvPr id="5" name="Picture 4">
            <a:extLst>
              <a:ext uri="{FF2B5EF4-FFF2-40B4-BE49-F238E27FC236}">
                <a16:creationId xmlns:a16="http://schemas.microsoft.com/office/drawing/2014/main" id="{6FD48E51-0ED4-486C-AA7A-EAE820A3AAB0}"/>
              </a:ext>
            </a:extLst>
          </p:cNvPr>
          <p:cNvPicPr>
            <a:picLocks noChangeAspect="1"/>
          </p:cNvPicPr>
          <p:nvPr/>
        </p:nvPicPr>
        <p:blipFill>
          <a:blip r:embed="rId3"/>
          <a:stretch>
            <a:fillRect/>
          </a:stretch>
        </p:blipFill>
        <p:spPr>
          <a:xfrm>
            <a:off x="6539960" y="5803799"/>
            <a:ext cx="1713124" cy="1713124"/>
          </a:xfrm>
          <a:prstGeom prst="rect">
            <a:avLst/>
          </a:prstGeom>
        </p:spPr>
      </p:pic>
    </p:spTree>
    <p:extLst>
      <p:ext uri="{BB962C8B-B14F-4D97-AF65-F5344CB8AC3E}">
        <p14:creationId xmlns:p14="http://schemas.microsoft.com/office/powerpoint/2010/main" val="2909026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984EA-D35F-4872-A3E8-3453AC1EF513}"/>
              </a:ext>
            </a:extLst>
          </p:cNvPr>
          <p:cNvSpPr>
            <a:spLocks noGrp="1"/>
          </p:cNvSpPr>
          <p:nvPr>
            <p:ph type="title"/>
          </p:nvPr>
        </p:nvSpPr>
        <p:spPr/>
        <p:txBody>
          <a:bodyPr/>
          <a:lstStyle/>
          <a:p>
            <a:r>
              <a:rPr lang="en-US" dirty="0"/>
              <a:t>Radon Reduction Result</a:t>
            </a:r>
          </a:p>
        </p:txBody>
      </p:sp>
      <p:sp>
        <p:nvSpPr>
          <p:cNvPr id="3" name="Content Placeholder 2">
            <a:extLst>
              <a:ext uri="{FF2B5EF4-FFF2-40B4-BE49-F238E27FC236}">
                <a16:creationId xmlns:a16="http://schemas.microsoft.com/office/drawing/2014/main" id="{647A1D52-6CE1-492A-B275-72319FDC0A3F}"/>
              </a:ext>
            </a:extLst>
          </p:cNvPr>
          <p:cNvSpPr>
            <a:spLocks noGrp="1"/>
          </p:cNvSpPr>
          <p:nvPr>
            <p:ph idx="1"/>
          </p:nvPr>
        </p:nvSpPr>
        <p:spPr>
          <a:xfrm>
            <a:off x="1104293" y="1517897"/>
            <a:ext cx="8946541" cy="4195481"/>
          </a:xfrm>
        </p:spPr>
        <p:txBody>
          <a:bodyPr>
            <a:normAutofit lnSpcReduction="10000"/>
          </a:bodyPr>
          <a:lstStyle/>
          <a:p>
            <a:r>
              <a:rPr lang="en-US" sz="2400" dirty="0"/>
              <a:t>Radon levels were reduced from 4.4-18 pCi/l to acceptable levels in every case without over-ventilation</a:t>
            </a:r>
          </a:p>
          <a:p>
            <a:r>
              <a:rPr lang="en-US" sz="2400" dirty="0"/>
              <a:t>Outdoor Fresh Air Flows / Radon Levels were precisely adjustable from 5-70 CFM with a jeweler’s screwdriver</a:t>
            </a:r>
          </a:p>
          <a:p>
            <a:r>
              <a:rPr lang="en-US" sz="2400" dirty="0"/>
              <a:t>In most cases, 14-30 cfm constant pressurization / ventilation was all that was required. Usually, reductions in airflow were made following clearance testing</a:t>
            </a:r>
          </a:p>
          <a:p>
            <a:r>
              <a:rPr lang="en-US" sz="2400" dirty="0"/>
              <a:t>The pushbutton-adjustable temperature/humidity controller operated ventilation to maintain 76-78 degrees, &lt; 60% RH without ever overpowering the HVAC system. </a:t>
            </a:r>
            <a:r>
              <a:rPr lang="en-US" sz="2400" i="1" dirty="0"/>
              <a:t>It Worked</a:t>
            </a:r>
          </a:p>
        </p:txBody>
      </p:sp>
      <p:pic>
        <p:nvPicPr>
          <p:cNvPr id="4" name="Picture 3">
            <a:extLst>
              <a:ext uri="{FF2B5EF4-FFF2-40B4-BE49-F238E27FC236}">
                <a16:creationId xmlns:a16="http://schemas.microsoft.com/office/drawing/2014/main" id="{3D7AC37D-E3D1-456A-B6D0-9C39707E8D5F}"/>
              </a:ext>
            </a:extLst>
          </p:cNvPr>
          <p:cNvPicPr>
            <a:picLocks noChangeAspect="1"/>
          </p:cNvPicPr>
          <p:nvPr/>
        </p:nvPicPr>
        <p:blipFill>
          <a:blip r:embed="rId2"/>
          <a:stretch>
            <a:fillRect/>
          </a:stretch>
        </p:blipFill>
        <p:spPr>
          <a:xfrm>
            <a:off x="1170005" y="6095746"/>
            <a:ext cx="9851990" cy="682811"/>
          </a:xfrm>
          <a:prstGeom prst="rect">
            <a:avLst/>
          </a:prstGeom>
        </p:spPr>
      </p:pic>
      <p:pic>
        <p:nvPicPr>
          <p:cNvPr id="5" name="Picture 4">
            <a:extLst>
              <a:ext uri="{FF2B5EF4-FFF2-40B4-BE49-F238E27FC236}">
                <a16:creationId xmlns:a16="http://schemas.microsoft.com/office/drawing/2014/main" id="{8067515F-1435-403E-98BD-491850054F4B}"/>
              </a:ext>
            </a:extLst>
          </p:cNvPr>
          <p:cNvPicPr>
            <a:picLocks noChangeAspect="1"/>
          </p:cNvPicPr>
          <p:nvPr/>
        </p:nvPicPr>
        <p:blipFill>
          <a:blip r:embed="rId3"/>
          <a:stretch>
            <a:fillRect/>
          </a:stretch>
        </p:blipFill>
        <p:spPr>
          <a:xfrm>
            <a:off x="6504034" y="5713378"/>
            <a:ext cx="1713124" cy="1713124"/>
          </a:xfrm>
          <a:prstGeom prst="rect">
            <a:avLst/>
          </a:prstGeom>
        </p:spPr>
      </p:pic>
    </p:spTree>
    <p:extLst>
      <p:ext uri="{BB962C8B-B14F-4D97-AF65-F5344CB8AC3E}">
        <p14:creationId xmlns:p14="http://schemas.microsoft.com/office/powerpoint/2010/main" val="2478188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indoor, toilet, wall, bathroom&#10;&#10;Description automatically generated">
            <a:extLst>
              <a:ext uri="{FF2B5EF4-FFF2-40B4-BE49-F238E27FC236}">
                <a16:creationId xmlns:a16="http://schemas.microsoft.com/office/drawing/2014/main" id="{261CCDB4-E555-4533-A597-D05B35DF5E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222126">
            <a:off x="5001016" y="2733885"/>
            <a:ext cx="5905479" cy="3321832"/>
          </a:xfrm>
          <a:prstGeom prst="rect">
            <a:avLst/>
          </a:prstGeom>
        </p:spPr>
      </p:pic>
      <p:pic>
        <p:nvPicPr>
          <p:cNvPr id="5" name="Picture 4" descr="A hole in the ground&#10;&#10;Description automatically generated">
            <a:extLst>
              <a:ext uri="{FF2B5EF4-FFF2-40B4-BE49-F238E27FC236}">
                <a16:creationId xmlns:a16="http://schemas.microsoft.com/office/drawing/2014/main" id="{8A7053E9-BF6D-4D15-854A-1AFB606904FB}"/>
              </a:ext>
            </a:extLst>
          </p:cNvPr>
          <p:cNvPicPr>
            <a:picLocks noChangeAspect="1"/>
          </p:cNvPicPr>
          <p:nvPr/>
        </p:nvPicPr>
        <p:blipFill rotWithShape="1">
          <a:blip r:embed="rId3">
            <a:extLst>
              <a:ext uri="{28A0092B-C50C-407E-A947-70E740481C1C}">
                <a14:useLocalDpi xmlns:a14="http://schemas.microsoft.com/office/drawing/2010/main" val="0"/>
              </a:ext>
            </a:extLst>
          </a:blip>
          <a:srcRect r="25333" b="444"/>
          <a:stretch/>
        </p:blipFill>
        <p:spPr>
          <a:xfrm rot="5400000">
            <a:off x="3855723" y="3610294"/>
            <a:ext cx="2560320" cy="1920240"/>
          </a:xfrm>
          <a:prstGeom prst="rect">
            <a:avLst/>
          </a:prstGeom>
        </p:spPr>
      </p:pic>
      <p:sp>
        <p:nvSpPr>
          <p:cNvPr id="2" name="Title 1">
            <a:extLst>
              <a:ext uri="{FF2B5EF4-FFF2-40B4-BE49-F238E27FC236}">
                <a16:creationId xmlns:a16="http://schemas.microsoft.com/office/drawing/2014/main" id="{311A1CC7-7BDC-492E-B23C-E41FF2443E10}"/>
              </a:ext>
            </a:extLst>
          </p:cNvPr>
          <p:cNvSpPr>
            <a:spLocks noGrp="1"/>
          </p:cNvSpPr>
          <p:nvPr>
            <p:ph type="title"/>
          </p:nvPr>
        </p:nvSpPr>
        <p:spPr/>
        <p:txBody>
          <a:bodyPr/>
          <a:lstStyle/>
          <a:p>
            <a:r>
              <a:rPr lang="en-US" dirty="0"/>
              <a:t>Wayne Dean’s Ideas #1-11 :</a:t>
            </a:r>
          </a:p>
        </p:txBody>
      </p:sp>
      <p:sp>
        <p:nvSpPr>
          <p:cNvPr id="3" name="Content Placeholder 2">
            <a:extLst>
              <a:ext uri="{FF2B5EF4-FFF2-40B4-BE49-F238E27FC236}">
                <a16:creationId xmlns:a16="http://schemas.microsoft.com/office/drawing/2014/main" id="{64C55BAB-F50F-46B8-9472-EE92CED8A736}"/>
              </a:ext>
            </a:extLst>
          </p:cNvPr>
          <p:cNvSpPr>
            <a:spLocks noGrp="1"/>
          </p:cNvSpPr>
          <p:nvPr>
            <p:ph idx="1"/>
          </p:nvPr>
        </p:nvSpPr>
        <p:spPr>
          <a:xfrm>
            <a:off x="1259935" y="1383332"/>
            <a:ext cx="8946541" cy="2045668"/>
          </a:xfrm>
        </p:spPr>
        <p:txBody>
          <a:bodyPr>
            <a:normAutofit fontScale="92500" lnSpcReduction="20000"/>
          </a:bodyPr>
          <a:lstStyle/>
          <a:p>
            <a:pPr marL="0" indent="0">
              <a:buNone/>
            </a:pPr>
            <a:r>
              <a:rPr lang="en-US" sz="3600" dirty="0"/>
              <a:t>Idea #1 A system to provide each dwelling unit with filtered fresh air, delivered directly through a port in that unit’s exterior wall</a:t>
            </a:r>
            <a:r>
              <a:rPr lang="en-US" sz="2400" i="1" dirty="0"/>
              <a:t> Unconditioned but Filtered Air delivered directly into the largest room</a:t>
            </a:r>
            <a:endParaRPr lang="en-US" sz="2400" b="1" i="1" dirty="0"/>
          </a:p>
        </p:txBody>
      </p:sp>
      <p:pic>
        <p:nvPicPr>
          <p:cNvPr id="4" name="Picture 3">
            <a:extLst>
              <a:ext uri="{FF2B5EF4-FFF2-40B4-BE49-F238E27FC236}">
                <a16:creationId xmlns:a16="http://schemas.microsoft.com/office/drawing/2014/main" id="{76CC8D86-9F58-40B7-9B89-E9EDCF65C04B}"/>
              </a:ext>
            </a:extLst>
          </p:cNvPr>
          <p:cNvPicPr>
            <a:picLocks noChangeAspect="1"/>
          </p:cNvPicPr>
          <p:nvPr/>
        </p:nvPicPr>
        <p:blipFill>
          <a:blip r:embed="rId4"/>
          <a:stretch>
            <a:fillRect/>
          </a:stretch>
        </p:blipFill>
        <p:spPr>
          <a:xfrm>
            <a:off x="1043545" y="6175189"/>
            <a:ext cx="9851990" cy="682811"/>
          </a:xfrm>
          <a:prstGeom prst="rect">
            <a:avLst/>
          </a:prstGeom>
        </p:spPr>
      </p:pic>
      <p:pic>
        <p:nvPicPr>
          <p:cNvPr id="6" name="Picture 5">
            <a:extLst>
              <a:ext uri="{FF2B5EF4-FFF2-40B4-BE49-F238E27FC236}">
                <a16:creationId xmlns:a16="http://schemas.microsoft.com/office/drawing/2014/main" id="{E6D41F40-9058-4AA1-BBC2-3E3B290EC364}"/>
              </a:ext>
            </a:extLst>
          </p:cNvPr>
          <p:cNvPicPr>
            <a:picLocks noChangeAspect="1"/>
          </p:cNvPicPr>
          <p:nvPr/>
        </p:nvPicPr>
        <p:blipFill>
          <a:blip r:embed="rId5"/>
          <a:stretch>
            <a:fillRect/>
          </a:stretch>
        </p:blipFill>
        <p:spPr>
          <a:xfrm>
            <a:off x="6438115" y="5785987"/>
            <a:ext cx="1713124" cy="1713124"/>
          </a:xfrm>
          <a:prstGeom prst="rect">
            <a:avLst/>
          </a:prstGeom>
        </p:spPr>
      </p:pic>
    </p:spTree>
    <p:extLst>
      <p:ext uri="{BB962C8B-B14F-4D97-AF65-F5344CB8AC3E}">
        <p14:creationId xmlns:p14="http://schemas.microsoft.com/office/powerpoint/2010/main" val="1797756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indoor&#10;&#10;Description automatically generated">
            <a:extLst>
              <a:ext uri="{FF2B5EF4-FFF2-40B4-BE49-F238E27FC236}">
                <a16:creationId xmlns:a16="http://schemas.microsoft.com/office/drawing/2014/main" id="{D4C0275B-5F08-4BB4-AF8A-132100E962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1278" y="2101973"/>
            <a:ext cx="7304454" cy="4108755"/>
          </a:xfrm>
          <a:prstGeom prst="rect">
            <a:avLst/>
          </a:prstGeom>
        </p:spPr>
      </p:pic>
      <p:sp>
        <p:nvSpPr>
          <p:cNvPr id="2" name="Title 1">
            <a:extLst>
              <a:ext uri="{FF2B5EF4-FFF2-40B4-BE49-F238E27FC236}">
                <a16:creationId xmlns:a16="http://schemas.microsoft.com/office/drawing/2014/main" id="{B3982C40-A7BD-4C77-89CD-B9FA8F22B51C}"/>
              </a:ext>
            </a:extLst>
          </p:cNvPr>
          <p:cNvSpPr>
            <a:spLocks noGrp="1"/>
          </p:cNvSpPr>
          <p:nvPr>
            <p:ph type="title"/>
          </p:nvPr>
        </p:nvSpPr>
        <p:spPr/>
        <p:txBody>
          <a:bodyPr/>
          <a:lstStyle/>
          <a:p>
            <a:r>
              <a:rPr lang="en-US" dirty="0"/>
              <a:t>Idea #2 Fresh Air Intake Filter</a:t>
            </a:r>
          </a:p>
        </p:txBody>
      </p:sp>
      <p:sp>
        <p:nvSpPr>
          <p:cNvPr id="3" name="Content Placeholder 2">
            <a:extLst>
              <a:ext uri="{FF2B5EF4-FFF2-40B4-BE49-F238E27FC236}">
                <a16:creationId xmlns:a16="http://schemas.microsoft.com/office/drawing/2014/main" id="{5DF29EEA-D962-4E36-89F3-4115CAACC792}"/>
              </a:ext>
            </a:extLst>
          </p:cNvPr>
          <p:cNvSpPr>
            <a:spLocks noGrp="1"/>
          </p:cNvSpPr>
          <p:nvPr>
            <p:ph idx="1"/>
          </p:nvPr>
        </p:nvSpPr>
        <p:spPr>
          <a:xfrm>
            <a:off x="1152932" y="1484457"/>
            <a:ext cx="9168115" cy="1235031"/>
          </a:xfrm>
        </p:spPr>
        <p:txBody>
          <a:bodyPr>
            <a:noAutofit/>
          </a:bodyPr>
          <a:lstStyle/>
          <a:p>
            <a:pPr marL="0" indent="0">
              <a:buNone/>
            </a:pPr>
            <a:r>
              <a:rPr lang="en-US" sz="3600" dirty="0"/>
              <a:t>Provide each unit with a long life, high MERV (14-25) air intake filter </a:t>
            </a:r>
            <a:r>
              <a:rPr lang="en-US" sz="3600" i="1" dirty="0">
                <a:solidFill>
                  <a:srgbClr val="FF0000"/>
                </a:solidFill>
              </a:rPr>
              <a:t>serviceable from indoors</a:t>
            </a:r>
            <a:r>
              <a:rPr lang="en-US" sz="3600" i="1" dirty="0"/>
              <a:t> </a:t>
            </a:r>
            <a:r>
              <a:rPr lang="en-US" i="1" dirty="0"/>
              <a:t>ASHRAE 62.2-2017</a:t>
            </a:r>
          </a:p>
        </p:txBody>
      </p:sp>
      <p:pic>
        <p:nvPicPr>
          <p:cNvPr id="4" name="Picture 3">
            <a:extLst>
              <a:ext uri="{FF2B5EF4-FFF2-40B4-BE49-F238E27FC236}">
                <a16:creationId xmlns:a16="http://schemas.microsoft.com/office/drawing/2014/main" id="{54C0540F-0DD5-4F5D-AC8D-38FE1F072EDA}"/>
              </a:ext>
            </a:extLst>
          </p:cNvPr>
          <p:cNvPicPr>
            <a:picLocks noChangeAspect="1"/>
          </p:cNvPicPr>
          <p:nvPr/>
        </p:nvPicPr>
        <p:blipFill>
          <a:blip r:embed="rId3"/>
          <a:stretch>
            <a:fillRect/>
          </a:stretch>
        </p:blipFill>
        <p:spPr>
          <a:xfrm>
            <a:off x="1152932" y="6063876"/>
            <a:ext cx="9851990" cy="682811"/>
          </a:xfrm>
          <a:prstGeom prst="rect">
            <a:avLst/>
          </a:prstGeom>
        </p:spPr>
      </p:pic>
      <p:pic>
        <p:nvPicPr>
          <p:cNvPr id="6" name="Picture 5">
            <a:extLst>
              <a:ext uri="{FF2B5EF4-FFF2-40B4-BE49-F238E27FC236}">
                <a16:creationId xmlns:a16="http://schemas.microsoft.com/office/drawing/2014/main" id="{5358AC7C-DAFE-4875-AEE6-9F8A725A13DA}"/>
              </a:ext>
            </a:extLst>
          </p:cNvPr>
          <p:cNvPicPr>
            <a:picLocks noChangeAspect="1"/>
          </p:cNvPicPr>
          <p:nvPr/>
        </p:nvPicPr>
        <p:blipFill>
          <a:blip r:embed="rId4"/>
          <a:stretch>
            <a:fillRect/>
          </a:stretch>
        </p:blipFill>
        <p:spPr>
          <a:xfrm>
            <a:off x="6533217" y="5665920"/>
            <a:ext cx="1713124" cy="1713124"/>
          </a:xfrm>
          <a:prstGeom prst="rect">
            <a:avLst/>
          </a:prstGeom>
        </p:spPr>
      </p:pic>
    </p:spTree>
    <p:extLst>
      <p:ext uri="{BB962C8B-B14F-4D97-AF65-F5344CB8AC3E}">
        <p14:creationId xmlns:p14="http://schemas.microsoft.com/office/powerpoint/2010/main" val="3600075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43C21-CA8E-4657-B61F-D8C77DA44162}"/>
              </a:ext>
            </a:extLst>
          </p:cNvPr>
          <p:cNvSpPr>
            <a:spLocks noGrp="1"/>
          </p:cNvSpPr>
          <p:nvPr>
            <p:ph type="title"/>
          </p:nvPr>
        </p:nvSpPr>
        <p:spPr>
          <a:xfrm>
            <a:off x="979414" y="857963"/>
            <a:ext cx="10233172" cy="4545309"/>
          </a:xfrm>
        </p:spPr>
        <p:txBody>
          <a:bodyPr/>
          <a:lstStyle/>
          <a:p>
            <a:r>
              <a:rPr lang="en-US" sz="3200" b="1" dirty="0"/>
              <a:t>FACT:</a:t>
            </a:r>
            <a:br>
              <a:rPr lang="en-US" sz="3200" dirty="0"/>
            </a:br>
            <a:r>
              <a:rPr lang="en-US" sz="3200" i="1" dirty="0"/>
              <a:t>Multi-Family Structures are constructed tight with low air exchange rates.</a:t>
            </a:r>
            <a:br>
              <a:rPr lang="en-US" i="1" dirty="0"/>
            </a:br>
            <a:br>
              <a:rPr lang="en-US" dirty="0"/>
            </a:br>
            <a:r>
              <a:rPr lang="en-US" sz="3200" b="1" dirty="0"/>
              <a:t>RESULT:</a:t>
            </a:r>
            <a:br>
              <a:rPr lang="en-US" sz="3200" dirty="0"/>
            </a:br>
            <a:r>
              <a:rPr lang="en-US" sz="3200" i="1" dirty="0">
                <a:solidFill>
                  <a:srgbClr val="FF0000"/>
                </a:solidFill>
              </a:rPr>
              <a:t>Radon</a:t>
            </a:r>
            <a:r>
              <a:rPr lang="en-US" sz="3200" i="1" dirty="0"/>
              <a:t> from building materials accumulates to unacceptable health risk levels in breathing zones.</a:t>
            </a:r>
            <a:br>
              <a:rPr lang="en-US" i="1" dirty="0"/>
            </a:br>
            <a:br>
              <a:rPr lang="en-US" dirty="0"/>
            </a:br>
            <a:endParaRPr lang="en-US" dirty="0"/>
          </a:p>
        </p:txBody>
      </p:sp>
      <p:sp>
        <p:nvSpPr>
          <p:cNvPr id="3" name="Content Placeholder 2">
            <a:extLst>
              <a:ext uri="{FF2B5EF4-FFF2-40B4-BE49-F238E27FC236}">
                <a16:creationId xmlns:a16="http://schemas.microsoft.com/office/drawing/2014/main" id="{C6C5BF7F-9AD7-4B8D-8AE7-31F8729536CB}"/>
              </a:ext>
            </a:extLst>
          </p:cNvPr>
          <p:cNvSpPr>
            <a:spLocks noGrp="1"/>
          </p:cNvSpPr>
          <p:nvPr>
            <p:ph idx="1"/>
          </p:nvPr>
        </p:nvSpPr>
        <p:spPr>
          <a:xfrm>
            <a:off x="1030576" y="5722845"/>
            <a:ext cx="10337079" cy="575166"/>
          </a:xfrm>
        </p:spPr>
        <p:txBody>
          <a:bodyPr/>
          <a:lstStyle/>
          <a:p>
            <a:r>
              <a:rPr lang="en-US" sz="2400" dirty="0">
                <a:ln w="0"/>
                <a:effectLst>
                  <a:outerShdw blurRad="38100" dist="25400" dir="5400000" algn="ctr" rotWithShape="0">
                    <a:srgbClr val="6E747A">
                      <a:alpha val="43000"/>
                    </a:srgbClr>
                  </a:outerShdw>
                </a:effectLst>
              </a:rPr>
              <a:t>2019 International Radon Symposium              Denver, Colorado  </a:t>
            </a:r>
          </a:p>
          <a:p>
            <a:endParaRPr lang="en-US" dirty="0"/>
          </a:p>
        </p:txBody>
      </p:sp>
      <p:pic>
        <p:nvPicPr>
          <p:cNvPr id="4" name="Picture 3">
            <a:extLst>
              <a:ext uri="{FF2B5EF4-FFF2-40B4-BE49-F238E27FC236}">
                <a16:creationId xmlns:a16="http://schemas.microsoft.com/office/drawing/2014/main" id="{3AFF749E-F763-41AC-9370-D5DBE80F3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6309" y="5258500"/>
            <a:ext cx="1715550" cy="1716549"/>
          </a:xfrm>
          <a:prstGeom prst="rect">
            <a:avLst/>
          </a:prstGeom>
        </p:spPr>
      </p:pic>
    </p:spTree>
    <p:extLst>
      <p:ext uri="{BB962C8B-B14F-4D97-AF65-F5344CB8AC3E}">
        <p14:creationId xmlns:p14="http://schemas.microsoft.com/office/powerpoint/2010/main" val="195806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4BD76-80BF-4FF4-8397-328F84A0184E}"/>
              </a:ext>
            </a:extLst>
          </p:cNvPr>
          <p:cNvSpPr>
            <a:spLocks noGrp="1"/>
          </p:cNvSpPr>
          <p:nvPr>
            <p:ph type="title"/>
          </p:nvPr>
        </p:nvSpPr>
        <p:spPr/>
        <p:txBody>
          <a:bodyPr/>
          <a:lstStyle/>
          <a:p>
            <a:r>
              <a:rPr lang="en-US" dirty="0"/>
              <a:t>Idea #3 Low Voltage, Variable Speed, ECM Motorized Impeller</a:t>
            </a:r>
          </a:p>
        </p:txBody>
      </p:sp>
      <p:pic>
        <p:nvPicPr>
          <p:cNvPr id="13" name="Content Placeholder 12" descr="A picture containing ground, outdoor&#10;&#10;Description automatically generated">
            <a:extLst>
              <a:ext uri="{FF2B5EF4-FFF2-40B4-BE49-F238E27FC236}">
                <a16:creationId xmlns:a16="http://schemas.microsoft.com/office/drawing/2014/main" id="{5F78A3B8-94FA-4C96-BA41-0F4681E2E3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25692" y="2075792"/>
            <a:ext cx="3542613" cy="3588947"/>
          </a:xfrm>
        </p:spPr>
      </p:pic>
      <p:pic>
        <p:nvPicPr>
          <p:cNvPr id="3" name="Picture 2">
            <a:extLst>
              <a:ext uri="{FF2B5EF4-FFF2-40B4-BE49-F238E27FC236}">
                <a16:creationId xmlns:a16="http://schemas.microsoft.com/office/drawing/2014/main" id="{1C998D03-A6C8-4C01-8AEB-DFE8575432FA}"/>
              </a:ext>
            </a:extLst>
          </p:cNvPr>
          <p:cNvPicPr>
            <a:picLocks noChangeAspect="1"/>
          </p:cNvPicPr>
          <p:nvPr/>
        </p:nvPicPr>
        <p:blipFill>
          <a:blip r:embed="rId3"/>
          <a:stretch>
            <a:fillRect/>
          </a:stretch>
        </p:blipFill>
        <p:spPr>
          <a:xfrm>
            <a:off x="1170005" y="6175189"/>
            <a:ext cx="9851990" cy="682811"/>
          </a:xfrm>
          <a:prstGeom prst="rect">
            <a:avLst/>
          </a:prstGeom>
        </p:spPr>
      </p:pic>
      <p:pic>
        <p:nvPicPr>
          <p:cNvPr id="4" name="Picture 3">
            <a:extLst>
              <a:ext uri="{FF2B5EF4-FFF2-40B4-BE49-F238E27FC236}">
                <a16:creationId xmlns:a16="http://schemas.microsoft.com/office/drawing/2014/main" id="{A0DEC9B4-F437-41D1-AF9B-0271BBF4E45E}"/>
              </a:ext>
            </a:extLst>
          </p:cNvPr>
          <p:cNvPicPr>
            <a:picLocks noChangeAspect="1"/>
          </p:cNvPicPr>
          <p:nvPr/>
        </p:nvPicPr>
        <p:blipFill>
          <a:blip r:embed="rId4"/>
          <a:stretch>
            <a:fillRect/>
          </a:stretch>
        </p:blipFill>
        <p:spPr>
          <a:xfrm>
            <a:off x="6591583" y="5772838"/>
            <a:ext cx="1713124" cy="1713124"/>
          </a:xfrm>
          <a:prstGeom prst="rect">
            <a:avLst/>
          </a:prstGeom>
        </p:spPr>
      </p:pic>
    </p:spTree>
    <p:extLst>
      <p:ext uri="{BB962C8B-B14F-4D97-AF65-F5344CB8AC3E}">
        <p14:creationId xmlns:p14="http://schemas.microsoft.com/office/powerpoint/2010/main" val="1556042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65E6A-48D4-4DB0-88F1-7D476BE9ABA3}"/>
              </a:ext>
            </a:extLst>
          </p:cNvPr>
          <p:cNvSpPr>
            <a:spLocks noGrp="1"/>
          </p:cNvSpPr>
          <p:nvPr>
            <p:ph type="title"/>
          </p:nvPr>
        </p:nvSpPr>
        <p:spPr/>
        <p:txBody>
          <a:bodyPr/>
          <a:lstStyle/>
          <a:p>
            <a:r>
              <a:rPr lang="en-US" sz="3600" dirty="0"/>
              <a:t>Idea #4   Manual Radon Level / Speed Adjustable by Jeweler’s Screwdriver</a:t>
            </a:r>
          </a:p>
        </p:txBody>
      </p:sp>
      <p:pic>
        <p:nvPicPr>
          <p:cNvPr id="5" name="Content Placeholder 4" descr="A picture containing wall, indoor, person&#10;&#10;Description automatically generated">
            <a:extLst>
              <a:ext uri="{FF2B5EF4-FFF2-40B4-BE49-F238E27FC236}">
                <a16:creationId xmlns:a16="http://schemas.microsoft.com/office/drawing/2014/main" id="{B2CA5070-6642-4F9F-AECA-A42917787A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93114" y="1853248"/>
            <a:ext cx="4587001" cy="4195762"/>
          </a:xfrm>
        </p:spPr>
      </p:pic>
      <p:pic>
        <p:nvPicPr>
          <p:cNvPr id="3" name="Picture 2">
            <a:extLst>
              <a:ext uri="{FF2B5EF4-FFF2-40B4-BE49-F238E27FC236}">
                <a16:creationId xmlns:a16="http://schemas.microsoft.com/office/drawing/2014/main" id="{C0ADFBEB-BF66-42E8-B76F-E3444B66F9A2}"/>
              </a:ext>
            </a:extLst>
          </p:cNvPr>
          <p:cNvPicPr>
            <a:picLocks noChangeAspect="1"/>
          </p:cNvPicPr>
          <p:nvPr/>
        </p:nvPicPr>
        <p:blipFill>
          <a:blip r:embed="rId3"/>
          <a:stretch>
            <a:fillRect/>
          </a:stretch>
        </p:blipFill>
        <p:spPr>
          <a:xfrm>
            <a:off x="1043546" y="6175189"/>
            <a:ext cx="9851990" cy="682811"/>
          </a:xfrm>
          <a:prstGeom prst="rect">
            <a:avLst/>
          </a:prstGeom>
        </p:spPr>
      </p:pic>
      <p:pic>
        <p:nvPicPr>
          <p:cNvPr id="4" name="Picture 3">
            <a:extLst>
              <a:ext uri="{FF2B5EF4-FFF2-40B4-BE49-F238E27FC236}">
                <a16:creationId xmlns:a16="http://schemas.microsoft.com/office/drawing/2014/main" id="{BA1C4B44-67B9-4396-8845-8D71B83BBCC2}"/>
              </a:ext>
            </a:extLst>
          </p:cNvPr>
          <p:cNvPicPr>
            <a:picLocks noChangeAspect="1"/>
          </p:cNvPicPr>
          <p:nvPr/>
        </p:nvPicPr>
        <p:blipFill>
          <a:blip r:embed="rId4"/>
          <a:stretch>
            <a:fillRect/>
          </a:stretch>
        </p:blipFill>
        <p:spPr>
          <a:xfrm>
            <a:off x="6441184" y="5811749"/>
            <a:ext cx="1713124" cy="1713124"/>
          </a:xfrm>
          <a:prstGeom prst="rect">
            <a:avLst/>
          </a:prstGeom>
        </p:spPr>
      </p:pic>
    </p:spTree>
    <p:extLst>
      <p:ext uri="{BB962C8B-B14F-4D97-AF65-F5344CB8AC3E}">
        <p14:creationId xmlns:p14="http://schemas.microsoft.com/office/powerpoint/2010/main" val="2582306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62279-8C2A-496A-94E1-23343556F855}"/>
              </a:ext>
            </a:extLst>
          </p:cNvPr>
          <p:cNvSpPr>
            <a:spLocks noGrp="1"/>
          </p:cNvSpPr>
          <p:nvPr>
            <p:ph type="title"/>
          </p:nvPr>
        </p:nvSpPr>
        <p:spPr>
          <a:xfrm>
            <a:off x="646111" y="452718"/>
            <a:ext cx="9499838" cy="1400530"/>
          </a:xfrm>
        </p:spPr>
        <p:txBody>
          <a:bodyPr/>
          <a:lstStyle/>
          <a:p>
            <a:r>
              <a:rPr lang="en-US" sz="3200" dirty="0"/>
              <a:t>Idea #5   Deliver Fresh Air in a narrow beam, high in the room, to mix and temper with Indoor air, by way of 0.125” Honeycomb Laminar Air Flow Generator</a:t>
            </a:r>
            <a:br>
              <a:rPr lang="en-US" sz="3200" dirty="0"/>
            </a:br>
            <a:endParaRPr lang="en-US" sz="3200" dirty="0"/>
          </a:p>
        </p:txBody>
      </p:sp>
      <p:pic>
        <p:nvPicPr>
          <p:cNvPr id="9" name="Picture 8" descr="A picture containing indoor, floor, object&#10;&#10;Description automatically generated">
            <a:extLst>
              <a:ext uri="{FF2B5EF4-FFF2-40B4-BE49-F238E27FC236}">
                <a16:creationId xmlns:a16="http://schemas.microsoft.com/office/drawing/2014/main" id="{C8E8B865-10D4-4D23-9023-7E35DC2091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6212" y="2112142"/>
            <a:ext cx="3822599" cy="3692840"/>
          </a:xfrm>
          <a:prstGeom prst="rect">
            <a:avLst/>
          </a:prstGeom>
        </p:spPr>
      </p:pic>
      <p:pic>
        <p:nvPicPr>
          <p:cNvPr id="3" name="Picture 2">
            <a:extLst>
              <a:ext uri="{FF2B5EF4-FFF2-40B4-BE49-F238E27FC236}">
                <a16:creationId xmlns:a16="http://schemas.microsoft.com/office/drawing/2014/main" id="{C1D21B4F-1198-46AB-8CF0-4A0E72AB2E41}"/>
              </a:ext>
            </a:extLst>
          </p:cNvPr>
          <p:cNvPicPr>
            <a:picLocks noChangeAspect="1"/>
          </p:cNvPicPr>
          <p:nvPr/>
        </p:nvPicPr>
        <p:blipFill>
          <a:blip r:embed="rId3"/>
          <a:stretch>
            <a:fillRect/>
          </a:stretch>
        </p:blipFill>
        <p:spPr>
          <a:xfrm>
            <a:off x="1024090" y="6063876"/>
            <a:ext cx="9851990" cy="682811"/>
          </a:xfrm>
          <a:prstGeom prst="rect">
            <a:avLst/>
          </a:prstGeom>
        </p:spPr>
      </p:pic>
      <p:pic>
        <p:nvPicPr>
          <p:cNvPr id="4" name="Picture 3">
            <a:extLst>
              <a:ext uri="{FF2B5EF4-FFF2-40B4-BE49-F238E27FC236}">
                <a16:creationId xmlns:a16="http://schemas.microsoft.com/office/drawing/2014/main" id="{852E6F8C-A755-4058-B773-01B78978955B}"/>
              </a:ext>
            </a:extLst>
          </p:cNvPr>
          <p:cNvPicPr>
            <a:picLocks noChangeAspect="1"/>
          </p:cNvPicPr>
          <p:nvPr/>
        </p:nvPicPr>
        <p:blipFill>
          <a:blip r:embed="rId4"/>
          <a:stretch>
            <a:fillRect/>
          </a:stretch>
        </p:blipFill>
        <p:spPr>
          <a:xfrm>
            <a:off x="6426212" y="5656106"/>
            <a:ext cx="1713124" cy="1713124"/>
          </a:xfrm>
          <a:prstGeom prst="rect">
            <a:avLst/>
          </a:prstGeom>
        </p:spPr>
      </p:pic>
    </p:spTree>
    <p:extLst>
      <p:ext uri="{BB962C8B-B14F-4D97-AF65-F5344CB8AC3E}">
        <p14:creationId xmlns:p14="http://schemas.microsoft.com/office/powerpoint/2010/main" val="2632129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56816-D5A2-4A25-B231-10208E6500D7}"/>
              </a:ext>
            </a:extLst>
          </p:cNvPr>
          <p:cNvSpPr>
            <a:spLocks noGrp="1"/>
          </p:cNvSpPr>
          <p:nvPr>
            <p:ph type="title"/>
          </p:nvPr>
        </p:nvSpPr>
        <p:spPr/>
        <p:txBody>
          <a:bodyPr/>
          <a:lstStyle/>
          <a:p>
            <a:r>
              <a:rPr lang="en-US" sz="3600" dirty="0"/>
              <a:t>Idea #6  Control Temperature and Relative Humidity Automatically</a:t>
            </a:r>
          </a:p>
        </p:txBody>
      </p:sp>
      <p:pic>
        <p:nvPicPr>
          <p:cNvPr id="5" name="Content Placeholder 4" descr="A picture containing indoor&#10;&#10;Description automatically generated">
            <a:extLst>
              <a:ext uri="{FF2B5EF4-FFF2-40B4-BE49-F238E27FC236}">
                <a16:creationId xmlns:a16="http://schemas.microsoft.com/office/drawing/2014/main" id="{5CB96C7F-3527-4FD2-8796-DFAC7A7400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518710" y="2377719"/>
            <a:ext cx="4195763" cy="3146822"/>
          </a:xfrm>
        </p:spPr>
      </p:pic>
      <p:pic>
        <p:nvPicPr>
          <p:cNvPr id="3" name="Picture 2">
            <a:extLst>
              <a:ext uri="{FF2B5EF4-FFF2-40B4-BE49-F238E27FC236}">
                <a16:creationId xmlns:a16="http://schemas.microsoft.com/office/drawing/2014/main" id="{4EC440AA-58A3-49E2-8D21-5FBF4F6A9080}"/>
              </a:ext>
            </a:extLst>
          </p:cNvPr>
          <p:cNvPicPr>
            <a:picLocks noChangeAspect="1"/>
          </p:cNvPicPr>
          <p:nvPr/>
        </p:nvPicPr>
        <p:blipFill>
          <a:blip r:embed="rId3"/>
          <a:stretch>
            <a:fillRect/>
          </a:stretch>
        </p:blipFill>
        <p:spPr>
          <a:xfrm>
            <a:off x="1024090" y="6175189"/>
            <a:ext cx="9851990" cy="682811"/>
          </a:xfrm>
          <a:prstGeom prst="rect">
            <a:avLst/>
          </a:prstGeom>
        </p:spPr>
      </p:pic>
      <p:pic>
        <p:nvPicPr>
          <p:cNvPr id="4" name="Picture 3">
            <a:extLst>
              <a:ext uri="{FF2B5EF4-FFF2-40B4-BE49-F238E27FC236}">
                <a16:creationId xmlns:a16="http://schemas.microsoft.com/office/drawing/2014/main" id="{A43F9210-D14F-4993-A967-AB4665DB9DC8}"/>
              </a:ext>
            </a:extLst>
          </p:cNvPr>
          <p:cNvPicPr>
            <a:picLocks noChangeAspect="1"/>
          </p:cNvPicPr>
          <p:nvPr/>
        </p:nvPicPr>
        <p:blipFill>
          <a:blip r:embed="rId4"/>
          <a:stretch>
            <a:fillRect/>
          </a:stretch>
        </p:blipFill>
        <p:spPr>
          <a:xfrm>
            <a:off x="6416485" y="5751009"/>
            <a:ext cx="1713124" cy="1713124"/>
          </a:xfrm>
          <a:prstGeom prst="rect">
            <a:avLst/>
          </a:prstGeom>
        </p:spPr>
      </p:pic>
    </p:spTree>
    <p:extLst>
      <p:ext uri="{BB962C8B-B14F-4D97-AF65-F5344CB8AC3E}">
        <p14:creationId xmlns:p14="http://schemas.microsoft.com/office/powerpoint/2010/main" val="3214487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indoor, bathroom, wall, floor&#10;&#10;Description automatically generated">
            <a:extLst>
              <a:ext uri="{FF2B5EF4-FFF2-40B4-BE49-F238E27FC236}">
                <a16:creationId xmlns:a16="http://schemas.microsoft.com/office/drawing/2014/main" id="{39C5A8E6-A305-4CB2-A7A0-772C4C4C8D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073358" y="1620906"/>
            <a:ext cx="3446900" cy="5115127"/>
          </a:xfrm>
          <a:prstGeom prst="rect">
            <a:avLst/>
          </a:prstGeom>
        </p:spPr>
      </p:pic>
      <p:sp>
        <p:nvSpPr>
          <p:cNvPr id="2" name="TextBox 1">
            <a:extLst>
              <a:ext uri="{FF2B5EF4-FFF2-40B4-BE49-F238E27FC236}">
                <a16:creationId xmlns:a16="http://schemas.microsoft.com/office/drawing/2014/main" id="{1B1C6577-7B35-40A8-A6DE-378B1EC2374B}"/>
              </a:ext>
            </a:extLst>
          </p:cNvPr>
          <p:cNvSpPr txBox="1"/>
          <p:nvPr/>
        </p:nvSpPr>
        <p:spPr>
          <a:xfrm>
            <a:off x="1225686" y="566438"/>
            <a:ext cx="9142246" cy="707886"/>
          </a:xfrm>
          <a:prstGeom prst="rect">
            <a:avLst/>
          </a:prstGeom>
          <a:noFill/>
        </p:spPr>
        <p:txBody>
          <a:bodyPr wrap="none" rtlCol="0">
            <a:spAutoFit/>
          </a:bodyPr>
          <a:lstStyle/>
          <a:p>
            <a:r>
              <a:rPr lang="en-US" sz="4000" dirty="0"/>
              <a:t>Idea #7 120 vac Wiring Unnecessary</a:t>
            </a:r>
          </a:p>
        </p:txBody>
      </p:sp>
      <p:sp>
        <p:nvSpPr>
          <p:cNvPr id="3" name="TextBox 2">
            <a:extLst>
              <a:ext uri="{FF2B5EF4-FFF2-40B4-BE49-F238E27FC236}">
                <a16:creationId xmlns:a16="http://schemas.microsoft.com/office/drawing/2014/main" id="{A0A56610-3FDD-4E1B-9655-B011F1339318}"/>
              </a:ext>
            </a:extLst>
          </p:cNvPr>
          <p:cNvSpPr txBox="1"/>
          <p:nvPr/>
        </p:nvSpPr>
        <p:spPr>
          <a:xfrm>
            <a:off x="1760666" y="1449173"/>
            <a:ext cx="8957901" cy="830997"/>
          </a:xfrm>
          <a:prstGeom prst="rect">
            <a:avLst/>
          </a:prstGeom>
          <a:noFill/>
        </p:spPr>
        <p:txBody>
          <a:bodyPr wrap="none" rtlCol="0">
            <a:spAutoFit/>
          </a:bodyPr>
          <a:lstStyle/>
          <a:p>
            <a:r>
              <a:rPr lang="en-US" sz="2400" dirty="0"/>
              <a:t>Power system with 12vdc plug-in power pack</a:t>
            </a:r>
          </a:p>
          <a:p>
            <a:r>
              <a:rPr lang="en-US" sz="2400" dirty="0"/>
              <a:t>No electrician, permit application, cost, delays, inspections</a:t>
            </a:r>
          </a:p>
        </p:txBody>
      </p:sp>
      <p:pic>
        <p:nvPicPr>
          <p:cNvPr id="4" name="Picture 3">
            <a:extLst>
              <a:ext uri="{FF2B5EF4-FFF2-40B4-BE49-F238E27FC236}">
                <a16:creationId xmlns:a16="http://schemas.microsoft.com/office/drawing/2014/main" id="{CDD17FCB-DE84-4FF1-B6E5-A7C9F08E89CE}"/>
              </a:ext>
            </a:extLst>
          </p:cNvPr>
          <p:cNvPicPr>
            <a:picLocks noChangeAspect="1"/>
          </p:cNvPicPr>
          <p:nvPr/>
        </p:nvPicPr>
        <p:blipFill>
          <a:blip r:embed="rId3"/>
          <a:stretch>
            <a:fillRect/>
          </a:stretch>
        </p:blipFill>
        <p:spPr>
          <a:xfrm>
            <a:off x="1170005" y="6235213"/>
            <a:ext cx="9851990" cy="682811"/>
          </a:xfrm>
          <a:prstGeom prst="rect">
            <a:avLst/>
          </a:prstGeom>
        </p:spPr>
      </p:pic>
      <p:pic>
        <p:nvPicPr>
          <p:cNvPr id="6" name="Picture 5">
            <a:extLst>
              <a:ext uri="{FF2B5EF4-FFF2-40B4-BE49-F238E27FC236}">
                <a16:creationId xmlns:a16="http://schemas.microsoft.com/office/drawing/2014/main" id="{0A95B457-2F9A-4441-AF57-3FF0ABE3B750}"/>
              </a:ext>
            </a:extLst>
          </p:cNvPr>
          <p:cNvPicPr>
            <a:picLocks noChangeAspect="1"/>
          </p:cNvPicPr>
          <p:nvPr/>
        </p:nvPicPr>
        <p:blipFill>
          <a:blip r:embed="rId4"/>
          <a:stretch>
            <a:fillRect/>
          </a:stretch>
        </p:blipFill>
        <p:spPr>
          <a:xfrm>
            <a:off x="6423961" y="5777699"/>
            <a:ext cx="1713124" cy="1713124"/>
          </a:xfrm>
          <a:prstGeom prst="rect">
            <a:avLst/>
          </a:prstGeom>
        </p:spPr>
      </p:pic>
    </p:spTree>
    <p:extLst>
      <p:ext uri="{BB962C8B-B14F-4D97-AF65-F5344CB8AC3E}">
        <p14:creationId xmlns:p14="http://schemas.microsoft.com/office/powerpoint/2010/main" val="272489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wall, indoor&#10;&#10;Description automatically generated">
            <a:extLst>
              <a:ext uri="{FF2B5EF4-FFF2-40B4-BE49-F238E27FC236}">
                <a16:creationId xmlns:a16="http://schemas.microsoft.com/office/drawing/2014/main" id="{8BEE935F-5045-40B0-A132-B7132B750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15" y="82076"/>
            <a:ext cx="11945566" cy="6719381"/>
          </a:xfrm>
          <a:prstGeom prst="rect">
            <a:avLst/>
          </a:prstGeom>
        </p:spPr>
      </p:pic>
      <p:sp>
        <p:nvSpPr>
          <p:cNvPr id="2" name="Title 1">
            <a:extLst>
              <a:ext uri="{FF2B5EF4-FFF2-40B4-BE49-F238E27FC236}">
                <a16:creationId xmlns:a16="http://schemas.microsoft.com/office/drawing/2014/main" id="{EAD91181-376A-4358-B78E-68A9DE1A7004}"/>
              </a:ext>
            </a:extLst>
          </p:cNvPr>
          <p:cNvSpPr>
            <a:spLocks noGrp="1"/>
          </p:cNvSpPr>
          <p:nvPr>
            <p:ph type="title"/>
          </p:nvPr>
        </p:nvSpPr>
        <p:spPr>
          <a:xfrm>
            <a:off x="646111" y="452718"/>
            <a:ext cx="9538749" cy="1400530"/>
          </a:xfrm>
        </p:spPr>
        <p:txBody>
          <a:bodyPr/>
          <a:lstStyle/>
          <a:p>
            <a:r>
              <a:rPr lang="en-US" dirty="0"/>
              <a:t>Idea #8 Built a Special Port-Boring Rig</a:t>
            </a:r>
          </a:p>
        </p:txBody>
      </p:sp>
      <p:sp>
        <p:nvSpPr>
          <p:cNvPr id="3" name="Content Placeholder 2">
            <a:extLst>
              <a:ext uri="{FF2B5EF4-FFF2-40B4-BE49-F238E27FC236}">
                <a16:creationId xmlns:a16="http://schemas.microsoft.com/office/drawing/2014/main" id="{93F16478-D441-40C0-9020-1B6882FFF6AF}"/>
              </a:ext>
            </a:extLst>
          </p:cNvPr>
          <p:cNvSpPr>
            <a:spLocks noGrp="1"/>
          </p:cNvSpPr>
          <p:nvPr>
            <p:ph idx="1"/>
          </p:nvPr>
        </p:nvSpPr>
        <p:spPr>
          <a:xfrm>
            <a:off x="1192703" y="2837016"/>
            <a:ext cx="8946541" cy="2352322"/>
          </a:xfrm>
        </p:spPr>
        <p:txBody>
          <a:bodyPr>
            <a:noAutofit/>
          </a:bodyPr>
          <a:lstStyle/>
          <a:p>
            <a:r>
              <a:rPr lang="en-US" sz="2400" dirty="0"/>
              <a:t>Develop a diamond core rig that would bore a precision port through exterior walls</a:t>
            </a:r>
          </a:p>
          <a:p>
            <a:r>
              <a:rPr lang="en-US" sz="2400" dirty="0"/>
              <a:t>Fully captures all dust and slurry</a:t>
            </a:r>
          </a:p>
          <a:p>
            <a:r>
              <a:rPr lang="en-US" sz="2400" dirty="0"/>
              <a:t>Does not require any new construction, cleanup or restoration</a:t>
            </a:r>
          </a:p>
        </p:txBody>
      </p:sp>
      <p:pic>
        <p:nvPicPr>
          <p:cNvPr id="4" name="Picture 3">
            <a:extLst>
              <a:ext uri="{FF2B5EF4-FFF2-40B4-BE49-F238E27FC236}">
                <a16:creationId xmlns:a16="http://schemas.microsoft.com/office/drawing/2014/main" id="{CB20911D-E36F-4A6C-B026-7D7CA6CAB3DE}"/>
              </a:ext>
            </a:extLst>
          </p:cNvPr>
          <p:cNvPicPr>
            <a:picLocks noChangeAspect="1"/>
          </p:cNvPicPr>
          <p:nvPr/>
        </p:nvPicPr>
        <p:blipFill>
          <a:blip r:embed="rId3"/>
          <a:stretch>
            <a:fillRect/>
          </a:stretch>
        </p:blipFill>
        <p:spPr>
          <a:xfrm>
            <a:off x="5239438" y="2572438"/>
            <a:ext cx="1713124" cy="1713124"/>
          </a:xfrm>
          <a:prstGeom prst="rect">
            <a:avLst/>
          </a:prstGeom>
        </p:spPr>
      </p:pic>
      <p:pic>
        <p:nvPicPr>
          <p:cNvPr id="6" name="Picture 5">
            <a:extLst>
              <a:ext uri="{FF2B5EF4-FFF2-40B4-BE49-F238E27FC236}">
                <a16:creationId xmlns:a16="http://schemas.microsoft.com/office/drawing/2014/main" id="{84784B82-54C5-4CAB-9A27-7EAC336A460E}"/>
              </a:ext>
            </a:extLst>
          </p:cNvPr>
          <p:cNvPicPr>
            <a:picLocks noChangeAspect="1"/>
          </p:cNvPicPr>
          <p:nvPr/>
        </p:nvPicPr>
        <p:blipFill>
          <a:blip r:embed="rId4"/>
          <a:stretch>
            <a:fillRect/>
          </a:stretch>
        </p:blipFill>
        <p:spPr>
          <a:xfrm>
            <a:off x="1192703" y="6093113"/>
            <a:ext cx="9851990" cy="682811"/>
          </a:xfrm>
          <a:prstGeom prst="rect">
            <a:avLst/>
          </a:prstGeom>
        </p:spPr>
      </p:pic>
      <p:pic>
        <p:nvPicPr>
          <p:cNvPr id="7" name="Picture 6">
            <a:extLst>
              <a:ext uri="{FF2B5EF4-FFF2-40B4-BE49-F238E27FC236}">
                <a16:creationId xmlns:a16="http://schemas.microsoft.com/office/drawing/2014/main" id="{9C692899-8675-480D-B51A-97A08B501546}"/>
              </a:ext>
            </a:extLst>
          </p:cNvPr>
          <p:cNvPicPr>
            <a:picLocks noChangeAspect="1"/>
          </p:cNvPicPr>
          <p:nvPr/>
        </p:nvPicPr>
        <p:blipFill>
          <a:blip r:embed="rId3"/>
          <a:stretch>
            <a:fillRect/>
          </a:stretch>
        </p:blipFill>
        <p:spPr>
          <a:xfrm>
            <a:off x="6617523" y="5685180"/>
            <a:ext cx="1713124" cy="1713124"/>
          </a:xfrm>
          <a:prstGeom prst="rect">
            <a:avLst/>
          </a:prstGeom>
        </p:spPr>
      </p:pic>
    </p:spTree>
    <p:extLst>
      <p:ext uri="{BB962C8B-B14F-4D97-AF65-F5344CB8AC3E}">
        <p14:creationId xmlns:p14="http://schemas.microsoft.com/office/powerpoint/2010/main" val="2946287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CC75A-F1DA-4B4B-95CD-D6B75DD7B894}"/>
              </a:ext>
            </a:extLst>
          </p:cNvPr>
          <p:cNvSpPr>
            <a:spLocks noGrp="1"/>
          </p:cNvSpPr>
          <p:nvPr>
            <p:ph type="title"/>
          </p:nvPr>
        </p:nvSpPr>
        <p:spPr/>
        <p:txBody>
          <a:bodyPr/>
          <a:lstStyle/>
          <a:p>
            <a:r>
              <a:rPr lang="en-US" dirty="0"/>
              <a:t>Idea #9 Finished Air Intake Port</a:t>
            </a:r>
            <a:br>
              <a:rPr lang="en-US" dirty="0"/>
            </a:br>
            <a:r>
              <a:rPr lang="en-US" sz="2800" dirty="0"/>
              <a:t>Unmarked, Undamaged Wall</a:t>
            </a:r>
            <a:br>
              <a:rPr lang="en-US" sz="2800" dirty="0"/>
            </a:br>
            <a:br>
              <a:rPr lang="en-US" sz="2800" dirty="0"/>
            </a:br>
            <a:r>
              <a:rPr lang="en-US" sz="2400" dirty="0"/>
              <a:t>No Restoration Necessary</a:t>
            </a:r>
            <a:br>
              <a:rPr lang="en-US" sz="2400" dirty="0"/>
            </a:br>
            <a:r>
              <a:rPr lang="en-US" sz="2400" dirty="0"/>
              <a:t>Just wipe off a little dust</a:t>
            </a:r>
          </a:p>
        </p:txBody>
      </p:sp>
      <p:pic>
        <p:nvPicPr>
          <p:cNvPr id="5" name="Content Placeholder 4" descr="A hole in the ground&#10;&#10;Description automatically generated">
            <a:extLst>
              <a:ext uri="{FF2B5EF4-FFF2-40B4-BE49-F238E27FC236}">
                <a16:creationId xmlns:a16="http://schemas.microsoft.com/office/drawing/2014/main" id="{485ED99F-EF11-4CC2-A610-66CE4950E2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5025697" y="2223286"/>
            <a:ext cx="4892812" cy="2752206"/>
          </a:xfrm>
        </p:spPr>
      </p:pic>
      <p:pic>
        <p:nvPicPr>
          <p:cNvPr id="3" name="Picture 2">
            <a:extLst>
              <a:ext uri="{FF2B5EF4-FFF2-40B4-BE49-F238E27FC236}">
                <a16:creationId xmlns:a16="http://schemas.microsoft.com/office/drawing/2014/main" id="{1BD686BB-A7C0-4CA2-BEC7-1F45CCA40D99}"/>
              </a:ext>
            </a:extLst>
          </p:cNvPr>
          <p:cNvPicPr>
            <a:picLocks noChangeAspect="1"/>
          </p:cNvPicPr>
          <p:nvPr/>
        </p:nvPicPr>
        <p:blipFill>
          <a:blip r:embed="rId3"/>
          <a:stretch>
            <a:fillRect/>
          </a:stretch>
        </p:blipFill>
        <p:spPr>
          <a:xfrm>
            <a:off x="1170005" y="6063876"/>
            <a:ext cx="9851990" cy="682811"/>
          </a:xfrm>
          <a:prstGeom prst="rect">
            <a:avLst/>
          </a:prstGeom>
        </p:spPr>
      </p:pic>
      <p:pic>
        <p:nvPicPr>
          <p:cNvPr id="4" name="Picture 3">
            <a:extLst>
              <a:ext uri="{FF2B5EF4-FFF2-40B4-BE49-F238E27FC236}">
                <a16:creationId xmlns:a16="http://schemas.microsoft.com/office/drawing/2014/main" id="{17288DDB-6F64-4CBB-AC56-8B5BA7BFD0A2}"/>
              </a:ext>
            </a:extLst>
          </p:cNvPr>
          <p:cNvPicPr>
            <a:picLocks noChangeAspect="1"/>
          </p:cNvPicPr>
          <p:nvPr/>
        </p:nvPicPr>
        <p:blipFill>
          <a:blip r:embed="rId4"/>
          <a:stretch>
            <a:fillRect/>
          </a:stretch>
        </p:blipFill>
        <p:spPr>
          <a:xfrm>
            <a:off x="6533217" y="5647532"/>
            <a:ext cx="1713124" cy="1713124"/>
          </a:xfrm>
          <a:prstGeom prst="rect">
            <a:avLst/>
          </a:prstGeom>
        </p:spPr>
      </p:pic>
    </p:spTree>
    <p:extLst>
      <p:ext uri="{BB962C8B-B14F-4D97-AF65-F5344CB8AC3E}">
        <p14:creationId xmlns:p14="http://schemas.microsoft.com/office/powerpoint/2010/main" val="2230721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0B56A6F-68F3-4B3B-AADA-DB04EDAE72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749004" y="3107213"/>
            <a:ext cx="4103734" cy="2308350"/>
          </a:xfrm>
        </p:spPr>
      </p:pic>
      <p:sp>
        <p:nvSpPr>
          <p:cNvPr id="2" name="Title 1">
            <a:extLst>
              <a:ext uri="{FF2B5EF4-FFF2-40B4-BE49-F238E27FC236}">
                <a16:creationId xmlns:a16="http://schemas.microsoft.com/office/drawing/2014/main" id="{3A91453D-1C96-4F90-9A06-38425A2A8E56}"/>
              </a:ext>
            </a:extLst>
          </p:cNvPr>
          <p:cNvSpPr>
            <a:spLocks noGrp="1"/>
          </p:cNvSpPr>
          <p:nvPr>
            <p:ph type="title"/>
          </p:nvPr>
        </p:nvSpPr>
        <p:spPr/>
        <p:txBody>
          <a:bodyPr/>
          <a:lstStyle/>
          <a:p>
            <a:r>
              <a:rPr lang="en-US" dirty="0"/>
              <a:t>Idea #10  Cyclonic Dry Particle Separator</a:t>
            </a:r>
            <a:br>
              <a:rPr lang="en-US" dirty="0"/>
            </a:br>
            <a:r>
              <a:rPr lang="en-US" sz="2400" dirty="0"/>
              <a:t>Keep Vac Filter from clogging for weeks, not hours</a:t>
            </a:r>
            <a:br>
              <a:rPr lang="en-US" sz="2400" dirty="0"/>
            </a:br>
            <a:r>
              <a:rPr lang="en-US" sz="2400" i="1" dirty="0"/>
              <a:t>Requires High Air Velocity</a:t>
            </a:r>
            <a:br>
              <a:rPr lang="en-US" sz="2400" dirty="0"/>
            </a:br>
            <a:endParaRPr lang="en-US" sz="2400" dirty="0"/>
          </a:p>
        </p:txBody>
      </p:sp>
      <p:pic>
        <p:nvPicPr>
          <p:cNvPr id="3" name="Picture 2">
            <a:extLst>
              <a:ext uri="{FF2B5EF4-FFF2-40B4-BE49-F238E27FC236}">
                <a16:creationId xmlns:a16="http://schemas.microsoft.com/office/drawing/2014/main" id="{D19199BB-8BC8-4B89-A648-5C8BFD18E3AC}"/>
              </a:ext>
            </a:extLst>
          </p:cNvPr>
          <p:cNvPicPr>
            <a:picLocks noChangeAspect="1"/>
          </p:cNvPicPr>
          <p:nvPr/>
        </p:nvPicPr>
        <p:blipFill>
          <a:blip r:embed="rId3"/>
          <a:stretch>
            <a:fillRect/>
          </a:stretch>
        </p:blipFill>
        <p:spPr>
          <a:xfrm>
            <a:off x="1374286" y="6175189"/>
            <a:ext cx="9851990" cy="682811"/>
          </a:xfrm>
          <a:prstGeom prst="rect">
            <a:avLst/>
          </a:prstGeom>
        </p:spPr>
      </p:pic>
      <p:pic>
        <p:nvPicPr>
          <p:cNvPr id="4" name="Picture 3">
            <a:extLst>
              <a:ext uri="{FF2B5EF4-FFF2-40B4-BE49-F238E27FC236}">
                <a16:creationId xmlns:a16="http://schemas.microsoft.com/office/drawing/2014/main" id="{A06B25B7-1D02-4AE2-8D67-04269625BF60}"/>
              </a:ext>
            </a:extLst>
          </p:cNvPr>
          <p:cNvPicPr>
            <a:picLocks noChangeAspect="1"/>
          </p:cNvPicPr>
          <p:nvPr/>
        </p:nvPicPr>
        <p:blipFill>
          <a:blip r:embed="rId4"/>
          <a:stretch>
            <a:fillRect/>
          </a:stretch>
        </p:blipFill>
        <p:spPr>
          <a:xfrm>
            <a:off x="6747226" y="5775080"/>
            <a:ext cx="1713124" cy="1713124"/>
          </a:xfrm>
          <a:prstGeom prst="rect">
            <a:avLst/>
          </a:prstGeom>
        </p:spPr>
      </p:pic>
    </p:spTree>
    <p:extLst>
      <p:ext uri="{BB962C8B-B14F-4D97-AF65-F5344CB8AC3E}">
        <p14:creationId xmlns:p14="http://schemas.microsoft.com/office/powerpoint/2010/main" val="3372705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EF3028B4-B923-4CE8-B9A7-BF71C18E4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569724" y="198451"/>
            <a:ext cx="6858000" cy="5143500"/>
          </a:xfrm>
          <a:prstGeom prst="rect">
            <a:avLst/>
          </a:prstGeom>
        </p:spPr>
      </p:pic>
      <p:sp>
        <p:nvSpPr>
          <p:cNvPr id="2" name="Title 1">
            <a:extLst>
              <a:ext uri="{FF2B5EF4-FFF2-40B4-BE49-F238E27FC236}">
                <a16:creationId xmlns:a16="http://schemas.microsoft.com/office/drawing/2014/main" id="{3017BC4F-3742-4B63-B314-63CAB5DDCD1E}"/>
              </a:ext>
            </a:extLst>
          </p:cNvPr>
          <p:cNvSpPr>
            <a:spLocks noGrp="1"/>
          </p:cNvSpPr>
          <p:nvPr>
            <p:ph type="title"/>
          </p:nvPr>
        </p:nvSpPr>
        <p:spPr/>
        <p:txBody>
          <a:bodyPr/>
          <a:lstStyle/>
          <a:p>
            <a:r>
              <a:rPr lang="en-US" dirty="0"/>
              <a:t>Idea #11 </a:t>
            </a:r>
            <a:r>
              <a:rPr lang="en-US" sz="3200" dirty="0"/>
              <a:t>Control Ventilation by Electronic IAQ Controllers</a:t>
            </a:r>
          </a:p>
        </p:txBody>
      </p:sp>
      <p:sp>
        <p:nvSpPr>
          <p:cNvPr id="3" name="Content Placeholder 2">
            <a:extLst>
              <a:ext uri="{FF2B5EF4-FFF2-40B4-BE49-F238E27FC236}">
                <a16:creationId xmlns:a16="http://schemas.microsoft.com/office/drawing/2014/main" id="{52C07592-EB04-4066-8120-D471EA52B3E2}"/>
              </a:ext>
            </a:extLst>
          </p:cNvPr>
          <p:cNvSpPr>
            <a:spLocks noGrp="1"/>
          </p:cNvSpPr>
          <p:nvPr>
            <p:ph idx="1"/>
          </p:nvPr>
        </p:nvSpPr>
        <p:spPr>
          <a:xfrm>
            <a:off x="1324212" y="2392827"/>
            <a:ext cx="8946541" cy="2967114"/>
          </a:xfrm>
        </p:spPr>
        <p:txBody>
          <a:bodyPr>
            <a:normAutofit lnSpcReduction="10000"/>
          </a:bodyPr>
          <a:lstStyle/>
          <a:p>
            <a:r>
              <a:rPr lang="en-US" sz="2800" dirty="0"/>
              <a:t>Manual electronic adjustable ventilation rate </a:t>
            </a:r>
          </a:p>
          <a:p>
            <a:r>
              <a:rPr lang="en-US" sz="2800" dirty="0"/>
              <a:t>Adjustable by occupant</a:t>
            </a:r>
          </a:p>
          <a:p>
            <a:r>
              <a:rPr lang="en-US" sz="2800" dirty="0"/>
              <a:t>Automatically adjustable by Temperature / Humidity controller </a:t>
            </a:r>
          </a:p>
          <a:p>
            <a:r>
              <a:rPr lang="en-US" sz="2800" dirty="0"/>
              <a:t>Automatically adjustable by CO2 and/or IAQ controller to maintain ideal* 600 ppm CO2</a:t>
            </a:r>
          </a:p>
        </p:txBody>
      </p:sp>
      <p:pic>
        <p:nvPicPr>
          <p:cNvPr id="4" name="Picture 3">
            <a:extLst>
              <a:ext uri="{FF2B5EF4-FFF2-40B4-BE49-F238E27FC236}">
                <a16:creationId xmlns:a16="http://schemas.microsoft.com/office/drawing/2014/main" id="{ED6D4144-FED5-4360-8FC7-82CF727C9E2A}"/>
              </a:ext>
            </a:extLst>
          </p:cNvPr>
          <p:cNvPicPr>
            <a:picLocks noChangeAspect="1"/>
          </p:cNvPicPr>
          <p:nvPr/>
        </p:nvPicPr>
        <p:blipFill>
          <a:blip r:embed="rId4"/>
          <a:stretch>
            <a:fillRect/>
          </a:stretch>
        </p:blipFill>
        <p:spPr>
          <a:xfrm>
            <a:off x="1324212" y="6063876"/>
            <a:ext cx="9851990" cy="682811"/>
          </a:xfrm>
          <a:prstGeom prst="rect">
            <a:avLst/>
          </a:prstGeom>
        </p:spPr>
      </p:pic>
      <p:sp>
        <p:nvSpPr>
          <p:cNvPr id="6" name="TextBox 5">
            <a:extLst>
              <a:ext uri="{FF2B5EF4-FFF2-40B4-BE49-F238E27FC236}">
                <a16:creationId xmlns:a16="http://schemas.microsoft.com/office/drawing/2014/main" id="{43933528-7C8D-4C2D-902F-EF6528A309A8}"/>
              </a:ext>
            </a:extLst>
          </p:cNvPr>
          <p:cNvSpPr txBox="1"/>
          <p:nvPr/>
        </p:nvSpPr>
        <p:spPr>
          <a:xfrm>
            <a:off x="6251834" y="5127133"/>
            <a:ext cx="3770584" cy="584775"/>
          </a:xfrm>
          <a:prstGeom prst="rect">
            <a:avLst/>
          </a:prstGeom>
          <a:noFill/>
        </p:spPr>
        <p:txBody>
          <a:bodyPr wrap="none" rtlCol="0">
            <a:spAutoFit/>
          </a:bodyPr>
          <a:lstStyle/>
          <a:p>
            <a:r>
              <a:rPr lang="en-US" dirty="0"/>
              <a:t>* </a:t>
            </a:r>
            <a:r>
              <a:rPr lang="en-US" sz="1400" i="1" dirty="0"/>
              <a:t>Harvard School of Public Health</a:t>
            </a:r>
            <a:br>
              <a:rPr lang="en-US" sz="1400" i="1" dirty="0"/>
            </a:br>
            <a:r>
              <a:rPr lang="en-US" sz="1400" i="1" dirty="0"/>
              <a:t>   Lawrence Berkeley National Laboratory</a:t>
            </a:r>
          </a:p>
        </p:txBody>
      </p:sp>
    </p:spTree>
    <p:extLst>
      <p:ext uri="{BB962C8B-B14F-4D97-AF65-F5344CB8AC3E}">
        <p14:creationId xmlns:p14="http://schemas.microsoft.com/office/powerpoint/2010/main" val="435428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BBD246-1535-44AE-9900-4A23FE5012BA}"/>
              </a:ext>
            </a:extLst>
          </p:cNvPr>
          <p:cNvSpPr txBox="1"/>
          <p:nvPr/>
        </p:nvSpPr>
        <p:spPr>
          <a:xfrm>
            <a:off x="682336" y="5803431"/>
            <a:ext cx="10827327" cy="461665"/>
          </a:xfrm>
          <a:prstGeom prst="rect">
            <a:avLst/>
          </a:prstGeom>
          <a:noFill/>
        </p:spPr>
        <p:txBody>
          <a:bodyPr wrap="square" rtlCol="0">
            <a:spAutoFit/>
          </a:bodyPr>
          <a:lstStyle/>
          <a:p>
            <a:pPr algn="ctr"/>
            <a:r>
              <a:rPr lang="en-US" sz="2400" dirty="0">
                <a:ln w="0"/>
                <a:effectLst>
                  <a:outerShdw blurRad="38100" dist="25400" dir="5400000" algn="ctr" rotWithShape="0">
                    <a:srgbClr val="6E747A">
                      <a:alpha val="43000"/>
                    </a:srgbClr>
                  </a:outerShdw>
                </a:effectLst>
              </a:rPr>
              <a:t>2019 International Radon Symposium              Denver, Colorado  </a:t>
            </a:r>
          </a:p>
        </p:txBody>
      </p:sp>
      <p:pic>
        <p:nvPicPr>
          <p:cNvPr id="5" name="Picture 4">
            <a:extLst>
              <a:ext uri="{FF2B5EF4-FFF2-40B4-BE49-F238E27FC236}">
                <a16:creationId xmlns:a16="http://schemas.microsoft.com/office/drawing/2014/main" id="{FF2DCA86-C621-4178-9BE6-AA3EC19A3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5389" y="5311117"/>
            <a:ext cx="1715550" cy="1716549"/>
          </a:xfrm>
          <a:prstGeom prst="rect">
            <a:avLst/>
          </a:prstGeom>
        </p:spPr>
      </p:pic>
      <p:pic>
        <p:nvPicPr>
          <p:cNvPr id="2" name="_">
            <a:hlinkClick r:id="" action="ppaction://media"/>
            <a:extLst>
              <a:ext uri="{FF2B5EF4-FFF2-40B4-BE49-F238E27FC236}">
                <a16:creationId xmlns:a16="http://schemas.microsoft.com/office/drawing/2014/main" id="{7D00CA1C-91C9-4119-BC21-74C4798864B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65707" y="508614"/>
            <a:ext cx="8274483" cy="4654066"/>
          </a:xfrm>
        </p:spPr>
      </p:pic>
    </p:spTree>
    <p:extLst>
      <p:ext uri="{BB962C8B-B14F-4D97-AF65-F5344CB8AC3E}">
        <p14:creationId xmlns:p14="http://schemas.microsoft.com/office/powerpoint/2010/main" val="66726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FDF8-9BDA-4313-A58A-52BF4394F4D9}"/>
              </a:ext>
            </a:extLst>
          </p:cNvPr>
          <p:cNvSpPr>
            <a:spLocks noGrp="1"/>
          </p:cNvSpPr>
          <p:nvPr>
            <p:ph type="title"/>
          </p:nvPr>
        </p:nvSpPr>
        <p:spPr>
          <a:xfrm>
            <a:off x="853929" y="795617"/>
            <a:ext cx="9404723" cy="5023291"/>
          </a:xfrm>
        </p:spPr>
        <p:txBody>
          <a:bodyPr/>
          <a:lstStyle/>
          <a:p>
            <a:r>
              <a:rPr lang="en-US" dirty="0"/>
              <a:t>In Multi-Family Housing</a:t>
            </a:r>
            <a:br>
              <a:rPr lang="en-US" dirty="0"/>
            </a:br>
            <a:br>
              <a:rPr lang="en-US" dirty="0"/>
            </a:br>
            <a:r>
              <a:rPr lang="en-US" sz="2400" dirty="0"/>
              <a:t>Fresh Air / Ventilation has generally been sought by introducing conditioned air into </a:t>
            </a:r>
            <a:r>
              <a:rPr lang="en-US" sz="2400" b="1" dirty="0"/>
              <a:t>Corridors</a:t>
            </a:r>
            <a:r>
              <a:rPr lang="en-US" sz="2400" dirty="0"/>
              <a:t> (serving as fresh air ducts) with the expectation that pressurization would force corridor fresh air to trickle under the doors to provide occupants with sufficient  fresh air.  </a:t>
            </a:r>
            <a:br>
              <a:rPr lang="en-US" sz="2400" dirty="0"/>
            </a:br>
            <a:r>
              <a:rPr lang="en-US" sz="1800" i="1" dirty="0">
                <a:solidFill>
                  <a:schemeClr val="accent2">
                    <a:lumMod val="60000"/>
                    <a:lumOff val="40000"/>
                  </a:schemeClr>
                </a:solidFill>
              </a:rPr>
              <a:t>Imagine the effect of a </a:t>
            </a:r>
            <a:r>
              <a:rPr lang="en-US" sz="1800" b="1" i="1" dirty="0">
                <a:solidFill>
                  <a:schemeClr val="accent2">
                    <a:lumMod val="60000"/>
                    <a:lumOff val="40000"/>
                  </a:schemeClr>
                </a:solidFill>
              </a:rPr>
              <a:t>fire</a:t>
            </a:r>
            <a:r>
              <a:rPr lang="en-US" sz="1800" i="1" dirty="0">
                <a:solidFill>
                  <a:schemeClr val="accent2">
                    <a:lumMod val="60000"/>
                    <a:lumOff val="40000"/>
                  </a:schemeClr>
                </a:solidFill>
              </a:rPr>
              <a:t> in the corridor</a:t>
            </a:r>
            <a:br>
              <a:rPr lang="en-US" sz="2400" dirty="0"/>
            </a:br>
            <a:br>
              <a:rPr lang="en-US" sz="2400" dirty="0"/>
            </a:br>
            <a:r>
              <a:rPr lang="en-US" sz="2400" b="1" i="1" dirty="0"/>
              <a:t>NOT SO GOOD IN PRACTICE</a:t>
            </a:r>
            <a:r>
              <a:rPr lang="en-US" sz="2800" b="1" i="1" dirty="0"/>
              <a:t> . . . </a:t>
            </a:r>
            <a:r>
              <a:rPr lang="en-US" sz="1400" dirty="0"/>
              <a:t>But they are still doing it!</a:t>
            </a:r>
            <a:br>
              <a:rPr lang="en-US" sz="1400" dirty="0"/>
            </a:br>
            <a:r>
              <a:rPr lang="en-US" sz="1400" dirty="0"/>
              <a:t> </a:t>
            </a:r>
            <a:br>
              <a:rPr lang="en-US" sz="1400" dirty="0"/>
            </a:br>
            <a:r>
              <a:rPr lang="en-US" sz="1600" i="1" dirty="0">
                <a:solidFill>
                  <a:schemeClr val="accent2">
                    <a:lumMod val="60000"/>
                    <a:lumOff val="40000"/>
                  </a:schemeClr>
                </a:solidFill>
              </a:rPr>
              <a:t>There is a remarkable continuing </a:t>
            </a:r>
            <a:r>
              <a:rPr lang="en-US" sz="1600" b="1" i="1" dirty="0">
                <a:solidFill>
                  <a:schemeClr val="accent2">
                    <a:lumMod val="60000"/>
                    <a:lumOff val="40000"/>
                  </a:schemeClr>
                </a:solidFill>
              </a:rPr>
              <a:t>opportunity</a:t>
            </a:r>
            <a:r>
              <a:rPr lang="en-US" sz="1600" i="1" dirty="0">
                <a:solidFill>
                  <a:schemeClr val="accent2">
                    <a:lumMod val="60000"/>
                    <a:lumOff val="40000"/>
                  </a:schemeClr>
                </a:solidFill>
              </a:rPr>
              <a:t> for Radon Mitigators here</a:t>
            </a:r>
          </a:p>
        </p:txBody>
      </p:sp>
      <p:sp>
        <p:nvSpPr>
          <p:cNvPr id="3" name="TextBox 2">
            <a:extLst>
              <a:ext uri="{FF2B5EF4-FFF2-40B4-BE49-F238E27FC236}">
                <a16:creationId xmlns:a16="http://schemas.microsoft.com/office/drawing/2014/main" id="{8A58FE0C-9F53-4037-8A9C-D02EB08915A6}"/>
              </a:ext>
            </a:extLst>
          </p:cNvPr>
          <p:cNvSpPr txBox="1"/>
          <p:nvPr/>
        </p:nvSpPr>
        <p:spPr>
          <a:xfrm>
            <a:off x="853929" y="5831549"/>
            <a:ext cx="10212389" cy="461665"/>
          </a:xfrm>
          <a:prstGeom prst="rect">
            <a:avLst/>
          </a:prstGeom>
          <a:noFill/>
        </p:spPr>
        <p:txBody>
          <a:bodyPr wrap="square" rtlCol="0">
            <a:spAutoFit/>
          </a:bodyPr>
          <a:lstStyle/>
          <a:p>
            <a:pPr algn="ctr"/>
            <a:r>
              <a:rPr lang="en-US" sz="2400" dirty="0">
                <a:ln w="0"/>
                <a:effectLst>
                  <a:outerShdw blurRad="38100" dist="25400" dir="5400000" algn="ctr" rotWithShape="0">
                    <a:srgbClr val="6E747A">
                      <a:alpha val="43000"/>
                    </a:srgbClr>
                  </a:outerShdw>
                </a:effectLst>
              </a:rPr>
              <a:t>2019 International Radon Symposium              Denver, Colorado  </a:t>
            </a:r>
          </a:p>
        </p:txBody>
      </p:sp>
      <p:pic>
        <p:nvPicPr>
          <p:cNvPr id="4" name="Picture 3">
            <a:extLst>
              <a:ext uri="{FF2B5EF4-FFF2-40B4-BE49-F238E27FC236}">
                <a16:creationId xmlns:a16="http://schemas.microsoft.com/office/drawing/2014/main" id="{0D450850-B04A-4E0E-AF51-5A1B99F1D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0837" y="5349581"/>
            <a:ext cx="1715550" cy="1716549"/>
          </a:xfrm>
          <a:prstGeom prst="rect">
            <a:avLst/>
          </a:prstGeom>
        </p:spPr>
      </p:pic>
    </p:spTree>
    <p:extLst>
      <p:ext uri="{BB962C8B-B14F-4D97-AF65-F5344CB8AC3E}">
        <p14:creationId xmlns:p14="http://schemas.microsoft.com/office/powerpoint/2010/main" val="4241829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4E7C1-F051-41A8-9CE5-FBCE2C0355AF}"/>
              </a:ext>
            </a:extLst>
          </p:cNvPr>
          <p:cNvSpPr>
            <a:spLocks noGrp="1"/>
          </p:cNvSpPr>
          <p:nvPr>
            <p:ph type="title"/>
          </p:nvPr>
        </p:nvSpPr>
        <p:spPr/>
        <p:txBody>
          <a:bodyPr/>
          <a:lstStyle/>
          <a:p>
            <a:r>
              <a:rPr lang="en-US" dirty="0"/>
              <a:t>The Common, Traditional Multi-Housing Fresh Air Solution?</a:t>
            </a:r>
          </a:p>
        </p:txBody>
      </p:sp>
      <p:sp>
        <p:nvSpPr>
          <p:cNvPr id="3" name="Content Placeholder 2">
            <a:extLst>
              <a:ext uri="{FF2B5EF4-FFF2-40B4-BE49-F238E27FC236}">
                <a16:creationId xmlns:a16="http://schemas.microsoft.com/office/drawing/2014/main" id="{BEECE7D0-A70B-49A7-B947-A307C70D9994}"/>
              </a:ext>
            </a:extLst>
          </p:cNvPr>
          <p:cNvSpPr>
            <a:spLocks noGrp="1"/>
          </p:cNvSpPr>
          <p:nvPr>
            <p:ph idx="1"/>
          </p:nvPr>
        </p:nvSpPr>
        <p:spPr>
          <a:xfrm>
            <a:off x="1103312" y="2052918"/>
            <a:ext cx="8946541" cy="4195481"/>
          </a:xfrm>
        </p:spPr>
        <p:txBody>
          <a:bodyPr/>
          <a:lstStyle/>
          <a:p>
            <a:r>
              <a:rPr lang="en-US" dirty="0"/>
              <a:t>Pressurize the corridor “duct” with conditioned air to trickle “fresh” corridor air into each unit under the doors</a:t>
            </a:r>
          </a:p>
        </p:txBody>
      </p:sp>
      <p:sp>
        <p:nvSpPr>
          <p:cNvPr id="4" name="Rectangle 3">
            <a:extLst>
              <a:ext uri="{FF2B5EF4-FFF2-40B4-BE49-F238E27FC236}">
                <a16:creationId xmlns:a16="http://schemas.microsoft.com/office/drawing/2014/main" id="{760B141D-4637-46BD-9213-A98A5DF075BF}"/>
              </a:ext>
            </a:extLst>
          </p:cNvPr>
          <p:cNvSpPr/>
          <p:nvPr/>
        </p:nvSpPr>
        <p:spPr>
          <a:xfrm>
            <a:off x="4454642" y="2933061"/>
            <a:ext cx="2026227" cy="267046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Corridor</a:t>
            </a:r>
          </a:p>
          <a:p>
            <a:pPr algn="ctr"/>
            <a:r>
              <a:rPr lang="en-US" dirty="0">
                <a:solidFill>
                  <a:schemeClr val="bg1"/>
                </a:solidFill>
              </a:rPr>
              <a:t>Pressurized</a:t>
            </a:r>
          </a:p>
          <a:p>
            <a:pPr algn="ctr"/>
            <a:r>
              <a:rPr lang="en-US" dirty="0">
                <a:solidFill>
                  <a:schemeClr val="bg1"/>
                </a:solidFill>
              </a:rPr>
              <a:t>with rarely filtered </a:t>
            </a:r>
          </a:p>
          <a:p>
            <a:pPr algn="ctr"/>
            <a:r>
              <a:rPr lang="en-US" dirty="0">
                <a:solidFill>
                  <a:schemeClr val="bg1"/>
                </a:solidFill>
              </a:rPr>
              <a:t>rooftop air </a:t>
            </a:r>
          </a:p>
          <a:p>
            <a:pPr algn="ctr"/>
            <a:r>
              <a:rPr lang="en-US" sz="1100" dirty="0">
                <a:solidFill>
                  <a:schemeClr val="bg1"/>
                </a:solidFill>
              </a:rPr>
              <a:t>Bird Congregations, Nests, feather collections and bird Graveyards</a:t>
            </a:r>
          </a:p>
        </p:txBody>
      </p:sp>
      <p:sp>
        <p:nvSpPr>
          <p:cNvPr id="6" name="Rectangle 5">
            <a:extLst>
              <a:ext uri="{FF2B5EF4-FFF2-40B4-BE49-F238E27FC236}">
                <a16:creationId xmlns:a16="http://schemas.microsoft.com/office/drawing/2014/main" id="{E9D3E8A2-E0CD-447E-BBF5-020A3E1604A9}"/>
              </a:ext>
            </a:extLst>
          </p:cNvPr>
          <p:cNvSpPr/>
          <p:nvPr/>
        </p:nvSpPr>
        <p:spPr>
          <a:xfrm>
            <a:off x="6806045" y="2951018"/>
            <a:ext cx="1631373" cy="26704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A3FCEAE-503E-4CCD-8BFC-D5B322A317CF}"/>
              </a:ext>
            </a:extLst>
          </p:cNvPr>
          <p:cNvSpPr/>
          <p:nvPr/>
        </p:nvSpPr>
        <p:spPr>
          <a:xfrm>
            <a:off x="2171700" y="2933061"/>
            <a:ext cx="1922318" cy="26704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BF3ED4F-3E14-47EF-A5A7-E87313D9FC88}"/>
              </a:ext>
            </a:extLst>
          </p:cNvPr>
          <p:cNvSpPr txBox="1"/>
          <p:nvPr/>
        </p:nvSpPr>
        <p:spPr>
          <a:xfrm>
            <a:off x="7065818" y="4104409"/>
            <a:ext cx="1236518" cy="369332"/>
          </a:xfrm>
          <a:prstGeom prst="rect">
            <a:avLst/>
          </a:prstGeom>
          <a:noFill/>
        </p:spPr>
        <p:txBody>
          <a:bodyPr wrap="square" rtlCol="0">
            <a:spAutoFit/>
          </a:bodyPr>
          <a:lstStyle/>
          <a:p>
            <a:r>
              <a:rPr lang="en-US" dirty="0">
                <a:solidFill>
                  <a:schemeClr val="bg1"/>
                </a:solidFill>
              </a:rPr>
              <a:t>Dwelling</a:t>
            </a:r>
          </a:p>
        </p:txBody>
      </p:sp>
      <p:sp>
        <p:nvSpPr>
          <p:cNvPr id="9" name="TextBox 8">
            <a:extLst>
              <a:ext uri="{FF2B5EF4-FFF2-40B4-BE49-F238E27FC236}">
                <a16:creationId xmlns:a16="http://schemas.microsoft.com/office/drawing/2014/main" id="{A58E539B-B696-4DB6-9365-D464CB579510}"/>
              </a:ext>
            </a:extLst>
          </p:cNvPr>
          <p:cNvSpPr txBox="1"/>
          <p:nvPr/>
        </p:nvSpPr>
        <p:spPr>
          <a:xfrm>
            <a:off x="2647838" y="4104409"/>
            <a:ext cx="1207189" cy="369332"/>
          </a:xfrm>
          <a:prstGeom prst="rect">
            <a:avLst/>
          </a:prstGeom>
          <a:noFill/>
        </p:spPr>
        <p:txBody>
          <a:bodyPr wrap="square" rtlCol="0">
            <a:spAutoFit/>
          </a:bodyPr>
          <a:lstStyle/>
          <a:p>
            <a:r>
              <a:rPr lang="en-US" dirty="0">
                <a:solidFill>
                  <a:schemeClr val="bg1"/>
                </a:solidFill>
              </a:rPr>
              <a:t>Dwelling</a:t>
            </a:r>
          </a:p>
        </p:txBody>
      </p:sp>
      <p:cxnSp>
        <p:nvCxnSpPr>
          <p:cNvPr id="11" name="Connector: Elbow 10">
            <a:extLst>
              <a:ext uri="{FF2B5EF4-FFF2-40B4-BE49-F238E27FC236}">
                <a16:creationId xmlns:a16="http://schemas.microsoft.com/office/drawing/2014/main" id="{EB9600C2-E694-411B-8055-5D00E841B472}"/>
              </a:ext>
            </a:extLst>
          </p:cNvPr>
          <p:cNvCxnSpPr>
            <a:cxnSpLocks/>
          </p:cNvCxnSpPr>
          <p:nvPr/>
        </p:nvCxnSpPr>
        <p:spPr>
          <a:xfrm flipV="1">
            <a:off x="6332337" y="5122718"/>
            <a:ext cx="962081" cy="374073"/>
          </a:xfrm>
          <a:prstGeom prst="bentConnector3">
            <a:avLst/>
          </a:prstGeom>
          <a:ln w="76200">
            <a:solidFill>
              <a:srgbClr val="00B0F0"/>
            </a:solidFill>
            <a:tailEnd type="triangle"/>
          </a:ln>
          <a:effectLst>
            <a:glow rad="228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27F61709-4A4F-4C88-A9BE-5E20A9E7EE12}"/>
              </a:ext>
            </a:extLst>
          </p:cNvPr>
          <p:cNvCxnSpPr>
            <a:cxnSpLocks/>
          </p:cNvCxnSpPr>
          <p:nvPr/>
        </p:nvCxnSpPr>
        <p:spPr>
          <a:xfrm rot="10800000">
            <a:off x="3491345" y="5122719"/>
            <a:ext cx="1111828" cy="386773"/>
          </a:xfrm>
          <a:prstGeom prst="bentConnector3">
            <a:avLst>
              <a:gd name="adj1" fmla="val 85514"/>
            </a:avLst>
          </a:prstGeom>
          <a:ln w="76200">
            <a:solidFill>
              <a:srgbClr val="00B0F0"/>
            </a:solidFill>
            <a:tailEnd type="triangle"/>
          </a:ln>
          <a:effectLst>
            <a:glow rad="228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0" name="Arrow: Down 19">
            <a:extLst>
              <a:ext uri="{FF2B5EF4-FFF2-40B4-BE49-F238E27FC236}">
                <a16:creationId xmlns:a16="http://schemas.microsoft.com/office/drawing/2014/main" id="{51EEE6AB-DEC3-4C7A-80A4-1E0047674905}"/>
              </a:ext>
            </a:extLst>
          </p:cNvPr>
          <p:cNvSpPr/>
          <p:nvPr/>
        </p:nvSpPr>
        <p:spPr>
          <a:xfrm>
            <a:off x="5354246" y="2733391"/>
            <a:ext cx="444672" cy="586503"/>
          </a:xfrm>
          <a:prstGeom prst="downArrow">
            <a:avLst/>
          </a:prstGeom>
          <a:solidFill>
            <a:srgbClr val="00B0F0"/>
          </a:solid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A9DC5D7-FFE4-4596-9815-4C6045A38C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8043" y="5547007"/>
            <a:ext cx="1715550" cy="1716549"/>
          </a:xfrm>
          <a:prstGeom prst="rect">
            <a:avLst/>
          </a:prstGeom>
        </p:spPr>
      </p:pic>
      <p:sp>
        <p:nvSpPr>
          <p:cNvPr id="5" name="TextBox 4">
            <a:extLst>
              <a:ext uri="{FF2B5EF4-FFF2-40B4-BE49-F238E27FC236}">
                <a16:creationId xmlns:a16="http://schemas.microsoft.com/office/drawing/2014/main" id="{B7A9BF39-7EAA-46F8-9C9E-F995DFAEE2F5}"/>
              </a:ext>
            </a:extLst>
          </p:cNvPr>
          <p:cNvSpPr txBox="1"/>
          <p:nvPr/>
        </p:nvSpPr>
        <p:spPr>
          <a:xfrm>
            <a:off x="901277" y="6005803"/>
            <a:ext cx="10696659" cy="461665"/>
          </a:xfrm>
          <a:prstGeom prst="rect">
            <a:avLst/>
          </a:prstGeom>
          <a:noFill/>
        </p:spPr>
        <p:txBody>
          <a:bodyPr wrap="square" rtlCol="0">
            <a:spAutoFit/>
          </a:bodyPr>
          <a:lstStyle/>
          <a:p>
            <a:r>
              <a:rPr lang="en-US" sz="2400" dirty="0">
                <a:ln w="0"/>
                <a:effectLst>
                  <a:outerShdw blurRad="38100" dist="25400" dir="5400000" algn="ctr" rotWithShape="0">
                    <a:srgbClr val="6E747A">
                      <a:alpha val="43000"/>
                    </a:srgbClr>
                  </a:outerShdw>
                </a:effectLst>
              </a:rPr>
              <a:t>2019 International Radon Symposium                Denver, Colorado  </a:t>
            </a:r>
          </a:p>
        </p:txBody>
      </p:sp>
    </p:spTree>
    <p:extLst>
      <p:ext uri="{BB962C8B-B14F-4D97-AF65-F5344CB8AC3E}">
        <p14:creationId xmlns:p14="http://schemas.microsoft.com/office/powerpoint/2010/main" val="1489522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FDF8-9BDA-4313-A58A-52BF4394F4D9}"/>
              </a:ext>
            </a:extLst>
          </p:cNvPr>
          <p:cNvSpPr>
            <a:spLocks noGrp="1"/>
          </p:cNvSpPr>
          <p:nvPr>
            <p:ph type="title"/>
          </p:nvPr>
        </p:nvSpPr>
        <p:spPr>
          <a:xfrm>
            <a:off x="853929" y="1265597"/>
            <a:ext cx="9404723" cy="296442"/>
          </a:xfrm>
        </p:spPr>
        <p:txBody>
          <a:bodyPr/>
          <a:lstStyle/>
          <a:p>
            <a:br>
              <a:rPr lang="en-US" sz="2400" dirty="0"/>
            </a:br>
            <a:br>
              <a:rPr lang="en-US" sz="1400" dirty="0"/>
            </a:br>
            <a:br>
              <a:rPr lang="en-US" sz="1400" dirty="0"/>
            </a:br>
            <a:br>
              <a:rPr lang="en-US" sz="1400" dirty="0"/>
            </a:br>
            <a:br>
              <a:rPr lang="en-US" sz="1400" dirty="0"/>
            </a:br>
            <a:br>
              <a:rPr lang="en-US" sz="1400" dirty="0"/>
            </a:br>
            <a:br>
              <a:rPr lang="en-US" sz="1400" dirty="0"/>
            </a:br>
            <a:br>
              <a:rPr lang="en-US" sz="1400" dirty="0"/>
            </a:br>
            <a:endParaRPr lang="en-US" sz="2000" i="1" dirty="0">
              <a:solidFill>
                <a:schemeClr val="accent2">
                  <a:lumMod val="60000"/>
                  <a:lumOff val="40000"/>
                </a:schemeClr>
              </a:solidFill>
            </a:endParaRPr>
          </a:p>
        </p:txBody>
      </p:sp>
      <p:sp>
        <p:nvSpPr>
          <p:cNvPr id="3" name="TextBox 2">
            <a:extLst>
              <a:ext uri="{FF2B5EF4-FFF2-40B4-BE49-F238E27FC236}">
                <a16:creationId xmlns:a16="http://schemas.microsoft.com/office/drawing/2014/main" id="{8A58FE0C-9F53-4037-8A9C-D02EB08915A6}"/>
              </a:ext>
            </a:extLst>
          </p:cNvPr>
          <p:cNvSpPr txBox="1"/>
          <p:nvPr/>
        </p:nvSpPr>
        <p:spPr>
          <a:xfrm>
            <a:off x="853929" y="5831549"/>
            <a:ext cx="10212389" cy="461665"/>
          </a:xfrm>
          <a:prstGeom prst="rect">
            <a:avLst/>
          </a:prstGeom>
          <a:noFill/>
        </p:spPr>
        <p:txBody>
          <a:bodyPr wrap="square" rtlCol="0">
            <a:spAutoFit/>
          </a:bodyPr>
          <a:lstStyle/>
          <a:p>
            <a:pPr algn="ctr"/>
            <a:r>
              <a:rPr lang="en-US" sz="2400" dirty="0">
                <a:ln w="0"/>
                <a:effectLst>
                  <a:outerShdw blurRad="38100" dist="25400" dir="5400000" algn="ctr" rotWithShape="0">
                    <a:srgbClr val="6E747A">
                      <a:alpha val="43000"/>
                    </a:srgbClr>
                  </a:outerShdw>
                </a:effectLst>
              </a:rPr>
              <a:t>2019 International Radon Symposium              Denver, Colorado  </a:t>
            </a:r>
          </a:p>
        </p:txBody>
      </p:sp>
      <p:pic>
        <p:nvPicPr>
          <p:cNvPr id="4" name="Picture 3">
            <a:extLst>
              <a:ext uri="{FF2B5EF4-FFF2-40B4-BE49-F238E27FC236}">
                <a16:creationId xmlns:a16="http://schemas.microsoft.com/office/drawing/2014/main" id="{0D450850-B04A-4E0E-AF51-5A1B99F1D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0837" y="5349581"/>
            <a:ext cx="1715550" cy="1716549"/>
          </a:xfrm>
          <a:prstGeom prst="rect">
            <a:avLst/>
          </a:prstGeom>
        </p:spPr>
      </p:pic>
      <p:sp>
        <p:nvSpPr>
          <p:cNvPr id="5" name="TextBox 4">
            <a:extLst>
              <a:ext uri="{FF2B5EF4-FFF2-40B4-BE49-F238E27FC236}">
                <a16:creationId xmlns:a16="http://schemas.microsoft.com/office/drawing/2014/main" id="{45FAD431-9EAD-47DB-A96F-3165503198C0}"/>
              </a:ext>
            </a:extLst>
          </p:cNvPr>
          <p:cNvSpPr txBox="1"/>
          <p:nvPr/>
        </p:nvSpPr>
        <p:spPr>
          <a:xfrm>
            <a:off x="1436294" y="1301374"/>
            <a:ext cx="8239991" cy="4308872"/>
          </a:xfrm>
          <a:prstGeom prst="rect">
            <a:avLst/>
          </a:prstGeom>
          <a:noFill/>
        </p:spPr>
        <p:txBody>
          <a:bodyPr wrap="square" rtlCol="0">
            <a:spAutoFit/>
          </a:bodyPr>
          <a:lstStyle/>
          <a:p>
            <a:r>
              <a:rPr lang="en-US" sz="3200" dirty="0"/>
              <a:t>The corridors’ “fresh” air trickling under the suite doors will satisfy occupants’ needs for fresh air and for radon reduction?</a:t>
            </a:r>
          </a:p>
          <a:p>
            <a:endParaRPr lang="en-US" sz="3200" dirty="0"/>
          </a:p>
          <a:p>
            <a:r>
              <a:rPr lang="en-US" sz="3200" dirty="0"/>
              <a:t>Really?</a:t>
            </a:r>
          </a:p>
          <a:p>
            <a:endParaRPr lang="en-US" sz="3200" dirty="0"/>
          </a:p>
          <a:p>
            <a:r>
              <a:rPr lang="en-US" sz="3200" dirty="0"/>
              <a:t>What are the FACTS?</a:t>
            </a:r>
          </a:p>
          <a:p>
            <a:endParaRPr lang="en-US" dirty="0"/>
          </a:p>
        </p:txBody>
      </p:sp>
    </p:spTree>
    <p:extLst>
      <p:ext uri="{BB962C8B-B14F-4D97-AF65-F5344CB8AC3E}">
        <p14:creationId xmlns:p14="http://schemas.microsoft.com/office/powerpoint/2010/main" val="4215180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58FE0C-9F53-4037-8A9C-D02EB08915A6}"/>
              </a:ext>
            </a:extLst>
          </p:cNvPr>
          <p:cNvSpPr txBox="1"/>
          <p:nvPr/>
        </p:nvSpPr>
        <p:spPr>
          <a:xfrm>
            <a:off x="853929" y="5831549"/>
            <a:ext cx="10212389" cy="461665"/>
          </a:xfrm>
          <a:prstGeom prst="rect">
            <a:avLst/>
          </a:prstGeom>
          <a:noFill/>
        </p:spPr>
        <p:txBody>
          <a:bodyPr wrap="square" rtlCol="0">
            <a:spAutoFit/>
          </a:bodyPr>
          <a:lstStyle/>
          <a:p>
            <a:pPr algn="ctr"/>
            <a:r>
              <a:rPr lang="en-US" sz="2400" dirty="0">
                <a:ln w="0"/>
                <a:effectLst>
                  <a:outerShdw blurRad="38100" dist="25400" dir="5400000" algn="ctr" rotWithShape="0">
                    <a:srgbClr val="6E747A">
                      <a:alpha val="43000"/>
                    </a:srgbClr>
                  </a:outerShdw>
                </a:effectLst>
              </a:rPr>
              <a:t>2019 International Radon Symposium              Denver, Colorado  </a:t>
            </a:r>
          </a:p>
        </p:txBody>
      </p:sp>
      <p:pic>
        <p:nvPicPr>
          <p:cNvPr id="4" name="Picture 3">
            <a:extLst>
              <a:ext uri="{FF2B5EF4-FFF2-40B4-BE49-F238E27FC236}">
                <a16:creationId xmlns:a16="http://schemas.microsoft.com/office/drawing/2014/main" id="{0D450850-B04A-4E0E-AF51-5A1B99F1D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0837" y="5349581"/>
            <a:ext cx="1715550" cy="1716549"/>
          </a:xfrm>
          <a:prstGeom prst="rect">
            <a:avLst/>
          </a:prstGeom>
        </p:spPr>
      </p:pic>
      <p:pic>
        <p:nvPicPr>
          <p:cNvPr id="9" name="Picture 8">
            <a:extLst>
              <a:ext uri="{FF2B5EF4-FFF2-40B4-BE49-F238E27FC236}">
                <a16:creationId xmlns:a16="http://schemas.microsoft.com/office/drawing/2014/main" id="{EB4D19A6-AAEA-4733-9BBD-8F55E0F425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999" y="981505"/>
            <a:ext cx="5654685" cy="4330959"/>
          </a:xfrm>
          <a:prstGeom prst="rect">
            <a:avLst/>
          </a:prstGeom>
        </p:spPr>
      </p:pic>
      <p:sp>
        <p:nvSpPr>
          <p:cNvPr id="11" name="TextBox 10">
            <a:extLst>
              <a:ext uri="{FF2B5EF4-FFF2-40B4-BE49-F238E27FC236}">
                <a16:creationId xmlns:a16="http://schemas.microsoft.com/office/drawing/2014/main" id="{F4DB1B90-CB41-43CD-9442-40A6EF05C19D}"/>
              </a:ext>
            </a:extLst>
          </p:cNvPr>
          <p:cNvSpPr txBox="1"/>
          <p:nvPr/>
        </p:nvSpPr>
        <p:spPr>
          <a:xfrm>
            <a:off x="6681355" y="2685319"/>
            <a:ext cx="4848646" cy="923330"/>
          </a:xfrm>
          <a:prstGeom prst="rect">
            <a:avLst/>
          </a:prstGeom>
          <a:noFill/>
        </p:spPr>
        <p:txBody>
          <a:bodyPr wrap="square" rtlCol="0">
            <a:spAutoFit/>
          </a:bodyPr>
          <a:lstStyle/>
          <a:p>
            <a:r>
              <a:rPr lang="en-US" dirty="0">
                <a:hlinkClick r:id="rId4"/>
              </a:rPr>
              <a:t>Ventilation in Multi-Family Buildings 19th Annual Westford Symposium on Building Science</a:t>
            </a:r>
            <a:endParaRPr lang="en-US" dirty="0"/>
          </a:p>
        </p:txBody>
      </p:sp>
      <p:sp>
        <p:nvSpPr>
          <p:cNvPr id="12" name="TextBox 11">
            <a:extLst>
              <a:ext uri="{FF2B5EF4-FFF2-40B4-BE49-F238E27FC236}">
                <a16:creationId xmlns:a16="http://schemas.microsoft.com/office/drawing/2014/main" id="{56C14514-382E-4631-8F1E-44E112C248D8}"/>
              </a:ext>
            </a:extLst>
          </p:cNvPr>
          <p:cNvSpPr txBox="1"/>
          <p:nvPr/>
        </p:nvSpPr>
        <p:spPr>
          <a:xfrm>
            <a:off x="6681355" y="1672127"/>
            <a:ext cx="3221182" cy="646331"/>
          </a:xfrm>
          <a:prstGeom prst="rect">
            <a:avLst/>
          </a:prstGeom>
          <a:noFill/>
        </p:spPr>
        <p:txBody>
          <a:bodyPr wrap="square" rtlCol="0">
            <a:spAutoFit/>
          </a:bodyPr>
          <a:lstStyle/>
          <a:p>
            <a:r>
              <a:rPr lang="en-US" sz="3600" dirty="0"/>
              <a:t>The FACTS:</a:t>
            </a:r>
          </a:p>
        </p:txBody>
      </p:sp>
    </p:spTree>
    <p:extLst>
      <p:ext uri="{BB962C8B-B14F-4D97-AF65-F5344CB8AC3E}">
        <p14:creationId xmlns:p14="http://schemas.microsoft.com/office/powerpoint/2010/main" val="3038882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A4F5C-BFD2-4FE5-AE64-56AEA4A89D30}"/>
              </a:ext>
            </a:extLst>
          </p:cNvPr>
          <p:cNvSpPr>
            <a:spLocks noGrp="1"/>
          </p:cNvSpPr>
          <p:nvPr>
            <p:ph type="title"/>
          </p:nvPr>
        </p:nvSpPr>
        <p:spPr>
          <a:xfrm>
            <a:off x="646111" y="452718"/>
            <a:ext cx="9404723" cy="1168264"/>
          </a:xfrm>
        </p:spPr>
        <p:txBody>
          <a:bodyPr/>
          <a:lstStyle/>
          <a:p>
            <a:r>
              <a:rPr lang="en-US" sz="3600" dirty="0"/>
              <a:t>What does </a:t>
            </a:r>
            <a:r>
              <a:rPr lang="en-US" sz="3600" b="1" dirty="0"/>
              <a:t>Lorne Ricketts </a:t>
            </a:r>
            <a:r>
              <a:rPr lang="en-US" sz="3600" dirty="0"/>
              <a:t>MASC say the evidence means? </a:t>
            </a:r>
            <a:endParaRPr lang="en-US" sz="3600" b="1" i="1" dirty="0"/>
          </a:p>
        </p:txBody>
      </p:sp>
      <p:sp>
        <p:nvSpPr>
          <p:cNvPr id="3" name="Content Placeholder 2">
            <a:extLst>
              <a:ext uri="{FF2B5EF4-FFF2-40B4-BE49-F238E27FC236}">
                <a16:creationId xmlns:a16="http://schemas.microsoft.com/office/drawing/2014/main" id="{4B353C95-EB0A-48F5-9DBF-B5CD2DE8CBE5}"/>
              </a:ext>
            </a:extLst>
          </p:cNvPr>
          <p:cNvSpPr>
            <a:spLocks noGrp="1"/>
          </p:cNvSpPr>
          <p:nvPr>
            <p:ph idx="1"/>
          </p:nvPr>
        </p:nvSpPr>
        <p:spPr>
          <a:xfrm>
            <a:off x="1104293" y="2727616"/>
            <a:ext cx="8946541" cy="3360746"/>
          </a:xfrm>
        </p:spPr>
        <p:txBody>
          <a:bodyPr/>
          <a:lstStyle/>
          <a:p>
            <a:pPr marL="457200" indent="-457200">
              <a:buFont typeface="+mj-lt"/>
              <a:buAutoNum type="arabicPeriod"/>
            </a:pPr>
            <a:r>
              <a:rPr lang="en-US" dirty="0"/>
              <a:t>Most Apartments / condos (multifamily buildings) are ventilated using </a:t>
            </a:r>
            <a:r>
              <a:rPr lang="en-US" b="1" dirty="0"/>
              <a:t>pressurized corridor systems</a:t>
            </a:r>
          </a:p>
          <a:p>
            <a:pPr marL="457200" indent="-457200">
              <a:buFont typeface="+mj-lt"/>
              <a:buAutoNum type="arabicPeriod"/>
            </a:pPr>
            <a:r>
              <a:rPr lang="en-US" dirty="0"/>
              <a:t>Decades of anecdotal evidence indicates that this system likely does not work very well</a:t>
            </a:r>
            <a:br>
              <a:rPr lang="en-US" dirty="0"/>
            </a:br>
            <a:r>
              <a:rPr lang="en-US" dirty="0"/>
              <a:t>	Still most common system</a:t>
            </a:r>
          </a:p>
          <a:p>
            <a:pPr marL="457200" indent="-457200">
              <a:buFont typeface="+mj-lt"/>
              <a:buAutoNum type="arabicPeriod"/>
            </a:pPr>
            <a:r>
              <a:rPr lang="en-US" dirty="0"/>
              <a:t>Particularly relevant now, as newer more airtight buildings have </a:t>
            </a:r>
            <a:r>
              <a:rPr lang="en-US" b="1" dirty="0"/>
              <a:t>less tolerance for poorly performing ventilation systems</a:t>
            </a:r>
            <a:br>
              <a:rPr lang="en-US" b="1" dirty="0"/>
            </a:br>
            <a:r>
              <a:rPr lang="en-US" b="1" dirty="0"/>
              <a:t>	</a:t>
            </a:r>
            <a:r>
              <a:rPr lang="en-US" dirty="0"/>
              <a:t>Less infiltration and exfiltration to supplement ventilation</a:t>
            </a:r>
            <a:br>
              <a:rPr lang="en-US" b="1" dirty="0"/>
            </a:br>
            <a:endParaRPr lang="en-US" b="1" dirty="0"/>
          </a:p>
        </p:txBody>
      </p:sp>
      <p:sp>
        <p:nvSpPr>
          <p:cNvPr id="4" name="TextBox 3">
            <a:extLst>
              <a:ext uri="{FF2B5EF4-FFF2-40B4-BE49-F238E27FC236}">
                <a16:creationId xmlns:a16="http://schemas.microsoft.com/office/drawing/2014/main" id="{777F3AF2-FC98-49C4-94AE-FFBB08A0D228}"/>
              </a:ext>
            </a:extLst>
          </p:cNvPr>
          <p:cNvSpPr txBox="1"/>
          <p:nvPr/>
        </p:nvSpPr>
        <p:spPr>
          <a:xfrm>
            <a:off x="1330036" y="2067791"/>
            <a:ext cx="1922319" cy="523220"/>
          </a:xfrm>
          <a:prstGeom prst="rect">
            <a:avLst/>
          </a:prstGeom>
          <a:noFill/>
        </p:spPr>
        <p:txBody>
          <a:bodyPr wrap="square" rtlCol="0">
            <a:spAutoFit/>
          </a:bodyPr>
          <a:lstStyle/>
          <a:p>
            <a:r>
              <a:rPr lang="en-US" sz="2800" b="1" dirty="0"/>
              <a:t>QUOTE:</a:t>
            </a:r>
          </a:p>
        </p:txBody>
      </p:sp>
      <p:sp>
        <p:nvSpPr>
          <p:cNvPr id="5" name="TextBox 4">
            <a:extLst>
              <a:ext uri="{FF2B5EF4-FFF2-40B4-BE49-F238E27FC236}">
                <a16:creationId xmlns:a16="http://schemas.microsoft.com/office/drawing/2014/main" id="{A105FAF8-2D92-427B-8653-C3804ACAA729}"/>
              </a:ext>
            </a:extLst>
          </p:cNvPr>
          <p:cNvSpPr txBox="1"/>
          <p:nvPr/>
        </p:nvSpPr>
        <p:spPr>
          <a:xfrm>
            <a:off x="1104293" y="5855635"/>
            <a:ext cx="9733425" cy="461665"/>
          </a:xfrm>
          <a:prstGeom prst="rect">
            <a:avLst/>
          </a:prstGeom>
          <a:noFill/>
        </p:spPr>
        <p:txBody>
          <a:bodyPr wrap="square" rtlCol="0">
            <a:spAutoFit/>
          </a:bodyPr>
          <a:lstStyle/>
          <a:p>
            <a:pPr algn="ctr"/>
            <a:r>
              <a:rPr lang="en-US" sz="2400" dirty="0">
                <a:ln w="0"/>
                <a:effectLst>
                  <a:outerShdw blurRad="38100" dist="25400" dir="5400000" algn="ctr" rotWithShape="0">
                    <a:srgbClr val="6E747A">
                      <a:alpha val="43000"/>
                    </a:srgbClr>
                  </a:outerShdw>
                </a:effectLst>
              </a:rPr>
              <a:t>2019 International Radon Symposium              Denver, Colorado  </a:t>
            </a:r>
          </a:p>
        </p:txBody>
      </p:sp>
      <p:pic>
        <p:nvPicPr>
          <p:cNvPr id="6" name="Picture 5">
            <a:extLst>
              <a:ext uri="{FF2B5EF4-FFF2-40B4-BE49-F238E27FC236}">
                <a16:creationId xmlns:a16="http://schemas.microsoft.com/office/drawing/2014/main" id="{4AAD82FC-F466-4560-A654-CD1E197072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2400" y="5459025"/>
            <a:ext cx="1715550" cy="1716549"/>
          </a:xfrm>
          <a:prstGeom prst="rect">
            <a:avLst/>
          </a:prstGeom>
        </p:spPr>
      </p:pic>
      <p:sp>
        <p:nvSpPr>
          <p:cNvPr id="7" name="TextBox 6">
            <a:extLst>
              <a:ext uri="{FF2B5EF4-FFF2-40B4-BE49-F238E27FC236}">
                <a16:creationId xmlns:a16="http://schemas.microsoft.com/office/drawing/2014/main" id="{DF6AC316-7D18-4524-A975-D5301F59A614}"/>
              </a:ext>
            </a:extLst>
          </p:cNvPr>
          <p:cNvSpPr txBox="1"/>
          <p:nvPr/>
        </p:nvSpPr>
        <p:spPr>
          <a:xfrm>
            <a:off x="3325091" y="1580936"/>
            <a:ext cx="7419110" cy="369332"/>
          </a:xfrm>
          <a:prstGeom prst="rect">
            <a:avLst/>
          </a:prstGeom>
          <a:noFill/>
        </p:spPr>
        <p:txBody>
          <a:bodyPr wrap="square" rtlCol="0">
            <a:spAutoFit/>
          </a:bodyPr>
          <a:lstStyle/>
          <a:p>
            <a:r>
              <a:rPr lang="en-US">
                <a:hlinkClick r:id="rId3"/>
              </a:rPr>
              <a:t>https://buildingscience.com/sites/default/files/01.03_2015-08</a:t>
            </a:r>
            <a:endParaRPr lang="en-US" dirty="0"/>
          </a:p>
        </p:txBody>
      </p:sp>
    </p:spTree>
    <p:extLst>
      <p:ext uri="{BB962C8B-B14F-4D97-AF65-F5344CB8AC3E}">
        <p14:creationId xmlns:p14="http://schemas.microsoft.com/office/powerpoint/2010/main" val="2455701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BA07D-B8BD-482B-9021-D339C91C938F}"/>
              </a:ext>
            </a:extLst>
          </p:cNvPr>
          <p:cNvSpPr>
            <a:spLocks noGrp="1"/>
          </p:cNvSpPr>
          <p:nvPr>
            <p:ph type="title"/>
          </p:nvPr>
        </p:nvSpPr>
        <p:spPr/>
        <p:txBody>
          <a:bodyPr/>
          <a:lstStyle/>
          <a:p>
            <a:r>
              <a:rPr lang="en-US" sz="3600" dirty="0"/>
              <a:t>Lorne (the scientist) then concludes that research findings </a:t>
            </a:r>
            <a:r>
              <a:rPr lang="en-US" sz="3600" b="1" dirty="0"/>
              <a:t>support</a:t>
            </a:r>
            <a:r>
              <a:rPr lang="en-US" sz="3600" dirty="0"/>
              <a:t> the anecdotes</a:t>
            </a:r>
          </a:p>
        </p:txBody>
      </p:sp>
      <p:sp>
        <p:nvSpPr>
          <p:cNvPr id="3" name="Content Placeholder 2">
            <a:extLst>
              <a:ext uri="{FF2B5EF4-FFF2-40B4-BE49-F238E27FC236}">
                <a16:creationId xmlns:a16="http://schemas.microsoft.com/office/drawing/2014/main" id="{117BF1EE-4C5B-4094-8788-A4019695A7F7}"/>
              </a:ext>
            </a:extLst>
          </p:cNvPr>
          <p:cNvSpPr>
            <a:spLocks noGrp="1"/>
          </p:cNvSpPr>
          <p:nvPr>
            <p:ph idx="1"/>
          </p:nvPr>
        </p:nvSpPr>
        <p:spPr>
          <a:xfrm>
            <a:off x="813347" y="2350037"/>
            <a:ext cx="10117889" cy="3593564"/>
          </a:xfrm>
        </p:spPr>
        <p:txBody>
          <a:bodyPr>
            <a:normAutofit/>
          </a:bodyPr>
          <a:lstStyle/>
          <a:p>
            <a:r>
              <a:rPr lang="en-US" sz="2400" dirty="0"/>
              <a:t>Corridor pressurization </a:t>
            </a:r>
            <a:r>
              <a:rPr lang="en-US" sz="2400" b="1" dirty="0"/>
              <a:t>does not provide intended ventilation rates</a:t>
            </a:r>
            <a:r>
              <a:rPr lang="en-US" sz="2400" dirty="0"/>
              <a:t> to a large number of suites</a:t>
            </a:r>
            <a:br>
              <a:rPr lang="en-US" dirty="0"/>
            </a:br>
            <a:r>
              <a:rPr lang="en-US" dirty="0"/>
              <a:t>	Some significantly over ventilated while others significantly under ventilated</a:t>
            </a:r>
          </a:p>
          <a:p>
            <a:r>
              <a:rPr lang="en-US" sz="2400" dirty="0"/>
              <a:t>Significant </a:t>
            </a:r>
            <a:r>
              <a:rPr lang="en-US" sz="2400" b="1" dirty="0"/>
              <a:t>leakage along the ventilation air flow path </a:t>
            </a:r>
            <a:r>
              <a:rPr lang="en-US" sz="2400" dirty="0"/>
              <a:t>from the duct and the corridor (wasted ventilation)</a:t>
            </a:r>
            <a:br>
              <a:rPr lang="en-US" dirty="0"/>
            </a:br>
            <a:r>
              <a:rPr lang="en-US" dirty="0"/>
              <a:t>	Uncontrolled airflow wastes energy and provides poor ventilation</a:t>
            </a:r>
          </a:p>
          <a:p>
            <a:r>
              <a:rPr lang="en-US" sz="2400" dirty="0"/>
              <a:t>Stack effect and wind pressures are often similar or greater than mechanically-induced pressures</a:t>
            </a:r>
            <a:br>
              <a:rPr lang="en-US" sz="2400" dirty="0"/>
            </a:br>
            <a:r>
              <a:rPr lang="en-US" sz="2400" dirty="0"/>
              <a:t>	</a:t>
            </a:r>
            <a:r>
              <a:rPr lang="en-US" dirty="0"/>
              <a:t>Ventilation system can not practically overwhelm nature</a:t>
            </a:r>
          </a:p>
        </p:txBody>
      </p:sp>
      <p:sp>
        <p:nvSpPr>
          <p:cNvPr id="4" name="TextBox 3">
            <a:extLst>
              <a:ext uri="{FF2B5EF4-FFF2-40B4-BE49-F238E27FC236}">
                <a16:creationId xmlns:a16="http://schemas.microsoft.com/office/drawing/2014/main" id="{3A7DB530-9A37-45F3-B358-BF364318EC71}"/>
              </a:ext>
            </a:extLst>
          </p:cNvPr>
          <p:cNvSpPr txBox="1"/>
          <p:nvPr/>
        </p:nvSpPr>
        <p:spPr>
          <a:xfrm>
            <a:off x="955965" y="1733298"/>
            <a:ext cx="1506681" cy="523220"/>
          </a:xfrm>
          <a:prstGeom prst="rect">
            <a:avLst/>
          </a:prstGeom>
          <a:noFill/>
        </p:spPr>
        <p:txBody>
          <a:bodyPr wrap="square" rtlCol="0">
            <a:spAutoFit/>
          </a:bodyPr>
          <a:lstStyle/>
          <a:p>
            <a:r>
              <a:rPr lang="en-US" sz="2800" b="1" dirty="0"/>
              <a:t>QUOTE:</a:t>
            </a:r>
          </a:p>
        </p:txBody>
      </p:sp>
      <p:sp>
        <p:nvSpPr>
          <p:cNvPr id="5" name="TextBox 4">
            <a:extLst>
              <a:ext uri="{FF2B5EF4-FFF2-40B4-BE49-F238E27FC236}">
                <a16:creationId xmlns:a16="http://schemas.microsoft.com/office/drawing/2014/main" id="{78773A4C-8F77-4877-9DCC-9102AF13B6FA}"/>
              </a:ext>
            </a:extLst>
          </p:cNvPr>
          <p:cNvSpPr txBox="1"/>
          <p:nvPr/>
        </p:nvSpPr>
        <p:spPr>
          <a:xfrm>
            <a:off x="1174174" y="5979257"/>
            <a:ext cx="9580417" cy="461665"/>
          </a:xfrm>
          <a:prstGeom prst="rect">
            <a:avLst/>
          </a:prstGeom>
          <a:noFill/>
        </p:spPr>
        <p:txBody>
          <a:bodyPr wrap="square" rtlCol="0">
            <a:spAutoFit/>
          </a:bodyPr>
          <a:lstStyle/>
          <a:p>
            <a:pPr algn="ctr"/>
            <a:r>
              <a:rPr lang="en-US" sz="2400" dirty="0">
                <a:ln w="0"/>
                <a:effectLst>
                  <a:outerShdw blurRad="38100" dist="25400" dir="5400000" algn="ctr" rotWithShape="0">
                    <a:srgbClr val="6E747A">
                      <a:alpha val="43000"/>
                    </a:srgbClr>
                  </a:outerShdw>
                </a:effectLst>
              </a:rPr>
              <a:t>2019 International Radon Symposium              Denver, Colorado  </a:t>
            </a:r>
          </a:p>
        </p:txBody>
      </p:sp>
      <p:pic>
        <p:nvPicPr>
          <p:cNvPr id="6" name="Picture 5">
            <a:extLst>
              <a:ext uri="{FF2B5EF4-FFF2-40B4-BE49-F238E27FC236}">
                <a16:creationId xmlns:a16="http://schemas.microsoft.com/office/drawing/2014/main" id="{E8B067FC-69C3-40E4-9AFD-9EA45BF5BC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2400" y="5547007"/>
            <a:ext cx="1715550" cy="1716549"/>
          </a:xfrm>
          <a:prstGeom prst="rect">
            <a:avLst/>
          </a:prstGeom>
        </p:spPr>
      </p:pic>
    </p:spTree>
    <p:extLst>
      <p:ext uri="{BB962C8B-B14F-4D97-AF65-F5344CB8AC3E}">
        <p14:creationId xmlns:p14="http://schemas.microsoft.com/office/powerpoint/2010/main" val="77732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F2F36-E420-4507-A2B2-325E58526B62}"/>
              </a:ext>
            </a:extLst>
          </p:cNvPr>
          <p:cNvSpPr>
            <a:spLocks noGrp="1"/>
          </p:cNvSpPr>
          <p:nvPr>
            <p:ph type="title"/>
          </p:nvPr>
        </p:nvSpPr>
        <p:spPr>
          <a:xfrm>
            <a:off x="646111" y="795618"/>
            <a:ext cx="9404723" cy="1012400"/>
          </a:xfrm>
        </p:spPr>
        <p:txBody>
          <a:bodyPr/>
          <a:lstStyle/>
          <a:p>
            <a:r>
              <a:rPr lang="en-US" dirty="0"/>
              <a:t>What Lorne Says it </a:t>
            </a:r>
            <a:r>
              <a:rPr lang="en-US" i="1" u="sng" dirty="0"/>
              <a:t>Means</a:t>
            </a:r>
            <a:r>
              <a:rPr lang="en-US" i="1" dirty="0"/>
              <a:t>:</a:t>
            </a:r>
          </a:p>
        </p:txBody>
      </p:sp>
      <p:sp>
        <p:nvSpPr>
          <p:cNvPr id="3" name="Content Placeholder 2">
            <a:extLst>
              <a:ext uri="{FF2B5EF4-FFF2-40B4-BE49-F238E27FC236}">
                <a16:creationId xmlns:a16="http://schemas.microsoft.com/office/drawing/2014/main" id="{154368F1-4F95-41CB-A7CD-C78457714991}"/>
              </a:ext>
            </a:extLst>
          </p:cNvPr>
          <p:cNvSpPr>
            <a:spLocks noGrp="1"/>
          </p:cNvSpPr>
          <p:nvPr>
            <p:ph idx="1"/>
          </p:nvPr>
        </p:nvSpPr>
        <p:spPr>
          <a:xfrm>
            <a:off x="1104293" y="2281518"/>
            <a:ext cx="8946541" cy="3028237"/>
          </a:xfrm>
        </p:spPr>
        <p:txBody>
          <a:bodyPr>
            <a:normAutofit/>
          </a:bodyPr>
          <a:lstStyle/>
          <a:p>
            <a:r>
              <a:rPr lang="en-US" sz="2400" dirty="0"/>
              <a:t>Ventilation air should be </a:t>
            </a:r>
            <a:r>
              <a:rPr lang="en-US" sz="2400" b="1" dirty="0"/>
              <a:t>directly supplied </a:t>
            </a:r>
            <a:r>
              <a:rPr lang="en-US" sz="2400" dirty="0"/>
              <a:t>to suites to limit the potential of loss along the flow path and of the system being overwhelmed by stack effect and wind</a:t>
            </a:r>
          </a:p>
          <a:p>
            <a:r>
              <a:rPr lang="en-US" sz="2400" dirty="0"/>
              <a:t>The exterior enclosure should be airtight, and suites and verticalized shafts should be compartmentalized (airtight) to limit the impact of wind and stack effect on ventilation</a:t>
            </a:r>
          </a:p>
        </p:txBody>
      </p:sp>
      <p:sp>
        <p:nvSpPr>
          <p:cNvPr id="4" name="TextBox 3">
            <a:extLst>
              <a:ext uri="{FF2B5EF4-FFF2-40B4-BE49-F238E27FC236}">
                <a16:creationId xmlns:a16="http://schemas.microsoft.com/office/drawing/2014/main" id="{17952EC5-4DED-48CA-8D65-7D7E216A8C63}"/>
              </a:ext>
            </a:extLst>
          </p:cNvPr>
          <p:cNvSpPr txBox="1"/>
          <p:nvPr/>
        </p:nvSpPr>
        <p:spPr>
          <a:xfrm>
            <a:off x="779114" y="5884373"/>
            <a:ext cx="10110354" cy="461665"/>
          </a:xfrm>
          <a:prstGeom prst="rect">
            <a:avLst/>
          </a:prstGeom>
          <a:noFill/>
        </p:spPr>
        <p:txBody>
          <a:bodyPr wrap="square" rtlCol="0">
            <a:spAutoFit/>
          </a:bodyPr>
          <a:lstStyle/>
          <a:p>
            <a:pPr algn="ctr"/>
            <a:r>
              <a:rPr lang="en-US" sz="2400" dirty="0">
                <a:ln w="0"/>
                <a:effectLst>
                  <a:outerShdw blurRad="38100" dist="25400" dir="5400000" algn="ctr" rotWithShape="0">
                    <a:srgbClr val="6E747A">
                      <a:alpha val="43000"/>
                    </a:srgbClr>
                  </a:outerShdw>
                </a:effectLst>
              </a:rPr>
              <a:t>2019 International Radon Symposium              Denver, Colorado  </a:t>
            </a:r>
          </a:p>
        </p:txBody>
      </p:sp>
      <p:pic>
        <p:nvPicPr>
          <p:cNvPr id="5" name="Picture 4">
            <a:extLst>
              <a:ext uri="{FF2B5EF4-FFF2-40B4-BE49-F238E27FC236}">
                <a16:creationId xmlns:a16="http://schemas.microsoft.com/office/drawing/2014/main" id="{8D26E5D3-34EA-49CF-BAF9-D59BACE038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7320" y="5487763"/>
            <a:ext cx="1715550" cy="1716549"/>
          </a:xfrm>
          <a:prstGeom prst="rect">
            <a:avLst/>
          </a:prstGeom>
        </p:spPr>
      </p:pic>
      <p:sp>
        <p:nvSpPr>
          <p:cNvPr id="6" name="TextBox 5">
            <a:extLst>
              <a:ext uri="{FF2B5EF4-FFF2-40B4-BE49-F238E27FC236}">
                <a16:creationId xmlns:a16="http://schemas.microsoft.com/office/drawing/2014/main" id="{B206C3E2-7048-4859-875F-F6CD8A25F6B5}"/>
              </a:ext>
            </a:extLst>
          </p:cNvPr>
          <p:cNvSpPr txBox="1"/>
          <p:nvPr/>
        </p:nvSpPr>
        <p:spPr>
          <a:xfrm>
            <a:off x="1396411" y="1681408"/>
            <a:ext cx="1489510" cy="523220"/>
          </a:xfrm>
          <a:prstGeom prst="rect">
            <a:avLst/>
          </a:prstGeom>
          <a:noFill/>
        </p:spPr>
        <p:txBody>
          <a:bodyPr wrap="none" rtlCol="0">
            <a:spAutoFit/>
          </a:bodyPr>
          <a:lstStyle/>
          <a:p>
            <a:r>
              <a:rPr lang="en-US" sz="2800" b="1" dirty="0"/>
              <a:t>QUOTE:</a:t>
            </a:r>
          </a:p>
        </p:txBody>
      </p:sp>
    </p:spTree>
    <p:extLst>
      <p:ext uri="{BB962C8B-B14F-4D97-AF65-F5344CB8AC3E}">
        <p14:creationId xmlns:p14="http://schemas.microsoft.com/office/powerpoint/2010/main" val="13800962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2019 Template on Dk Blue -FIXED.pptx  -  Read-Only" id="{B35D6071-9FBB-48D5-A6AE-5BD4C2D948A3}" vid="{26413825-25F2-4AC9-A1D8-FEB0B7AF05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D9E09D44B0C84FA5EEBD52F674014F" ma:contentTypeVersion="10" ma:contentTypeDescription="Create a new document." ma:contentTypeScope="" ma:versionID="781be1c98bb3ae008ae9735475886f5f">
  <xsd:schema xmlns:xsd="http://www.w3.org/2001/XMLSchema" xmlns:xs="http://www.w3.org/2001/XMLSchema" xmlns:p="http://schemas.microsoft.com/office/2006/metadata/properties" xmlns:ns3="d90afa02-77fa-4538-83b7-2985e56c8d81" targetNamespace="http://schemas.microsoft.com/office/2006/metadata/properties" ma:root="true" ma:fieldsID="d7c4716fb0d5fee7c35707d133982e3f" ns3:_="">
    <xsd:import namespace="d90afa02-77fa-4538-83b7-2985e56c8d8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0afa02-77fa-4538-83b7-2985e56c8d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01FA6F-5635-46A6-BD83-6F1C25D7F5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0afa02-77fa-4538-83b7-2985e56c8d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1C83F16-51EB-40D8-A0E9-1B229C26FF70}">
  <ds:schemaRefs>
    <ds:schemaRef ds:uri="http://purl.org/dc/terms/"/>
    <ds:schemaRef ds:uri="http://schemas.microsoft.com/office/2006/documentManagement/types"/>
    <ds:schemaRef ds:uri="http://purl.org/dc/elements/1.1/"/>
    <ds:schemaRef ds:uri="http://purl.org/dc/dcmitype/"/>
    <ds:schemaRef ds:uri="http://schemas.microsoft.com/office/2006/metadata/properties"/>
    <ds:schemaRef ds:uri="http://schemas.microsoft.com/office/infopath/2007/PartnerControls"/>
    <ds:schemaRef ds:uri="http://schemas.openxmlformats.org/package/2006/metadata/core-properties"/>
    <ds:schemaRef ds:uri="d90afa02-77fa-4538-83b7-2985e56c8d81"/>
    <ds:schemaRef ds:uri="http://www.w3.org/XML/1998/namespace"/>
  </ds:schemaRefs>
</ds:datastoreItem>
</file>

<file path=customXml/itemProps3.xml><?xml version="1.0" encoding="utf-8"?>
<ds:datastoreItem xmlns:ds="http://schemas.openxmlformats.org/officeDocument/2006/customXml" ds:itemID="{B11EA592-0F7A-43C8-9F80-8BD6CDE155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1111</TotalTime>
  <Words>1037</Words>
  <Application>Microsoft Office PowerPoint</Application>
  <PresentationFormat>Widescreen</PresentationFormat>
  <Paragraphs>114</Paragraphs>
  <Slides>29</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Century Gothic</vt:lpstr>
      <vt:lpstr>Wingdings</vt:lpstr>
      <vt:lpstr>Wingdings 3</vt:lpstr>
      <vt:lpstr>Ion</vt:lpstr>
      <vt:lpstr>Multi Housing Radon Dilution Retrofit</vt:lpstr>
      <vt:lpstr>FACT: Multi-Family Structures are constructed tight with low air exchange rates.  RESULT: Radon from building materials accumulates to unacceptable health risk levels in breathing zones.  </vt:lpstr>
      <vt:lpstr>In Multi-Family Housing  Fresh Air / Ventilation has generally been sought by introducing conditioned air into Corridors (serving as fresh air ducts) with the expectation that pressurization would force corridor fresh air to trickle under the doors to provide occupants with sufficient  fresh air.   Imagine the effect of a fire in the corridor  NOT SO GOOD IN PRACTICE . . . But they are still doing it!   There is a remarkable continuing opportunity for Radon Mitigators here</vt:lpstr>
      <vt:lpstr>The Common, Traditional Multi-Housing Fresh Air Solution?</vt:lpstr>
      <vt:lpstr>        </vt:lpstr>
      <vt:lpstr>PowerPoint Presentation</vt:lpstr>
      <vt:lpstr>What does Lorne Ricketts MASC say the evidence means? </vt:lpstr>
      <vt:lpstr>Lorne (the scientist) then concludes that research findings support the anecdotes</vt:lpstr>
      <vt:lpstr>What Lorne Says it Means:</vt:lpstr>
      <vt:lpstr>CONTEXT</vt:lpstr>
      <vt:lpstr>CONTEXT</vt:lpstr>
      <vt:lpstr>PowerPoint Presentation</vt:lpstr>
      <vt:lpstr>PowerPoint Presentation</vt:lpstr>
      <vt:lpstr>My Conclusions?</vt:lpstr>
      <vt:lpstr>My Full Disclosure to Everyone      No Secrets, No Patents</vt:lpstr>
      <vt:lpstr>PowerPoint Presentation</vt:lpstr>
      <vt:lpstr>Radon Reduction Result</vt:lpstr>
      <vt:lpstr>Wayne Dean’s Ideas #1-11 :</vt:lpstr>
      <vt:lpstr>Idea #2 Fresh Air Intake Filter</vt:lpstr>
      <vt:lpstr>Idea #3 Low Voltage, Variable Speed, ECM Motorized Impeller</vt:lpstr>
      <vt:lpstr>Idea #4   Manual Radon Level / Speed Adjustable by Jeweler’s Screwdriver</vt:lpstr>
      <vt:lpstr>Idea #5   Deliver Fresh Air in a narrow beam, high in the room, to mix and temper with Indoor air, by way of 0.125” Honeycomb Laminar Air Flow Generator </vt:lpstr>
      <vt:lpstr>Idea #6  Control Temperature and Relative Humidity Automatically</vt:lpstr>
      <vt:lpstr>PowerPoint Presentation</vt:lpstr>
      <vt:lpstr>Idea #8 Built a Special Port-Boring Rig</vt:lpstr>
      <vt:lpstr>Idea #9 Finished Air Intake Port Unmarked, Undamaged Wall  No Restoration Necessary Just wipe off a little dust</vt:lpstr>
      <vt:lpstr>Idea #10  Cyclonic Dry Particle Separator Keep Vac Filter from clogging for weeks, not hours Requires High Air Velocity </vt:lpstr>
      <vt:lpstr>Idea #11 Control Ventilation by Electronic IAQ Controllers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Chazaud</dc:creator>
  <cp:lastModifiedBy>Wayne Dean</cp:lastModifiedBy>
  <cp:revision>8</cp:revision>
  <dcterms:created xsi:type="dcterms:W3CDTF">2019-07-19T16:37:33Z</dcterms:created>
  <dcterms:modified xsi:type="dcterms:W3CDTF">2019-09-04T15:04:21Z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0x0101007AD9E09D44B0C84FA5EEBD52F674014F</vt:lpwstr>
  </property>
</Properties>
</file>