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60" r:id="rId4"/>
    <p:sldId id="259" r:id="rId5"/>
    <p:sldId id="258" r:id="rId6"/>
    <p:sldId id="266" r:id="rId7"/>
    <p:sldId id="278" r:id="rId8"/>
    <p:sldId id="279" r:id="rId9"/>
    <p:sldId id="280" r:id="rId10"/>
    <p:sldId id="281" r:id="rId11"/>
    <p:sldId id="283" r:id="rId12"/>
    <p:sldId id="300" r:id="rId13"/>
    <p:sldId id="290" r:id="rId14"/>
    <p:sldId id="263" r:id="rId15"/>
    <p:sldId id="285" r:id="rId16"/>
    <p:sldId id="287" r:id="rId17"/>
    <p:sldId id="288" r:id="rId18"/>
    <p:sldId id="289" r:id="rId19"/>
    <p:sldId id="286" r:id="rId20"/>
    <p:sldId id="295" r:id="rId21"/>
    <p:sldId id="296" r:id="rId22"/>
    <p:sldId id="301" r:id="rId23"/>
    <p:sldId id="297" r:id="rId24"/>
    <p:sldId id="299" r:id="rId25"/>
    <p:sldId id="298" r:id="rId26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786956-0913-439F-A63C-0E642470D907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DB89F-E6E4-4A3D-BF6F-207DB3615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79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DB89F-E6E4-4A3D-BF6F-207DB3615BE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92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DB89F-E6E4-4A3D-BF6F-207DB3615BE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92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DB89F-E6E4-4A3D-BF6F-207DB3615BE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92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2019 International Radon Symposium                                                Denver, Colorado   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3CED1-DF89-44AA-8369-2EBC177A1E44}" type="datetime1">
              <a:rPr lang="en-US" smtClean="0"/>
              <a:t>8/28/2019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419600" y="3962400"/>
            <a:ext cx="1976501" cy="2514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6705600" y="1295400"/>
            <a:ext cx="1897888" cy="25304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762000" y="3962400"/>
            <a:ext cx="3352800" cy="2514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6705600" y="3886200"/>
            <a:ext cx="2133600" cy="2844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6324600" y="152400"/>
            <a:ext cx="2514600" cy="838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2019 International Radon Symposium                                                Denver, Colorado   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8F5DB-9E11-43F3-AF3F-5135C1B7F918}" type="datetime1">
              <a:rPr lang="en-US" smtClean="0"/>
              <a:t>8/28/2019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2019 International Radon Symposium                                                Denver, Colorado   </a:t>
            </a: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B236F-B2F0-417A-9244-178C15FD7C28}" type="datetime1">
              <a:rPr lang="en-US" smtClean="0"/>
              <a:t>8/28/2019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2019 International Radon Symposium                                                Denver, Colorado   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B5543-2DD1-4CBC-BB7F-7E2C4F980B58}" type="datetime1">
              <a:rPr lang="en-US" smtClean="0"/>
              <a:t>8/28/2019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2019 International Radon Symposium                                                Denver, Colorado   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27A48-DAF1-40E9-B4C5-08A08EC223F4}" type="datetime1">
              <a:rPr lang="en-US" smtClean="0"/>
              <a:t>8/28/2019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77800"/>
            <a:ext cx="9144000" cy="812800"/>
          </a:xfrm>
          <a:custGeom>
            <a:avLst/>
            <a:gdLst/>
            <a:ahLst/>
            <a:cxnLst/>
            <a:rect l="l" t="t" r="r" b="b"/>
            <a:pathLst>
              <a:path w="9144000" h="812800">
                <a:moveTo>
                  <a:pt x="0" y="812800"/>
                </a:moveTo>
                <a:lnTo>
                  <a:pt x="9144000" y="812800"/>
                </a:lnTo>
                <a:lnTo>
                  <a:pt x="9144000" y="0"/>
                </a:lnTo>
                <a:lnTo>
                  <a:pt x="0" y="0"/>
                </a:lnTo>
                <a:lnTo>
                  <a:pt x="0" y="812800"/>
                </a:lnTo>
                <a:close/>
              </a:path>
            </a:pathLst>
          </a:custGeom>
          <a:solidFill>
            <a:srgbClr val="1B36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1140" y="1087881"/>
            <a:ext cx="8681719" cy="269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1140" y="1517650"/>
            <a:ext cx="8681719" cy="22212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2019 International Radon Symposium                                                Denver, Colorado   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06245-BA0E-4EF5-BA30-9D867D4EC80E}" type="datetime1">
              <a:rPr lang="en-US" smtClean="0"/>
              <a:t>8/28/2019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sldNum="0"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3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images.search.yahoo.com/search/images;_ylt=A0geJaSG5l5dKFsA57tXNyoA;_ylu=X3oDMTEycHBtMWNzBGNvbG8DYmYxBHBvcwMxBHZ0aWQDQjY4MzNfMQRzZWMDc2M-?p=epalogo&amp;fr=yfp-t&amp;th=84.7&amp;tw=244.9&amp;imgurl=https://pixel.nymag.com/imgs/daily/intelligencer/2018/04/11/epa-logo-old.nocrop.w710.h2147483647.jpg&amp;rurl=http://nymag.com/daily/intelligencer/2018/04/scott-pruitt-can-blame-neil-gorsuchs-mother-for-epa-seal.html&amp;size=26KB&amp;name=Scott+Pruitt+Can+Blame+Neil+Gorsuch%E2%80%99s+Mother+for+EPA+Seal&amp;oid=4&amp;h=247&amp;w=710&amp;turl=https://tse1.mm.bing.net/th?id%3DOIP.HtCeJrar664ie7ObPUZ2ngHaCk%26amp;pid%3DApi%26rs%3D1%26c%3D1%26qlt%3D95%26w%3D244%26h%3D84&amp;tt=Scott+Pruitt+Can+Blame+Neil+Gorsuch%E2%80%99s+Mother+for+EPA+Seal&amp;sigr=13amaf041&amp;sigit=13482t1gp&amp;sigi=12sb4uetu&amp;sign=11ru8jcfl&amp;sigt=11ru8jcfl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emf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emf"/><Relationship Id="rId5" Type="http://schemas.openxmlformats.org/officeDocument/2006/relationships/image" Target="../media/image3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emf"/><Relationship Id="rId5" Type="http://schemas.openxmlformats.org/officeDocument/2006/relationships/image" Target="../media/image3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emf"/><Relationship Id="rId5" Type="http://schemas.openxmlformats.org/officeDocument/2006/relationships/image" Target="../media/image3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emf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16.png"/><Relationship Id="rId9" Type="http://schemas.openxmlformats.org/officeDocument/2006/relationships/hyperlink" Target="https://www.tnenvironment.com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images.search.yahoo.com/search/images;_ylt=A0geJaSG5l5dKFsA57tXNyoA;_ylu=X3oDMTEycHBtMWNzBGNvbG8DYmYxBHBvcwMxBHZ0aWQDQjY4MzNfMQRzZWMDc2M-?p=epalogo&amp;fr=yfp-t&amp;th=84.7&amp;tw=244.9&amp;imgurl=https://pixel.nymag.com/imgs/daily/intelligencer/2018/04/11/epa-logo-old.nocrop.w710.h2147483647.jpg&amp;rurl=http://nymag.com/daily/intelligencer/2018/04/scott-pruitt-can-blame-neil-gorsuchs-mother-for-epa-seal.html&amp;size=26KB&amp;name=Scott+Pruitt+Can+Blame+Neil+Gorsuch%E2%80%99s+Mother+for+EPA+Seal&amp;oid=4&amp;h=247&amp;w=710&amp;turl=https://tse1.mm.bing.net/th?id%3DOIP.HtCeJrar664ie7ObPUZ2ngHaCk%26amp;pid%3DApi%26rs%3D1%26c%3D1%26qlt%3D95%26w%3D244%26h%3D84&amp;tt=Scott+Pruitt+Can+Blame+Neil+Gorsuch%E2%80%99s+Mother+for+EPA+Seal&amp;sigr=13amaf041&amp;sigit=13482t1gp&amp;sigi=12sb4uetu&amp;sign=11ru8jcfl&amp;sigt=11ru8jcfl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emf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em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1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13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16.png"/><Relationship Id="rId7" Type="http://schemas.openxmlformats.org/officeDocument/2006/relationships/image" Target="../media/image4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13.emf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14.png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jpeg"/><Relationship Id="rId5" Type="http://schemas.openxmlformats.org/officeDocument/2006/relationships/image" Target="../media/image13.emf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jan.compton@tn.gov" TargetMode="External"/><Relationship Id="rId5" Type="http://schemas.openxmlformats.org/officeDocument/2006/relationships/image" Target="../media/image13.emf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14.png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images.search.yahoo.com/search/images;_ylt=A0geJaSG5l5dKFsA57tXNyoA;_ylu=X3oDMTEycHBtMWNzBGNvbG8DYmYxBHBvcwMxBHZ0aWQDQjY4MzNfMQRzZWMDc2M-?p=epalogo&amp;fr=yfp-t&amp;th=84.7&amp;tw=244.9&amp;imgurl=https://pixel.nymag.com/imgs/daily/intelligencer/2018/04/11/epa-logo-old.nocrop.w710.h2147483647.jpg&amp;rurl=http://nymag.com/daily/intelligencer/2018/04/scott-pruitt-can-blame-neil-gorsuchs-mother-for-epa-seal.html&amp;size=26KB&amp;name=Scott+Pruitt+Can+Blame+Neil+Gorsuch%E2%80%99s+Mother+for+EPA+Seal&amp;oid=4&amp;h=247&amp;w=710&amp;turl=https://tse1.mm.bing.net/th?id%3DOIP.HtCeJrar664ie7ObPUZ2ngHaCk%26amp;pid%3DApi%26rs%3D1%26c%3D1%26qlt%3D95%26w%3D244%26h%3D84&amp;tt=Scott+Pruitt+Can+Blame+Neil+Gorsuch%E2%80%99s+Mother+for+EPA+Seal&amp;sigr=13amaf041&amp;sigit=13482t1gp&amp;sigi=12sb4uetu&amp;sign=11ru8jcfl&amp;sigt=11ru8jcfl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emf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3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emf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emf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886200"/>
            <a:ext cx="9144000" cy="2514600"/>
          </a:xfrm>
          <a:custGeom>
            <a:avLst/>
            <a:gdLst/>
            <a:ahLst/>
            <a:cxnLst/>
            <a:rect l="l" t="t" r="r" b="b"/>
            <a:pathLst>
              <a:path w="9144000" h="2514600">
                <a:moveTo>
                  <a:pt x="0" y="2514600"/>
                </a:moveTo>
                <a:lnTo>
                  <a:pt x="9144000" y="2514600"/>
                </a:lnTo>
                <a:lnTo>
                  <a:pt x="9144000" y="0"/>
                </a:lnTo>
                <a:lnTo>
                  <a:pt x="0" y="0"/>
                </a:lnTo>
                <a:lnTo>
                  <a:pt x="0" y="2514600"/>
                </a:lnTo>
                <a:close/>
              </a:path>
            </a:pathLst>
          </a:custGeom>
          <a:solidFill>
            <a:srgbClr val="1B365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600200" y="1143000"/>
            <a:ext cx="5943600" cy="2743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65147" y="4282440"/>
            <a:ext cx="6047232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47916" y="4282440"/>
            <a:ext cx="783335" cy="11216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79980" y="4419930"/>
            <a:ext cx="5720207" cy="6419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57400" y="5943600"/>
            <a:ext cx="5257800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By: Jan Compton, Office of External Affairs 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42974" y="5181600"/>
            <a:ext cx="6838060" cy="4495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568A8FE-F98D-4987-B94F-E3BACA956CE1}"/>
              </a:ext>
            </a:extLst>
          </p:cNvPr>
          <p:cNvSpPr/>
          <p:nvPr/>
        </p:nvSpPr>
        <p:spPr>
          <a:xfrm>
            <a:off x="0" y="6400800"/>
            <a:ext cx="9144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0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</a:t>
            </a:r>
            <a:r>
              <a:rPr lang="en-US" b="0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</a:t>
            </a:r>
            <a:endParaRPr lang="en-US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228F052-CA2C-4586-BB65-EB6EC49D04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83" y="6096000"/>
            <a:ext cx="1279417" cy="1280160"/>
          </a:xfrm>
          <a:prstGeom prst="rect">
            <a:avLst/>
          </a:prstGeom>
        </p:spPr>
      </p:pic>
      <p:sp>
        <p:nvSpPr>
          <p:cNvPr id="14" name="Footer Placeholder 13"/>
          <p:cNvSpPr>
            <a:spLocks noGrp="1"/>
          </p:cNvSpPr>
          <p:nvPr>
            <p:ph type="ftr" sz="quarter" idx="5"/>
          </p:nvPr>
        </p:nvSpPr>
        <p:spPr>
          <a:xfrm>
            <a:off x="-228600" y="6400800"/>
            <a:ext cx="9144000" cy="276999"/>
          </a:xfrm>
        </p:spPr>
        <p:txBody>
          <a:bodyPr/>
          <a:lstStyle/>
          <a:p>
            <a:pPr algn="l"/>
            <a:r>
              <a:rPr lang="en-US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2019 International Radon Symposium                                                Denver, Colorado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90600"/>
            <a:ext cx="9144000" cy="88900"/>
          </a:xfrm>
          <a:custGeom>
            <a:avLst/>
            <a:gdLst/>
            <a:ahLst/>
            <a:cxnLst/>
            <a:rect l="l" t="t" r="r" b="b"/>
            <a:pathLst>
              <a:path w="9144000" h="88900">
                <a:moveTo>
                  <a:pt x="0" y="88900"/>
                </a:moveTo>
                <a:lnTo>
                  <a:pt x="9144000" y="88900"/>
                </a:lnTo>
                <a:lnTo>
                  <a:pt x="9144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152259"/>
            <a:ext cx="9144000" cy="706120"/>
          </a:xfrm>
          <a:custGeom>
            <a:avLst/>
            <a:gdLst/>
            <a:ahLst/>
            <a:cxnLst/>
            <a:rect l="l" t="t" r="r" b="b"/>
            <a:pathLst>
              <a:path w="9144000" h="706120">
                <a:moveTo>
                  <a:pt x="0" y="705739"/>
                </a:moveTo>
                <a:lnTo>
                  <a:pt x="9144000" y="705739"/>
                </a:lnTo>
                <a:lnTo>
                  <a:pt x="9144000" y="0"/>
                </a:lnTo>
                <a:lnTo>
                  <a:pt x="0" y="0"/>
                </a:lnTo>
                <a:lnTo>
                  <a:pt x="0" y="705739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152264"/>
            <a:ext cx="1584960" cy="7057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>
          <a:xfrm>
            <a:off x="1752600" y="6377940"/>
            <a:ext cx="7239000" cy="276999"/>
          </a:xfrm>
        </p:spPr>
        <p:txBody>
          <a:bodyPr/>
          <a:lstStyle/>
          <a:p>
            <a:r>
              <a:rPr lang="en-US" dirty="0" smtClean="0"/>
              <a:t>2019 International Radon Symposium                           Denver, Colorado  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6408" y="304800"/>
            <a:ext cx="505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Radon Teacher Workshop</a:t>
            </a:r>
            <a:endParaRPr lang="en-US" sz="3200" b="1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146" name="Picture 2" descr="C:\Users\BG45008\Dropbox\Radon Grant 2017 to 2020\Teacher Workshop 2018\2019\Photos\radon workshop classroom 20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9200"/>
            <a:ext cx="353568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228F052-CA2C-4586-BB65-EB6EC49D04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783" y="6004560"/>
            <a:ext cx="1279417" cy="1280160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5" t="15825" r="10840" b="7409"/>
          <a:stretch/>
        </p:blipFill>
        <p:spPr bwMode="auto">
          <a:xfrm>
            <a:off x="5654783" y="1230745"/>
            <a:ext cx="3279810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d12d1686-93dd-48d7-a01a-ca6d6bc6b9a9@namprd0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82240" y="3002280"/>
            <a:ext cx="3535680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692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90600"/>
            <a:ext cx="9144000" cy="88900"/>
          </a:xfrm>
          <a:custGeom>
            <a:avLst/>
            <a:gdLst/>
            <a:ahLst/>
            <a:cxnLst/>
            <a:rect l="l" t="t" r="r" b="b"/>
            <a:pathLst>
              <a:path w="9144000" h="88900">
                <a:moveTo>
                  <a:pt x="0" y="88900"/>
                </a:moveTo>
                <a:lnTo>
                  <a:pt x="9144000" y="88900"/>
                </a:lnTo>
                <a:lnTo>
                  <a:pt x="9144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152259"/>
            <a:ext cx="9144000" cy="706120"/>
          </a:xfrm>
          <a:custGeom>
            <a:avLst/>
            <a:gdLst/>
            <a:ahLst/>
            <a:cxnLst/>
            <a:rect l="l" t="t" r="r" b="b"/>
            <a:pathLst>
              <a:path w="9144000" h="706120">
                <a:moveTo>
                  <a:pt x="0" y="705739"/>
                </a:moveTo>
                <a:lnTo>
                  <a:pt x="9144000" y="705739"/>
                </a:lnTo>
                <a:lnTo>
                  <a:pt x="9144000" y="0"/>
                </a:lnTo>
                <a:lnTo>
                  <a:pt x="0" y="0"/>
                </a:lnTo>
                <a:lnTo>
                  <a:pt x="0" y="705739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152264"/>
            <a:ext cx="1584960" cy="7057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>
          <a:xfrm>
            <a:off x="1752600" y="6377940"/>
            <a:ext cx="7239000" cy="276999"/>
          </a:xfrm>
        </p:spPr>
        <p:txBody>
          <a:bodyPr/>
          <a:lstStyle/>
          <a:p>
            <a:r>
              <a:rPr lang="en-US" dirty="0" smtClean="0"/>
              <a:t>2019 International Radon Symposium                           Denver, Colorado  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6408" y="304800"/>
            <a:ext cx="505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Radon Teacher Workshop</a:t>
            </a:r>
            <a:endParaRPr lang="en-US" sz="3200" b="1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228F052-CA2C-4586-BB65-EB6EC49D04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783" y="6004560"/>
            <a:ext cx="1279417" cy="128016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8" y="1143000"/>
            <a:ext cx="2332927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7a56a020-7ca0-4135-90c3-6851b7f02d2e@namprd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91" y="1079500"/>
            <a:ext cx="2057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4bd9c18c-e233-41e5-9756-7d3ef753838c@namprd0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830862"/>
            <a:ext cx="4389120" cy="329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dbdb6909-3610-40a8-a87b-50d58fa66683@namprd0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1" t="10642" r="17618" b="22043"/>
          <a:stretch/>
        </p:blipFill>
        <p:spPr bwMode="auto">
          <a:xfrm rot="5400000">
            <a:off x="6990188" y="4018388"/>
            <a:ext cx="2417863" cy="173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500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90600"/>
            <a:ext cx="9144000" cy="88900"/>
          </a:xfrm>
          <a:custGeom>
            <a:avLst/>
            <a:gdLst/>
            <a:ahLst/>
            <a:cxnLst/>
            <a:rect l="l" t="t" r="r" b="b"/>
            <a:pathLst>
              <a:path w="9144000" h="88900">
                <a:moveTo>
                  <a:pt x="0" y="88900"/>
                </a:moveTo>
                <a:lnTo>
                  <a:pt x="9144000" y="88900"/>
                </a:lnTo>
                <a:lnTo>
                  <a:pt x="9144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20962" y="6152264"/>
            <a:ext cx="9144000" cy="706120"/>
          </a:xfrm>
          <a:custGeom>
            <a:avLst/>
            <a:gdLst/>
            <a:ahLst/>
            <a:cxnLst/>
            <a:rect l="l" t="t" r="r" b="b"/>
            <a:pathLst>
              <a:path w="9144000" h="706120">
                <a:moveTo>
                  <a:pt x="0" y="705739"/>
                </a:moveTo>
                <a:lnTo>
                  <a:pt x="9144000" y="705739"/>
                </a:lnTo>
                <a:lnTo>
                  <a:pt x="9144000" y="0"/>
                </a:lnTo>
                <a:lnTo>
                  <a:pt x="0" y="0"/>
                </a:lnTo>
                <a:lnTo>
                  <a:pt x="0" y="705739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152264"/>
            <a:ext cx="1584960" cy="7057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05784" y="216408"/>
            <a:ext cx="629412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83540" y="2514600"/>
            <a:ext cx="7769860" cy="47711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202565">
              <a:lnSpc>
                <a:spcPct val="100000"/>
              </a:lnSpc>
              <a:spcBef>
                <a:spcPts val="480"/>
              </a:spcBef>
              <a:buClr>
                <a:srgbClr val="E87721"/>
              </a:buClr>
              <a:tabLst>
                <a:tab pos="354965" algn="l"/>
                <a:tab pos="355600" algn="l"/>
              </a:tabLst>
            </a:pPr>
            <a:r>
              <a:rPr lang="en-US" sz="2000" dirty="0" smtClean="0">
                <a:latin typeface="Open Sans"/>
                <a:cs typeface="Open Sans"/>
              </a:rPr>
              <a:t>Other Workshop Outcomes:</a:t>
            </a:r>
          </a:p>
          <a:p>
            <a:pPr marL="355600" marR="202565" indent="-342900">
              <a:lnSpc>
                <a:spcPct val="100000"/>
              </a:lnSpc>
              <a:spcBef>
                <a:spcPts val="480"/>
              </a:spcBef>
              <a:buClr>
                <a:srgbClr val="FF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000" dirty="0" smtClean="0">
                <a:latin typeface="Open Sans"/>
                <a:cs typeface="Open Sans"/>
              </a:rPr>
              <a:t>The workshops help teachers develop classroom materials while promoting citizen science through parent and student participation when lesson plans are implemented.</a:t>
            </a:r>
          </a:p>
          <a:p>
            <a:pPr marL="355600" marR="202565" indent="-342900">
              <a:lnSpc>
                <a:spcPct val="100000"/>
              </a:lnSpc>
              <a:spcBef>
                <a:spcPts val="480"/>
              </a:spcBef>
              <a:buClr>
                <a:srgbClr val="FF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000" dirty="0" smtClean="0">
                <a:latin typeface="Open Sans"/>
                <a:cs typeface="Open Sans"/>
              </a:rPr>
              <a:t>The teachers build a network of contacts from other schools/regions who are also interested in environmental health factors.</a:t>
            </a:r>
          </a:p>
          <a:p>
            <a:pPr marL="355600" marR="202565" indent="-342900">
              <a:lnSpc>
                <a:spcPct val="100000"/>
              </a:lnSpc>
              <a:spcBef>
                <a:spcPts val="480"/>
              </a:spcBef>
              <a:buClr>
                <a:srgbClr val="FF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000" dirty="0" smtClean="0">
                <a:latin typeface="Open Sans"/>
                <a:cs typeface="Open Sans"/>
              </a:rPr>
              <a:t>At least one school system is looking at implementing testing in their district following the initial teacher workshop. </a:t>
            </a:r>
          </a:p>
          <a:p>
            <a:pPr marL="355600" marR="202565" indent="-342900">
              <a:lnSpc>
                <a:spcPct val="100000"/>
              </a:lnSpc>
              <a:spcBef>
                <a:spcPts val="480"/>
              </a:spcBef>
              <a:buClr>
                <a:srgbClr val="FF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000" dirty="0" smtClean="0">
                <a:latin typeface="Open Sans"/>
                <a:cs typeface="Open Sans"/>
              </a:rPr>
              <a:t>Efforts were focused on providing training for school personnel this year to accommodate anticipated interest.</a:t>
            </a:r>
          </a:p>
          <a:p>
            <a:pPr marL="355600" marR="202565" indent="-342900">
              <a:lnSpc>
                <a:spcPct val="100000"/>
              </a:lnSpc>
              <a:spcBef>
                <a:spcPts val="480"/>
              </a:spcBef>
              <a:buClr>
                <a:srgbClr val="E87721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n-US" sz="2000" dirty="0" smtClean="0">
              <a:latin typeface="Open Sans"/>
              <a:cs typeface="Open Sans"/>
            </a:endParaRPr>
          </a:p>
          <a:p>
            <a:pPr marL="355600" marR="202565" indent="-342900">
              <a:lnSpc>
                <a:spcPct val="100000"/>
              </a:lnSpc>
              <a:spcBef>
                <a:spcPts val="480"/>
              </a:spcBef>
              <a:buClr>
                <a:srgbClr val="E87721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n-US" sz="2000" dirty="0" smtClean="0">
              <a:latin typeface="Open Sans"/>
              <a:cs typeface="Open Sans"/>
            </a:endParaRPr>
          </a:p>
          <a:p>
            <a:pPr marL="355600" marR="202565" indent="-342900">
              <a:lnSpc>
                <a:spcPct val="100000"/>
              </a:lnSpc>
              <a:spcBef>
                <a:spcPts val="480"/>
              </a:spcBef>
              <a:buClr>
                <a:srgbClr val="E87721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endParaRPr sz="2000" dirty="0">
              <a:latin typeface="Open Sans"/>
              <a:cs typeface="Open San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>
          <a:xfrm>
            <a:off x="1584960" y="6377940"/>
            <a:ext cx="7247890" cy="276999"/>
          </a:xfrm>
        </p:spPr>
        <p:txBody>
          <a:bodyPr/>
          <a:lstStyle/>
          <a:p>
            <a:r>
              <a:rPr lang="en-US" dirty="0" smtClean="0"/>
              <a:t>2019 International Radon Symposium                                 Denver, Colorado   </a:t>
            </a:r>
            <a:endParaRPr lang="en-US" dirty="0"/>
          </a:p>
        </p:txBody>
      </p:sp>
      <p:sp>
        <p:nvSpPr>
          <p:cNvPr id="11" name="object 8"/>
          <p:cNvSpPr/>
          <p:nvPr/>
        </p:nvSpPr>
        <p:spPr>
          <a:xfrm>
            <a:off x="3733800" y="1295400"/>
            <a:ext cx="1226820" cy="1226820"/>
          </a:xfrm>
          <a:custGeom>
            <a:avLst/>
            <a:gdLst/>
            <a:ahLst/>
            <a:cxnLst/>
            <a:rect l="l" t="t" r="r" b="b"/>
            <a:pathLst>
              <a:path w="1226820" h="1226820">
                <a:moveTo>
                  <a:pt x="613155" y="0"/>
                </a:moveTo>
                <a:lnTo>
                  <a:pt x="565228" y="1845"/>
                </a:lnTo>
                <a:lnTo>
                  <a:pt x="518312" y="7289"/>
                </a:lnTo>
                <a:lnTo>
                  <a:pt x="472542" y="16196"/>
                </a:lnTo>
                <a:lnTo>
                  <a:pt x="428055" y="28430"/>
                </a:lnTo>
                <a:lnTo>
                  <a:pt x="384986" y="43854"/>
                </a:lnTo>
                <a:lnTo>
                  <a:pt x="343473" y="62331"/>
                </a:lnTo>
                <a:lnTo>
                  <a:pt x="303652" y="83725"/>
                </a:lnTo>
                <a:lnTo>
                  <a:pt x="265658" y="107901"/>
                </a:lnTo>
                <a:lnTo>
                  <a:pt x="229627" y="134720"/>
                </a:lnTo>
                <a:lnTo>
                  <a:pt x="195697" y="164048"/>
                </a:lnTo>
                <a:lnTo>
                  <a:pt x="164002" y="195747"/>
                </a:lnTo>
                <a:lnTo>
                  <a:pt x="134680" y="229681"/>
                </a:lnTo>
                <a:lnTo>
                  <a:pt x="107866" y="265713"/>
                </a:lnTo>
                <a:lnTo>
                  <a:pt x="83697" y="303708"/>
                </a:lnTo>
                <a:lnTo>
                  <a:pt x="62309" y="343529"/>
                </a:lnTo>
                <a:lnTo>
                  <a:pt x="43837" y="385039"/>
                </a:lnTo>
                <a:lnTo>
                  <a:pt x="28419" y="428102"/>
                </a:lnTo>
                <a:lnTo>
                  <a:pt x="16190" y="472582"/>
                </a:lnTo>
                <a:lnTo>
                  <a:pt x="7286" y="518341"/>
                </a:lnTo>
                <a:lnTo>
                  <a:pt x="1844" y="565245"/>
                </a:lnTo>
                <a:lnTo>
                  <a:pt x="0" y="613156"/>
                </a:lnTo>
                <a:lnTo>
                  <a:pt x="1844" y="661083"/>
                </a:lnTo>
                <a:lnTo>
                  <a:pt x="7286" y="707999"/>
                </a:lnTo>
                <a:lnTo>
                  <a:pt x="16190" y="753769"/>
                </a:lnTo>
                <a:lnTo>
                  <a:pt x="28419" y="798256"/>
                </a:lnTo>
                <a:lnTo>
                  <a:pt x="43837" y="841325"/>
                </a:lnTo>
                <a:lnTo>
                  <a:pt x="62309" y="882838"/>
                </a:lnTo>
                <a:lnTo>
                  <a:pt x="83697" y="922659"/>
                </a:lnTo>
                <a:lnTo>
                  <a:pt x="107866" y="960653"/>
                </a:lnTo>
                <a:lnTo>
                  <a:pt x="134680" y="996684"/>
                </a:lnTo>
                <a:lnTo>
                  <a:pt x="164002" y="1030614"/>
                </a:lnTo>
                <a:lnTo>
                  <a:pt x="195697" y="1062309"/>
                </a:lnTo>
                <a:lnTo>
                  <a:pt x="229627" y="1091631"/>
                </a:lnTo>
                <a:lnTo>
                  <a:pt x="265658" y="1118445"/>
                </a:lnTo>
                <a:lnTo>
                  <a:pt x="303652" y="1142614"/>
                </a:lnTo>
                <a:lnTo>
                  <a:pt x="343473" y="1164002"/>
                </a:lnTo>
                <a:lnTo>
                  <a:pt x="384986" y="1182474"/>
                </a:lnTo>
                <a:lnTo>
                  <a:pt x="428055" y="1197892"/>
                </a:lnTo>
                <a:lnTo>
                  <a:pt x="472542" y="1210121"/>
                </a:lnTo>
                <a:lnTo>
                  <a:pt x="518312" y="1219025"/>
                </a:lnTo>
                <a:lnTo>
                  <a:pt x="565228" y="1224467"/>
                </a:lnTo>
                <a:lnTo>
                  <a:pt x="613155" y="1226312"/>
                </a:lnTo>
                <a:lnTo>
                  <a:pt x="661066" y="1224467"/>
                </a:lnTo>
                <a:lnTo>
                  <a:pt x="707970" y="1219025"/>
                </a:lnTo>
                <a:lnTo>
                  <a:pt x="753729" y="1210121"/>
                </a:lnTo>
                <a:lnTo>
                  <a:pt x="798209" y="1197892"/>
                </a:lnTo>
                <a:lnTo>
                  <a:pt x="841272" y="1182474"/>
                </a:lnTo>
                <a:lnTo>
                  <a:pt x="882782" y="1164002"/>
                </a:lnTo>
                <a:lnTo>
                  <a:pt x="922603" y="1142614"/>
                </a:lnTo>
                <a:lnTo>
                  <a:pt x="960598" y="1118445"/>
                </a:lnTo>
                <a:lnTo>
                  <a:pt x="996630" y="1091631"/>
                </a:lnTo>
                <a:lnTo>
                  <a:pt x="1030564" y="1062309"/>
                </a:lnTo>
                <a:lnTo>
                  <a:pt x="1062263" y="1030614"/>
                </a:lnTo>
                <a:lnTo>
                  <a:pt x="1091591" y="996684"/>
                </a:lnTo>
                <a:lnTo>
                  <a:pt x="1118410" y="960653"/>
                </a:lnTo>
                <a:lnTo>
                  <a:pt x="1142586" y="922659"/>
                </a:lnTo>
                <a:lnTo>
                  <a:pt x="1163980" y="882838"/>
                </a:lnTo>
                <a:lnTo>
                  <a:pt x="1182457" y="841325"/>
                </a:lnTo>
                <a:lnTo>
                  <a:pt x="1197881" y="798256"/>
                </a:lnTo>
                <a:lnTo>
                  <a:pt x="1210115" y="753769"/>
                </a:lnTo>
                <a:lnTo>
                  <a:pt x="1219022" y="707999"/>
                </a:lnTo>
                <a:lnTo>
                  <a:pt x="1224466" y="661083"/>
                </a:lnTo>
                <a:lnTo>
                  <a:pt x="1226311" y="613156"/>
                </a:lnTo>
                <a:lnTo>
                  <a:pt x="1224466" y="565245"/>
                </a:lnTo>
                <a:lnTo>
                  <a:pt x="1219022" y="518341"/>
                </a:lnTo>
                <a:lnTo>
                  <a:pt x="1210115" y="472582"/>
                </a:lnTo>
                <a:lnTo>
                  <a:pt x="1197881" y="428102"/>
                </a:lnTo>
                <a:lnTo>
                  <a:pt x="1182457" y="385039"/>
                </a:lnTo>
                <a:lnTo>
                  <a:pt x="1163980" y="343529"/>
                </a:lnTo>
                <a:lnTo>
                  <a:pt x="1142586" y="303708"/>
                </a:lnTo>
                <a:lnTo>
                  <a:pt x="1118410" y="265713"/>
                </a:lnTo>
                <a:lnTo>
                  <a:pt x="1091591" y="229681"/>
                </a:lnTo>
                <a:lnTo>
                  <a:pt x="1062263" y="195747"/>
                </a:lnTo>
                <a:lnTo>
                  <a:pt x="1030564" y="164048"/>
                </a:lnTo>
                <a:lnTo>
                  <a:pt x="996630" y="134720"/>
                </a:lnTo>
                <a:lnTo>
                  <a:pt x="960598" y="107901"/>
                </a:lnTo>
                <a:lnTo>
                  <a:pt x="922603" y="83725"/>
                </a:lnTo>
                <a:lnTo>
                  <a:pt x="882782" y="62331"/>
                </a:lnTo>
                <a:lnTo>
                  <a:pt x="841272" y="43854"/>
                </a:lnTo>
                <a:lnTo>
                  <a:pt x="798209" y="28430"/>
                </a:lnTo>
                <a:lnTo>
                  <a:pt x="753729" y="16196"/>
                </a:lnTo>
                <a:lnTo>
                  <a:pt x="707970" y="7289"/>
                </a:lnTo>
                <a:lnTo>
                  <a:pt x="661066" y="1845"/>
                </a:lnTo>
                <a:lnTo>
                  <a:pt x="613155" y="0"/>
                </a:lnTo>
                <a:close/>
              </a:path>
            </a:pathLst>
          </a:custGeom>
          <a:solidFill>
            <a:srgbClr val="E87721"/>
          </a:solidFill>
        </p:spPr>
        <p:txBody>
          <a:bodyPr wrap="square" lIns="0" tIns="0" rIns="0" bIns="0" rtlCol="0"/>
          <a:lstStyle/>
          <a:p>
            <a:pPr marL="12700" marR="5080" indent="33020" algn="ctr">
              <a:lnSpc>
                <a:spcPts val="1320"/>
              </a:lnSpc>
              <a:spcBef>
                <a:spcPts val="240"/>
              </a:spcBef>
            </a:pPr>
            <a:endParaRPr lang="en-US" b="1" spc="-5" dirty="0" smtClean="0">
              <a:solidFill>
                <a:srgbClr val="FFFFFF"/>
              </a:solidFill>
              <a:cs typeface="Calibri"/>
            </a:endParaRPr>
          </a:p>
          <a:p>
            <a:pPr marL="12700" marR="5080" indent="33020" algn="ctr">
              <a:lnSpc>
                <a:spcPts val="1320"/>
              </a:lnSpc>
              <a:spcBef>
                <a:spcPts val="240"/>
              </a:spcBef>
            </a:pPr>
            <a:endParaRPr lang="en-US" b="1" spc="-5" dirty="0">
              <a:solidFill>
                <a:srgbClr val="FFFFFF"/>
              </a:solidFill>
              <a:cs typeface="Calibri"/>
            </a:endParaRPr>
          </a:p>
          <a:p>
            <a:pPr marL="12700" marR="5080" indent="33020" algn="ctr">
              <a:lnSpc>
                <a:spcPts val="1320"/>
              </a:lnSpc>
              <a:spcBef>
                <a:spcPts val="240"/>
              </a:spcBef>
            </a:pPr>
            <a:r>
              <a:rPr lang="en-US" b="1" spc="-5" dirty="0" smtClean="0">
                <a:solidFill>
                  <a:srgbClr val="FFFFFF"/>
                </a:solidFill>
                <a:cs typeface="Calibri"/>
              </a:rPr>
              <a:t>Teacher</a:t>
            </a:r>
            <a:endParaRPr lang="en-US" b="1" spc="-5" dirty="0">
              <a:solidFill>
                <a:srgbClr val="FFFFFF"/>
              </a:solidFill>
              <a:cs typeface="Calibri"/>
            </a:endParaRPr>
          </a:p>
          <a:p>
            <a:pPr marL="12700" marR="5080" indent="33020" algn="ctr">
              <a:lnSpc>
                <a:spcPts val="1320"/>
              </a:lnSpc>
              <a:spcBef>
                <a:spcPts val="240"/>
              </a:spcBef>
            </a:pPr>
            <a:r>
              <a:rPr lang="en-US" b="1" spc="-5" dirty="0">
                <a:solidFill>
                  <a:srgbClr val="FFFFFF"/>
                </a:solidFill>
                <a:cs typeface="Calibri"/>
              </a:rPr>
              <a:t>Workshops</a:t>
            </a:r>
            <a:endParaRPr lang="en-US" dirty="0"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08" y="304800"/>
            <a:ext cx="505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Radon Teacher Workshop</a:t>
            </a:r>
            <a:endParaRPr lang="en-US" sz="3200" b="1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228F052-CA2C-4586-BB65-EB6EC49D04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6004560"/>
            <a:ext cx="1279417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1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90600"/>
            <a:ext cx="9144000" cy="88900"/>
          </a:xfrm>
          <a:custGeom>
            <a:avLst/>
            <a:gdLst/>
            <a:ahLst/>
            <a:cxnLst/>
            <a:rect l="l" t="t" r="r" b="b"/>
            <a:pathLst>
              <a:path w="9144000" h="88900">
                <a:moveTo>
                  <a:pt x="0" y="88900"/>
                </a:moveTo>
                <a:lnTo>
                  <a:pt x="9144000" y="88900"/>
                </a:lnTo>
                <a:lnTo>
                  <a:pt x="9144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FF0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152259"/>
            <a:ext cx="9144000" cy="706120"/>
          </a:xfrm>
          <a:custGeom>
            <a:avLst/>
            <a:gdLst/>
            <a:ahLst/>
            <a:cxnLst/>
            <a:rect l="l" t="t" r="r" b="b"/>
            <a:pathLst>
              <a:path w="9144000" h="706120">
                <a:moveTo>
                  <a:pt x="0" y="705739"/>
                </a:moveTo>
                <a:lnTo>
                  <a:pt x="9144000" y="705739"/>
                </a:lnTo>
                <a:lnTo>
                  <a:pt x="9144000" y="0"/>
                </a:lnTo>
                <a:lnTo>
                  <a:pt x="0" y="0"/>
                </a:lnTo>
                <a:lnTo>
                  <a:pt x="0" y="705739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152264"/>
            <a:ext cx="1584960" cy="7057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16408"/>
            <a:ext cx="4204716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71315" y="216408"/>
            <a:ext cx="629412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3840" y="325500"/>
            <a:ext cx="3909567" cy="5151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33800" y="1371600"/>
            <a:ext cx="1226820" cy="1226820"/>
          </a:xfrm>
          <a:custGeom>
            <a:avLst/>
            <a:gdLst/>
            <a:ahLst/>
            <a:cxnLst/>
            <a:rect l="l" t="t" r="r" b="b"/>
            <a:pathLst>
              <a:path w="1226820" h="1226820">
                <a:moveTo>
                  <a:pt x="613155" y="0"/>
                </a:moveTo>
                <a:lnTo>
                  <a:pt x="565228" y="1845"/>
                </a:lnTo>
                <a:lnTo>
                  <a:pt x="518312" y="7289"/>
                </a:lnTo>
                <a:lnTo>
                  <a:pt x="472542" y="16196"/>
                </a:lnTo>
                <a:lnTo>
                  <a:pt x="428055" y="28430"/>
                </a:lnTo>
                <a:lnTo>
                  <a:pt x="384986" y="43854"/>
                </a:lnTo>
                <a:lnTo>
                  <a:pt x="343473" y="62331"/>
                </a:lnTo>
                <a:lnTo>
                  <a:pt x="303652" y="83725"/>
                </a:lnTo>
                <a:lnTo>
                  <a:pt x="265658" y="107901"/>
                </a:lnTo>
                <a:lnTo>
                  <a:pt x="229627" y="134720"/>
                </a:lnTo>
                <a:lnTo>
                  <a:pt x="195697" y="164048"/>
                </a:lnTo>
                <a:lnTo>
                  <a:pt x="164002" y="195747"/>
                </a:lnTo>
                <a:lnTo>
                  <a:pt x="134680" y="229681"/>
                </a:lnTo>
                <a:lnTo>
                  <a:pt x="107866" y="265713"/>
                </a:lnTo>
                <a:lnTo>
                  <a:pt x="83697" y="303708"/>
                </a:lnTo>
                <a:lnTo>
                  <a:pt x="62309" y="343529"/>
                </a:lnTo>
                <a:lnTo>
                  <a:pt x="43837" y="385039"/>
                </a:lnTo>
                <a:lnTo>
                  <a:pt x="28419" y="428102"/>
                </a:lnTo>
                <a:lnTo>
                  <a:pt x="16190" y="472582"/>
                </a:lnTo>
                <a:lnTo>
                  <a:pt x="7286" y="518341"/>
                </a:lnTo>
                <a:lnTo>
                  <a:pt x="1844" y="565245"/>
                </a:lnTo>
                <a:lnTo>
                  <a:pt x="0" y="613156"/>
                </a:lnTo>
                <a:lnTo>
                  <a:pt x="1844" y="661083"/>
                </a:lnTo>
                <a:lnTo>
                  <a:pt x="7286" y="707999"/>
                </a:lnTo>
                <a:lnTo>
                  <a:pt x="16190" y="753769"/>
                </a:lnTo>
                <a:lnTo>
                  <a:pt x="28419" y="798256"/>
                </a:lnTo>
                <a:lnTo>
                  <a:pt x="43837" y="841325"/>
                </a:lnTo>
                <a:lnTo>
                  <a:pt x="62309" y="882838"/>
                </a:lnTo>
                <a:lnTo>
                  <a:pt x="83697" y="922659"/>
                </a:lnTo>
                <a:lnTo>
                  <a:pt x="107866" y="960653"/>
                </a:lnTo>
                <a:lnTo>
                  <a:pt x="134680" y="996684"/>
                </a:lnTo>
                <a:lnTo>
                  <a:pt x="164002" y="1030614"/>
                </a:lnTo>
                <a:lnTo>
                  <a:pt x="195697" y="1062309"/>
                </a:lnTo>
                <a:lnTo>
                  <a:pt x="229627" y="1091631"/>
                </a:lnTo>
                <a:lnTo>
                  <a:pt x="265658" y="1118445"/>
                </a:lnTo>
                <a:lnTo>
                  <a:pt x="303652" y="1142614"/>
                </a:lnTo>
                <a:lnTo>
                  <a:pt x="343473" y="1164002"/>
                </a:lnTo>
                <a:lnTo>
                  <a:pt x="384986" y="1182474"/>
                </a:lnTo>
                <a:lnTo>
                  <a:pt x="428055" y="1197892"/>
                </a:lnTo>
                <a:lnTo>
                  <a:pt x="472542" y="1210121"/>
                </a:lnTo>
                <a:lnTo>
                  <a:pt x="518312" y="1219025"/>
                </a:lnTo>
                <a:lnTo>
                  <a:pt x="565228" y="1224467"/>
                </a:lnTo>
                <a:lnTo>
                  <a:pt x="613155" y="1226312"/>
                </a:lnTo>
                <a:lnTo>
                  <a:pt x="661066" y="1224467"/>
                </a:lnTo>
                <a:lnTo>
                  <a:pt x="707970" y="1219025"/>
                </a:lnTo>
                <a:lnTo>
                  <a:pt x="753729" y="1210121"/>
                </a:lnTo>
                <a:lnTo>
                  <a:pt x="798209" y="1197892"/>
                </a:lnTo>
                <a:lnTo>
                  <a:pt x="841272" y="1182474"/>
                </a:lnTo>
                <a:lnTo>
                  <a:pt x="882782" y="1164002"/>
                </a:lnTo>
                <a:lnTo>
                  <a:pt x="922603" y="1142614"/>
                </a:lnTo>
                <a:lnTo>
                  <a:pt x="960598" y="1118445"/>
                </a:lnTo>
                <a:lnTo>
                  <a:pt x="996630" y="1091631"/>
                </a:lnTo>
                <a:lnTo>
                  <a:pt x="1030564" y="1062309"/>
                </a:lnTo>
                <a:lnTo>
                  <a:pt x="1062263" y="1030614"/>
                </a:lnTo>
                <a:lnTo>
                  <a:pt x="1091591" y="996684"/>
                </a:lnTo>
                <a:lnTo>
                  <a:pt x="1118410" y="960653"/>
                </a:lnTo>
                <a:lnTo>
                  <a:pt x="1142586" y="922659"/>
                </a:lnTo>
                <a:lnTo>
                  <a:pt x="1163980" y="882838"/>
                </a:lnTo>
                <a:lnTo>
                  <a:pt x="1182457" y="841325"/>
                </a:lnTo>
                <a:lnTo>
                  <a:pt x="1197881" y="798256"/>
                </a:lnTo>
                <a:lnTo>
                  <a:pt x="1210115" y="753769"/>
                </a:lnTo>
                <a:lnTo>
                  <a:pt x="1219022" y="707999"/>
                </a:lnTo>
                <a:lnTo>
                  <a:pt x="1224466" y="661083"/>
                </a:lnTo>
                <a:lnTo>
                  <a:pt x="1226311" y="613156"/>
                </a:lnTo>
                <a:lnTo>
                  <a:pt x="1224466" y="565245"/>
                </a:lnTo>
                <a:lnTo>
                  <a:pt x="1219022" y="518341"/>
                </a:lnTo>
                <a:lnTo>
                  <a:pt x="1210115" y="472582"/>
                </a:lnTo>
                <a:lnTo>
                  <a:pt x="1197881" y="428102"/>
                </a:lnTo>
                <a:lnTo>
                  <a:pt x="1182457" y="385039"/>
                </a:lnTo>
                <a:lnTo>
                  <a:pt x="1163980" y="343529"/>
                </a:lnTo>
                <a:lnTo>
                  <a:pt x="1142586" y="303708"/>
                </a:lnTo>
                <a:lnTo>
                  <a:pt x="1118410" y="265713"/>
                </a:lnTo>
                <a:lnTo>
                  <a:pt x="1091591" y="229681"/>
                </a:lnTo>
                <a:lnTo>
                  <a:pt x="1062263" y="195747"/>
                </a:lnTo>
                <a:lnTo>
                  <a:pt x="1030564" y="164048"/>
                </a:lnTo>
                <a:lnTo>
                  <a:pt x="996630" y="134720"/>
                </a:lnTo>
                <a:lnTo>
                  <a:pt x="960598" y="107901"/>
                </a:lnTo>
                <a:lnTo>
                  <a:pt x="922603" y="83725"/>
                </a:lnTo>
                <a:lnTo>
                  <a:pt x="882782" y="62331"/>
                </a:lnTo>
                <a:lnTo>
                  <a:pt x="841272" y="43854"/>
                </a:lnTo>
                <a:lnTo>
                  <a:pt x="798209" y="28430"/>
                </a:lnTo>
                <a:lnTo>
                  <a:pt x="753729" y="16196"/>
                </a:lnTo>
                <a:lnTo>
                  <a:pt x="707970" y="7289"/>
                </a:lnTo>
                <a:lnTo>
                  <a:pt x="661066" y="1845"/>
                </a:lnTo>
                <a:lnTo>
                  <a:pt x="613155" y="0"/>
                </a:lnTo>
                <a:close/>
              </a:path>
            </a:pathLst>
          </a:custGeom>
          <a:solidFill>
            <a:srgbClr val="E87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810000" y="1819950"/>
            <a:ext cx="1119378" cy="38985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33020" algn="ctr">
              <a:lnSpc>
                <a:spcPts val="1320"/>
              </a:lnSpc>
              <a:spcBef>
                <a:spcPts val="240"/>
              </a:spcBef>
            </a:pPr>
            <a:r>
              <a:rPr lang="en-US" b="1" spc="-5" dirty="0" smtClean="0">
                <a:solidFill>
                  <a:srgbClr val="FFFFFF"/>
                </a:solidFill>
                <a:latin typeface="Calibri"/>
                <a:cs typeface="Calibri"/>
              </a:rPr>
              <a:t>Teacher</a:t>
            </a:r>
          </a:p>
          <a:p>
            <a:pPr marL="12700" marR="5080" indent="33020" algn="ctr">
              <a:lnSpc>
                <a:spcPts val="1320"/>
              </a:lnSpc>
              <a:spcBef>
                <a:spcPts val="240"/>
              </a:spcBef>
            </a:pPr>
            <a:r>
              <a:rPr lang="en-US" b="1" spc="-5" dirty="0" smtClean="0">
                <a:solidFill>
                  <a:srgbClr val="FFFFFF"/>
                </a:solidFill>
                <a:latin typeface="Calibri"/>
                <a:cs typeface="Calibri"/>
              </a:rPr>
              <a:t>Workshops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53780" y="3878580"/>
            <a:ext cx="1226820" cy="1226820"/>
          </a:xfrm>
          <a:custGeom>
            <a:avLst/>
            <a:gdLst/>
            <a:ahLst/>
            <a:cxnLst/>
            <a:rect l="l" t="t" r="r" b="b"/>
            <a:pathLst>
              <a:path w="1226820" h="1226820">
                <a:moveTo>
                  <a:pt x="613155" y="0"/>
                </a:moveTo>
                <a:lnTo>
                  <a:pt x="565245" y="1845"/>
                </a:lnTo>
                <a:lnTo>
                  <a:pt x="518341" y="7289"/>
                </a:lnTo>
                <a:lnTo>
                  <a:pt x="472582" y="16196"/>
                </a:lnTo>
                <a:lnTo>
                  <a:pt x="428102" y="28430"/>
                </a:lnTo>
                <a:lnTo>
                  <a:pt x="385039" y="43854"/>
                </a:lnTo>
                <a:lnTo>
                  <a:pt x="343529" y="62331"/>
                </a:lnTo>
                <a:lnTo>
                  <a:pt x="303708" y="83725"/>
                </a:lnTo>
                <a:lnTo>
                  <a:pt x="265713" y="107901"/>
                </a:lnTo>
                <a:lnTo>
                  <a:pt x="229681" y="134720"/>
                </a:lnTo>
                <a:lnTo>
                  <a:pt x="195747" y="164048"/>
                </a:lnTo>
                <a:lnTo>
                  <a:pt x="164048" y="195747"/>
                </a:lnTo>
                <a:lnTo>
                  <a:pt x="134720" y="229681"/>
                </a:lnTo>
                <a:lnTo>
                  <a:pt x="107901" y="265713"/>
                </a:lnTo>
                <a:lnTo>
                  <a:pt x="83725" y="303708"/>
                </a:lnTo>
                <a:lnTo>
                  <a:pt x="62331" y="343529"/>
                </a:lnTo>
                <a:lnTo>
                  <a:pt x="43854" y="385039"/>
                </a:lnTo>
                <a:lnTo>
                  <a:pt x="28430" y="428102"/>
                </a:lnTo>
                <a:lnTo>
                  <a:pt x="16196" y="472582"/>
                </a:lnTo>
                <a:lnTo>
                  <a:pt x="7289" y="518341"/>
                </a:lnTo>
                <a:lnTo>
                  <a:pt x="1845" y="565245"/>
                </a:lnTo>
                <a:lnTo>
                  <a:pt x="0" y="613155"/>
                </a:lnTo>
                <a:lnTo>
                  <a:pt x="1845" y="661083"/>
                </a:lnTo>
                <a:lnTo>
                  <a:pt x="7289" y="707999"/>
                </a:lnTo>
                <a:lnTo>
                  <a:pt x="16196" y="753769"/>
                </a:lnTo>
                <a:lnTo>
                  <a:pt x="28430" y="798256"/>
                </a:lnTo>
                <a:lnTo>
                  <a:pt x="43854" y="841325"/>
                </a:lnTo>
                <a:lnTo>
                  <a:pt x="62331" y="882838"/>
                </a:lnTo>
                <a:lnTo>
                  <a:pt x="83725" y="922659"/>
                </a:lnTo>
                <a:lnTo>
                  <a:pt x="107901" y="960653"/>
                </a:lnTo>
                <a:lnTo>
                  <a:pt x="134720" y="996684"/>
                </a:lnTo>
                <a:lnTo>
                  <a:pt x="164048" y="1030614"/>
                </a:lnTo>
                <a:lnTo>
                  <a:pt x="195747" y="1062309"/>
                </a:lnTo>
                <a:lnTo>
                  <a:pt x="229681" y="1091631"/>
                </a:lnTo>
                <a:lnTo>
                  <a:pt x="265713" y="1118445"/>
                </a:lnTo>
                <a:lnTo>
                  <a:pt x="303708" y="1142614"/>
                </a:lnTo>
                <a:lnTo>
                  <a:pt x="343529" y="1164002"/>
                </a:lnTo>
                <a:lnTo>
                  <a:pt x="385039" y="1182474"/>
                </a:lnTo>
                <a:lnTo>
                  <a:pt x="428102" y="1197892"/>
                </a:lnTo>
                <a:lnTo>
                  <a:pt x="472582" y="1210121"/>
                </a:lnTo>
                <a:lnTo>
                  <a:pt x="518341" y="1219025"/>
                </a:lnTo>
                <a:lnTo>
                  <a:pt x="565245" y="1224467"/>
                </a:lnTo>
                <a:lnTo>
                  <a:pt x="613155" y="1226311"/>
                </a:lnTo>
                <a:lnTo>
                  <a:pt x="661083" y="1224467"/>
                </a:lnTo>
                <a:lnTo>
                  <a:pt x="707999" y="1219025"/>
                </a:lnTo>
                <a:lnTo>
                  <a:pt x="753769" y="1210121"/>
                </a:lnTo>
                <a:lnTo>
                  <a:pt x="798256" y="1197892"/>
                </a:lnTo>
                <a:lnTo>
                  <a:pt x="841325" y="1182474"/>
                </a:lnTo>
                <a:lnTo>
                  <a:pt x="882838" y="1164002"/>
                </a:lnTo>
                <a:lnTo>
                  <a:pt x="922659" y="1142614"/>
                </a:lnTo>
                <a:lnTo>
                  <a:pt x="960653" y="1118445"/>
                </a:lnTo>
                <a:lnTo>
                  <a:pt x="996684" y="1091631"/>
                </a:lnTo>
                <a:lnTo>
                  <a:pt x="1030614" y="1062309"/>
                </a:lnTo>
                <a:lnTo>
                  <a:pt x="1062309" y="1030614"/>
                </a:lnTo>
                <a:lnTo>
                  <a:pt x="1091631" y="996684"/>
                </a:lnTo>
                <a:lnTo>
                  <a:pt x="1118445" y="960653"/>
                </a:lnTo>
                <a:lnTo>
                  <a:pt x="1142614" y="922659"/>
                </a:lnTo>
                <a:lnTo>
                  <a:pt x="1164002" y="882838"/>
                </a:lnTo>
                <a:lnTo>
                  <a:pt x="1182474" y="841325"/>
                </a:lnTo>
                <a:lnTo>
                  <a:pt x="1197892" y="798256"/>
                </a:lnTo>
                <a:lnTo>
                  <a:pt x="1210121" y="753769"/>
                </a:lnTo>
                <a:lnTo>
                  <a:pt x="1219025" y="707999"/>
                </a:lnTo>
                <a:lnTo>
                  <a:pt x="1224467" y="661083"/>
                </a:lnTo>
                <a:lnTo>
                  <a:pt x="1226311" y="613155"/>
                </a:lnTo>
                <a:lnTo>
                  <a:pt x="1224467" y="565245"/>
                </a:lnTo>
                <a:lnTo>
                  <a:pt x="1219025" y="518341"/>
                </a:lnTo>
                <a:lnTo>
                  <a:pt x="1210121" y="472582"/>
                </a:lnTo>
                <a:lnTo>
                  <a:pt x="1197892" y="428102"/>
                </a:lnTo>
                <a:lnTo>
                  <a:pt x="1182474" y="385039"/>
                </a:lnTo>
                <a:lnTo>
                  <a:pt x="1164002" y="343529"/>
                </a:lnTo>
                <a:lnTo>
                  <a:pt x="1142614" y="303708"/>
                </a:lnTo>
                <a:lnTo>
                  <a:pt x="1118445" y="265713"/>
                </a:lnTo>
                <a:lnTo>
                  <a:pt x="1091631" y="229681"/>
                </a:lnTo>
                <a:lnTo>
                  <a:pt x="1062309" y="195747"/>
                </a:lnTo>
                <a:lnTo>
                  <a:pt x="1030614" y="164048"/>
                </a:lnTo>
                <a:lnTo>
                  <a:pt x="996684" y="134720"/>
                </a:lnTo>
                <a:lnTo>
                  <a:pt x="960653" y="107901"/>
                </a:lnTo>
                <a:lnTo>
                  <a:pt x="922659" y="83725"/>
                </a:lnTo>
                <a:lnTo>
                  <a:pt x="882838" y="62331"/>
                </a:lnTo>
                <a:lnTo>
                  <a:pt x="841325" y="43854"/>
                </a:lnTo>
                <a:lnTo>
                  <a:pt x="798256" y="28430"/>
                </a:lnTo>
                <a:lnTo>
                  <a:pt x="753769" y="16196"/>
                </a:lnTo>
                <a:lnTo>
                  <a:pt x="707999" y="7289"/>
                </a:lnTo>
                <a:lnTo>
                  <a:pt x="661083" y="1845"/>
                </a:lnTo>
                <a:lnTo>
                  <a:pt x="613155" y="0"/>
                </a:lnTo>
                <a:close/>
              </a:path>
            </a:pathLst>
          </a:custGeom>
          <a:solidFill>
            <a:srgbClr val="41D1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392222" y="4360198"/>
            <a:ext cx="749935" cy="364202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-3175" algn="ctr">
              <a:lnSpc>
                <a:spcPts val="1320"/>
              </a:lnSpc>
              <a:spcBef>
                <a:spcPts val="240"/>
              </a:spcBef>
            </a:pP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Citizen  </a:t>
            </a:r>
            <a:r>
              <a:rPr b="1" dirty="0" smtClean="0">
                <a:solidFill>
                  <a:srgbClr val="FFFFFF"/>
                </a:solidFill>
                <a:latin typeface="Calibri"/>
                <a:cs typeface="Calibri"/>
              </a:rPr>
              <a:t>Scien</a:t>
            </a:r>
            <a:r>
              <a:rPr b="1" spc="-5" dirty="0" smtClean="0">
                <a:solidFill>
                  <a:srgbClr val="FFFFFF"/>
                </a:solidFill>
                <a:latin typeface="Calibri"/>
                <a:cs typeface="Calibri"/>
              </a:rPr>
              <a:t>ce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92580" y="3878580"/>
            <a:ext cx="1226820" cy="1226820"/>
          </a:xfrm>
          <a:custGeom>
            <a:avLst/>
            <a:gdLst/>
            <a:ahLst/>
            <a:cxnLst/>
            <a:rect l="l" t="t" r="r" b="b"/>
            <a:pathLst>
              <a:path w="1226820" h="1226820">
                <a:moveTo>
                  <a:pt x="613155" y="0"/>
                </a:moveTo>
                <a:lnTo>
                  <a:pt x="565228" y="1844"/>
                </a:lnTo>
                <a:lnTo>
                  <a:pt x="518312" y="7286"/>
                </a:lnTo>
                <a:lnTo>
                  <a:pt x="472542" y="16190"/>
                </a:lnTo>
                <a:lnTo>
                  <a:pt x="428055" y="28419"/>
                </a:lnTo>
                <a:lnTo>
                  <a:pt x="384986" y="43837"/>
                </a:lnTo>
                <a:lnTo>
                  <a:pt x="343473" y="62309"/>
                </a:lnTo>
                <a:lnTo>
                  <a:pt x="303652" y="83697"/>
                </a:lnTo>
                <a:lnTo>
                  <a:pt x="265658" y="107866"/>
                </a:lnTo>
                <a:lnTo>
                  <a:pt x="229627" y="134680"/>
                </a:lnTo>
                <a:lnTo>
                  <a:pt x="195697" y="164002"/>
                </a:lnTo>
                <a:lnTo>
                  <a:pt x="164002" y="195697"/>
                </a:lnTo>
                <a:lnTo>
                  <a:pt x="134680" y="229627"/>
                </a:lnTo>
                <a:lnTo>
                  <a:pt x="107866" y="265658"/>
                </a:lnTo>
                <a:lnTo>
                  <a:pt x="83697" y="303652"/>
                </a:lnTo>
                <a:lnTo>
                  <a:pt x="62309" y="343473"/>
                </a:lnTo>
                <a:lnTo>
                  <a:pt x="43837" y="384986"/>
                </a:lnTo>
                <a:lnTo>
                  <a:pt x="28419" y="428055"/>
                </a:lnTo>
                <a:lnTo>
                  <a:pt x="16190" y="472542"/>
                </a:lnTo>
                <a:lnTo>
                  <a:pt x="7286" y="518312"/>
                </a:lnTo>
                <a:lnTo>
                  <a:pt x="1844" y="565228"/>
                </a:lnTo>
                <a:lnTo>
                  <a:pt x="0" y="613156"/>
                </a:lnTo>
                <a:lnTo>
                  <a:pt x="1844" y="661066"/>
                </a:lnTo>
                <a:lnTo>
                  <a:pt x="7286" y="707970"/>
                </a:lnTo>
                <a:lnTo>
                  <a:pt x="16190" y="753729"/>
                </a:lnTo>
                <a:lnTo>
                  <a:pt x="28419" y="798209"/>
                </a:lnTo>
                <a:lnTo>
                  <a:pt x="43837" y="841272"/>
                </a:lnTo>
                <a:lnTo>
                  <a:pt x="62309" y="882782"/>
                </a:lnTo>
                <a:lnTo>
                  <a:pt x="83697" y="922603"/>
                </a:lnTo>
                <a:lnTo>
                  <a:pt x="107866" y="960598"/>
                </a:lnTo>
                <a:lnTo>
                  <a:pt x="134680" y="996630"/>
                </a:lnTo>
                <a:lnTo>
                  <a:pt x="164002" y="1030564"/>
                </a:lnTo>
                <a:lnTo>
                  <a:pt x="195697" y="1062263"/>
                </a:lnTo>
                <a:lnTo>
                  <a:pt x="229627" y="1091591"/>
                </a:lnTo>
                <a:lnTo>
                  <a:pt x="265658" y="1118410"/>
                </a:lnTo>
                <a:lnTo>
                  <a:pt x="303652" y="1142586"/>
                </a:lnTo>
                <a:lnTo>
                  <a:pt x="343473" y="1163980"/>
                </a:lnTo>
                <a:lnTo>
                  <a:pt x="384986" y="1182457"/>
                </a:lnTo>
                <a:lnTo>
                  <a:pt x="428055" y="1197881"/>
                </a:lnTo>
                <a:lnTo>
                  <a:pt x="472542" y="1210115"/>
                </a:lnTo>
                <a:lnTo>
                  <a:pt x="518312" y="1219022"/>
                </a:lnTo>
                <a:lnTo>
                  <a:pt x="565228" y="1224466"/>
                </a:lnTo>
                <a:lnTo>
                  <a:pt x="613155" y="1226312"/>
                </a:lnTo>
                <a:lnTo>
                  <a:pt x="661066" y="1224466"/>
                </a:lnTo>
                <a:lnTo>
                  <a:pt x="707970" y="1219022"/>
                </a:lnTo>
                <a:lnTo>
                  <a:pt x="753729" y="1210115"/>
                </a:lnTo>
                <a:lnTo>
                  <a:pt x="798209" y="1197881"/>
                </a:lnTo>
                <a:lnTo>
                  <a:pt x="841272" y="1182457"/>
                </a:lnTo>
                <a:lnTo>
                  <a:pt x="882782" y="1163980"/>
                </a:lnTo>
                <a:lnTo>
                  <a:pt x="922603" y="1142586"/>
                </a:lnTo>
                <a:lnTo>
                  <a:pt x="960598" y="1118410"/>
                </a:lnTo>
                <a:lnTo>
                  <a:pt x="996630" y="1091591"/>
                </a:lnTo>
                <a:lnTo>
                  <a:pt x="1030564" y="1062263"/>
                </a:lnTo>
                <a:lnTo>
                  <a:pt x="1062263" y="1030564"/>
                </a:lnTo>
                <a:lnTo>
                  <a:pt x="1091591" y="996630"/>
                </a:lnTo>
                <a:lnTo>
                  <a:pt x="1118410" y="960598"/>
                </a:lnTo>
                <a:lnTo>
                  <a:pt x="1142586" y="922603"/>
                </a:lnTo>
                <a:lnTo>
                  <a:pt x="1163980" y="882782"/>
                </a:lnTo>
                <a:lnTo>
                  <a:pt x="1182457" y="841272"/>
                </a:lnTo>
                <a:lnTo>
                  <a:pt x="1197881" y="798209"/>
                </a:lnTo>
                <a:lnTo>
                  <a:pt x="1210115" y="753729"/>
                </a:lnTo>
                <a:lnTo>
                  <a:pt x="1219022" y="707970"/>
                </a:lnTo>
                <a:lnTo>
                  <a:pt x="1224466" y="661066"/>
                </a:lnTo>
                <a:lnTo>
                  <a:pt x="1226312" y="613156"/>
                </a:lnTo>
                <a:lnTo>
                  <a:pt x="1224466" y="565228"/>
                </a:lnTo>
                <a:lnTo>
                  <a:pt x="1219022" y="518312"/>
                </a:lnTo>
                <a:lnTo>
                  <a:pt x="1210115" y="472542"/>
                </a:lnTo>
                <a:lnTo>
                  <a:pt x="1197881" y="428055"/>
                </a:lnTo>
                <a:lnTo>
                  <a:pt x="1182457" y="384986"/>
                </a:lnTo>
                <a:lnTo>
                  <a:pt x="1163980" y="343473"/>
                </a:lnTo>
                <a:lnTo>
                  <a:pt x="1142586" y="303652"/>
                </a:lnTo>
                <a:lnTo>
                  <a:pt x="1118410" y="265658"/>
                </a:lnTo>
                <a:lnTo>
                  <a:pt x="1091591" y="229627"/>
                </a:lnTo>
                <a:lnTo>
                  <a:pt x="1062263" y="195697"/>
                </a:lnTo>
                <a:lnTo>
                  <a:pt x="1030564" y="164002"/>
                </a:lnTo>
                <a:lnTo>
                  <a:pt x="996630" y="134680"/>
                </a:lnTo>
                <a:lnTo>
                  <a:pt x="960598" y="107866"/>
                </a:lnTo>
                <a:lnTo>
                  <a:pt x="922603" y="83697"/>
                </a:lnTo>
                <a:lnTo>
                  <a:pt x="882782" y="62309"/>
                </a:lnTo>
                <a:lnTo>
                  <a:pt x="841272" y="43837"/>
                </a:lnTo>
                <a:lnTo>
                  <a:pt x="798209" y="28419"/>
                </a:lnTo>
                <a:lnTo>
                  <a:pt x="753729" y="16190"/>
                </a:lnTo>
                <a:lnTo>
                  <a:pt x="707970" y="7286"/>
                </a:lnTo>
                <a:lnTo>
                  <a:pt x="661066" y="1844"/>
                </a:lnTo>
                <a:lnTo>
                  <a:pt x="613155" y="0"/>
                </a:lnTo>
                <a:close/>
              </a:path>
            </a:pathLst>
          </a:custGeom>
          <a:solidFill>
            <a:srgbClr val="229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676400" y="4264762"/>
            <a:ext cx="990600" cy="383438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89535" algn="ctr">
              <a:lnSpc>
                <a:spcPts val="1320"/>
              </a:lnSpc>
              <a:spcBef>
                <a:spcPts val="240"/>
              </a:spcBef>
            </a:pPr>
            <a:r>
              <a:rPr lang="en-US" b="1" spc="-5" dirty="0" smtClean="0">
                <a:solidFill>
                  <a:srgbClr val="FFFFFF"/>
                </a:solidFill>
                <a:latin typeface="Calibri"/>
                <a:cs typeface="Calibri"/>
              </a:rPr>
              <a:t>Creative NRAM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14625" y="4648200"/>
            <a:ext cx="97637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-5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55" dirty="0" smtClean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b="1" spc="-20" dirty="0" smtClean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b="1" spc="-5" dirty="0" smtClean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b="1" dirty="0" smtClean="0">
                <a:solidFill>
                  <a:srgbClr val="FFFFFF"/>
                </a:solidFill>
                <a:latin typeface="Calibri"/>
                <a:cs typeface="Calibri"/>
              </a:rPr>
              <a:t>ining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5"/>
          </p:nvPr>
        </p:nvSpPr>
        <p:spPr>
          <a:xfrm>
            <a:off x="1584960" y="6377940"/>
            <a:ext cx="7406640" cy="276999"/>
          </a:xfrm>
        </p:spPr>
        <p:txBody>
          <a:bodyPr/>
          <a:lstStyle/>
          <a:p>
            <a:r>
              <a:rPr lang="en-US" dirty="0" smtClean="0"/>
              <a:t>2019 International Radon Symposium                                  Denver, Colorado   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228F052-CA2C-4586-BB65-EB6EC49D04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583" y="6019800"/>
            <a:ext cx="1279417" cy="1280160"/>
          </a:xfrm>
          <a:prstGeom prst="rect">
            <a:avLst/>
          </a:prstGeom>
        </p:spPr>
      </p:pic>
      <p:sp>
        <p:nvSpPr>
          <p:cNvPr id="26" name="object 3"/>
          <p:cNvSpPr>
            <a:spLocks noChangeAspect="1"/>
          </p:cNvSpPr>
          <p:nvPr/>
        </p:nvSpPr>
        <p:spPr>
          <a:xfrm>
            <a:off x="3505200" y="3276600"/>
            <a:ext cx="1783080" cy="8229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800600" y="2286000"/>
            <a:ext cx="1676400" cy="1676400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2819400" y="4542299"/>
            <a:ext cx="3334380" cy="381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2438400" y="2362200"/>
            <a:ext cx="1447800" cy="16002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bject 23"/>
          <p:cNvSpPr txBox="1"/>
          <p:nvPr/>
        </p:nvSpPr>
        <p:spPr>
          <a:xfrm>
            <a:off x="7086600" y="2185584"/>
            <a:ext cx="1371600" cy="862416"/>
          </a:xfrm>
          <a:prstGeom prst="rect">
            <a:avLst/>
          </a:prstGeom>
          <a:solidFill>
            <a:srgbClr val="1B365D"/>
          </a:solidFill>
        </p:spPr>
        <p:txBody>
          <a:bodyPr vert="horz" wrap="square" lIns="0" tIns="3111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45"/>
              </a:spcBef>
            </a:pPr>
            <a:r>
              <a:rPr sz="1800" spc="-50" dirty="0" smtClean="0">
                <a:solidFill>
                  <a:srgbClr val="FFFFFF"/>
                </a:solidFill>
                <a:latin typeface="Calibri"/>
                <a:cs typeface="Calibri"/>
              </a:rPr>
              <a:t>EPA</a:t>
            </a:r>
            <a:r>
              <a:rPr lang="en-US" sz="1800" spc="-50" dirty="0" smtClean="0">
                <a:solidFill>
                  <a:srgbClr val="FFFFFF"/>
                </a:solidFill>
                <a:latin typeface="Calibri"/>
                <a:cs typeface="Calibri"/>
              </a:rPr>
              <a:t> Region 4</a:t>
            </a:r>
            <a:r>
              <a:rPr sz="1800" spc="-1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endParaRPr sz="18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Chandler</a:t>
            </a:r>
            <a:endParaRPr sz="18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Milhollin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13314" name="Picture 2" descr="Scott Pruitt Can Blame Neil Gorsuch’s Mother for EPA Seal">
            <a:hlinkClick r:id="rId8" tooltip="Scott Pruitt Can Blame Neil Gorsuch’s Mother for EPA Seal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1371600"/>
            <a:ext cx="2333625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9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90600"/>
            <a:ext cx="9144000" cy="88900"/>
          </a:xfrm>
          <a:custGeom>
            <a:avLst/>
            <a:gdLst/>
            <a:ahLst/>
            <a:cxnLst/>
            <a:rect l="l" t="t" r="r" b="b"/>
            <a:pathLst>
              <a:path w="9144000" h="88900">
                <a:moveTo>
                  <a:pt x="0" y="88900"/>
                </a:moveTo>
                <a:lnTo>
                  <a:pt x="9144000" y="88900"/>
                </a:lnTo>
                <a:lnTo>
                  <a:pt x="9144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152259"/>
            <a:ext cx="9144000" cy="706120"/>
          </a:xfrm>
          <a:custGeom>
            <a:avLst/>
            <a:gdLst/>
            <a:ahLst/>
            <a:cxnLst/>
            <a:rect l="l" t="t" r="r" b="b"/>
            <a:pathLst>
              <a:path w="9144000" h="706120">
                <a:moveTo>
                  <a:pt x="0" y="705739"/>
                </a:moveTo>
                <a:lnTo>
                  <a:pt x="9144000" y="705739"/>
                </a:lnTo>
                <a:lnTo>
                  <a:pt x="9144000" y="0"/>
                </a:lnTo>
                <a:lnTo>
                  <a:pt x="0" y="0"/>
                </a:lnTo>
                <a:lnTo>
                  <a:pt x="0" y="705739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152264"/>
            <a:ext cx="1584960" cy="7057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16408"/>
            <a:ext cx="4792980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59579" y="216408"/>
            <a:ext cx="629412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3840" y="325500"/>
            <a:ext cx="4471035" cy="5151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31140" y="2832354"/>
            <a:ext cx="8709025" cy="255262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86360" indent="-342900">
              <a:lnSpc>
                <a:spcPct val="100000"/>
              </a:lnSpc>
              <a:spcBef>
                <a:spcPts val="105"/>
              </a:spcBef>
              <a:buClr>
                <a:srgbClr val="FF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latin typeface="Open Sans"/>
                <a:cs typeface="Open Sans"/>
              </a:rPr>
              <a:t>Citizen science </a:t>
            </a:r>
            <a:r>
              <a:rPr sz="2000" dirty="0">
                <a:latin typeface="Open Sans"/>
                <a:cs typeface="Open Sans"/>
              </a:rPr>
              <a:t>is </a:t>
            </a:r>
            <a:r>
              <a:rPr sz="2000" spc="-5" dirty="0">
                <a:latin typeface="Open Sans"/>
                <a:cs typeface="Open Sans"/>
              </a:rPr>
              <a:t>the involvement </a:t>
            </a:r>
            <a:r>
              <a:rPr sz="2000" dirty="0">
                <a:latin typeface="Open Sans"/>
                <a:cs typeface="Open Sans"/>
              </a:rPr>
              <a:t>of </a:t>
            </a:r>
            <a:r>
              <a:rPr sz="2000" spc="-5" dirty="0">
                <a:latin typeface="Open Sans"/>
                <a:cs typeface="Open Sans"/>
              </a:rPr>
              <a:t>the public </a:t>
            </a:r>
            <a:r>
              <a:rPr sz="2000" dirty="0">
                <a:latin typeface="Open Sans"/>
                <a:cs typeface="Open Sans"/>
              </a:rPr>
              <a:t>in </a:t>
            </a:r>
            <a:r>
              <a:rPr sz="2000" spc="-5" dirty="0">
                <a:latin typeface="Open Sans"/>
                <a:cs typeface="Open Sans"/>
              </a:rPr>
              <a:t>scientific </a:t>
            </a:r>
            <a:r>
              <a:rPr sz="2000" spc="-15" dirty="0">
                <a:latin typeface="Open Sans"/>
                <a:cs typeface="Open Sans"/>
              </a:rPr>
              <a:t>research. </a:t>
            </a:r>
            <a:r>
              <a:rPr sz="2000" dirty="0">
                <a:latin typeface="Open Sans"/>
                <a:cs typeface="Open Sans"/>
              </a:rPr>
              <a:t>It  </a:t>
            </a:r>
            <a:r>
              <a:rPr sz="2000" spc="-5" dirty="0">
                <a:latin typeface="Open Sans"/>
                <a:cs typeface="Open Sans"/>
              </a:rPr>
              <a:t>mobilizes the public to participate </a:t>
            </a:r>
            <a:r>
              <a:rPr sz="2000" dirty="0">
                <a:latin typeface="Open Sans"/>
                <a:cs typeface="Open Sans"/>
              </a:rPr>
              <a:t>in </a:t>
            </a:r>
            <a:r>
              <a:rPr sz="2000" spc="-5" dirty="0">
                <a:latin typeface="Open Sans"/>
                <a:cs typeface="Open Sans"/>
              </a:rPr>
              <a:t>the scientific </a:t>
            </a:r>
            <a:r>
              <a:rPr sz="2000" spc="-10" dirty="0">
                <a:latin typeface="Open Sans"/>
                <a:cs typeface="Open Sans"/>
              </a:rPr>
              <a:t>process </a:t>
            </a:r>
            <a:r>
              <a:rPr sz="2000" spc="-5" dirty="0">
                <a:latin typeface="Open Sans"/>
                <a:cs typeface="Open Sans"/>
              </a:rPr>
              <a:t>to </a:t>
            </a:r>
            <a:r>
              <a:rPr sz="2000" spc="-10" dirty="0">
                <a:latin typeface="Open Sans"/>
                <a:cs typeface="Open Sans"/>
              </a:rPr>
              <a:t>address  </a:t>
            </a:r>
            <a:r>
              <a:rPr sz="2000" spc="-5" dirty="0">
                <a:latin typeface="Open Sans"/>
                <a:cs typeface="Open Sans"/>
              </a:rPr>
              <a:t>problems. </a:t>
            </a:r>
            <a:endParaRPr lang="en-US" sz="2000" spc="-5" dirty="0" smtClean="0">
              <a:latin typeface="Open Sans"/>
              <a:cs typeface="Open Sans"/>
            </a:endParaRPr>
          </a:p>
          <a:p>
            <a:pPr marL="355600" marR="86360" indent="-342900">
              <a:lnSpc>
                <a:spcPct val="100000"/>
              </a:lnSpc>
              <a:spcBef>
                <a:spcPts val="105"/>
              </a:spcBef>
              <a:buClr>
                <a:srgbClr val="FF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5" dirty="0" smtClean="0">
                <a:latin typeface="Open Sans"/>
                <a:cs typeface="Open Sans"/>
              </a:rPr>
              <a:t>Increasing </a:t>
            </a:r>
            <a:r>
              <a:rPr sz="2000" spc="-10" dirty="0">
                <a:latin typeface="Open Sans"/>
                <a:cs typeface="Open Sans"/>
              </a:rPr>
              <a:t>radon </a:t>
            </a:r>
            <a:r>
              <a:rPr sz="2000" spc="-5" dirty="0">
                <a:latin typeface="Open Sans"/>
                <a:cs typeface="Open Sans"/>
              </a:rPr>
              <a:t>testing </a:t>
            </a:r>
            <a:r>
              <a:rPr sz="2000" spc="-10" dirty="0">
                <a:latin typeface="Open Sans"/>
                <a:cs typeface="Open Sans"/>
              </a:rPr>
              <a:t>through </a:t>
            </a:r>
            <a:r>
              <a:rPr sz="2000" spc="-5" dirty="0">
                <a:latin typeface="Open Sans"/>
                <a:cs typeface="Open Sans"/>
              </a:rPr>
              <a:t>citizen </a:t>
            </a:r>
            <a:r>
              <a:rPr sz="2000" dirty="0">
                <a:latin typeface="Open Sans"/>
                <a:cs typeface="Open Sans"/>
              </a:rPr>
              <a:t>science </a:t>
            </a:r>
            <a:r>
              <a:rPr sz="2000" spc="-5" dirty="0">
                <a:latin typeface="Open Sans"/>
                <a:cs typeface="Open Sans"/>
              </a:rPr>
              <a:t>empowers citizens  while increasing testing </a:t>
            </a:r>
            <a:r>
              <a:rPr sz="2000" dirty="0">
                <a:latin typeface="Open Sans"/>
                <a:cs typeface="Open Sans"/>
              </a:rPr>
              <a:t>data </a:t>
            </a:r>
            <a:r>
              <a:rPr sz="2000" spc="-5" dirty="0">
                <a:latin typeface="Open Sans"/>
                <a:cs typeface="Open Sans"/>
              </a:rPr>
              <a:t>points </a:t>
            </a:r>
            <a:r>
              <a:rPr sz="2000" dirty="0">
                <a:latin typeface="Open Sans"/>
                <a:cs typeface="Open Sans"/>
              </a:rPr>
              <a:t>for </a:t>
            </a:r>
            <a:r>
              <a:rPr sz="2000" spc="-5" dirty="0">
                <a:latin typeface="Open Sans"/>
                <a:cs typeface="Open Sans"/>
              </a:rPr>
              <a:t>mapping projects and </a:t>
            </a:r>
            <a:r>
              <a:rPr sz="2000" dirty="0">
                <a:latin typeface="Open Sans"/>
                <a:cs typeface="Open Sans"/>
              </a:rPr>
              <a:t>decision-  </a:t>
            </a:r>
            <a:r>
              <a:rPr sz="2000" spc="-5" dirty="0">
                <a:latin typeface="Open Sans"/>
                <a:cs typeface="Open Sans"/>
              </a:rPr>
              <a:t>making</a:t>
            </a:r>
            <a:r>
              <a:rPr sz="2000" spc="-10" dirty="0">
                <a:latin typeface="Open Sans"/>
                <a:cs typeface="Open Sans"/>
              </a:rPr>
              <a:t> </a:t>
            </a:r>
            <a:r>
              <a:rPr sz="2000" spc="-5" dirty="0">
                <a:latin typeface="Open Sans"/>
                <a:cs typeface="Open Sans"/>
              </a:rPr>
              <a:t>processes.</a:t>
            </a:r>
            <a:endParaRPr sz="2000" dirty="0">
              <a:latin typeface="Open Sans"/>
              <a:cs typeface="Open Sans"/>
            </a:endParaRPr>
          </a:p>
          <a:p>
            <a:pPr marL="355600" marR="650240" indent="-342900">
              <a:lnSpc>
                <a:spcPct val="100000"/>
              </a:lnSpc>
              <a:spcBef>
                <a:spcPts val="480"/>
              </a:spcBef>
              <a:buClr>
                <a:srgbClr val="FF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000" spc="-15" dirty="0" smtClean="0">
                <a:latin typeface="Open Sans"/>
                <a:cs typeface="Open Sans"/>
              </a:rPr>
              <a:t>It’s empowering for citizens to see their data published and promotes a lifetime learning experience.</a:t>
            </a:r>
            <a:endParaRPr sz="2000" dirty="0">
              <a:latin typeface="Open Sans"/>
              <a:cs typeface="Open San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>
          <a:xfrm>
            <a:off x="1584959" y="6377940"/>
            <a:ext cx="7355205" cy="276999"/>
          </a:xfrm>
        </p:spPr>
        <p:txBody>
          <a:bodyPr/>
          <a:lstStyle/>
          <a:p>
            <a:r>
              <a:rPr lang="en-US" dirty="0" smtClean="0"/>
              <a:t>2019 International Radon Symposium                              Denver, Colorado   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228F052-CA2C-4586-BB65-EB6EC49D04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583" y="6019800"/>
            <a:ext cx="1279417" cy="1280160"/>
          </a:xfrm>
          <a:prstGeom prst="rect">
            <a:avLst/>
          </a:prstGeom>
        </p:spPr>
      </p:pic>
      <p:sp>
        <p:nvSpPr>
          <p:cNvPr id="12" name="object 11"/>
          <p:cNvSpPr/>
          <p:nvPr/>
        </p:nvSpPr>
        <p:spPr>
          <a:xfrm>
            <a:off x="3726180" y="1371600"/>
            <a:ext cx="1226820" cy="1226820"/>
          </a:xfrm>
          <a:custGeom>
            <a:avLst/>
            <a:gdLst/>
            <a:ahLst/>
            <a:cxnLst/>
            <a:rect l="l" t="t" r="r" b="b"/>
            <a:pathLst>
              <a:path w="1226820" h="1226820">
                <a:moveTo>
                  <a:pt x="613155" y="0"/>
                </a:moveTo>
                <a:lnTo>
                  <a:pt x="565245" y="1845"/>
                </a:lnTo>
                <a:lnTo>
                  <a:pt x="518341" y="7289"/>
                </a:lnTo>
                <a:lnTo>
                  <a:pt x="472582" y="16196"/>
                </a:lnTo>
                <a:lnTo>
                  <a:pt x="428102" y="28430"/>
                </a:lnTo>
                <a:lnTo>
                  <a:pt x="385039" y="43854"/>
                </a:lnTo>
                <a:lnTo>
                  <a:pt x="343529" y="62331"/>
                </a:lnTo>
                <a:lnTo>
                  <a:pt x="303708" y="83725"/>
                </a:lnTo>
                <a:lnTo>
                  <a:pt x="265713" y="107901"/>
                </a:lnTo>
                <a:lnTo>
                  <a:pt x="229681" y="134720"/>
                </a:lnTo>
                <a:lnTo>
                  <a:pt x="195747" y="164048"/>
                </a:lnTo>
                <a:lnTo>
                  <a:pt x="164048" y="195747"/>
                </a:lnTo>
                <a:lnTo>
                  <a:pt x="134720" y="229681"/>
                </a:lnTo>
                <a:lnTo>
                  <a:pt x="107901" y="265713"/>
                </a:lnTo>
                <a:lnTo>
                  <a:pt x="83725" y="303708"/>
                </a:lnTo>
                <a:lnTo>
                  <a:pt x="62331" y="343529"/>
                </a:lnTo>
                <a:lnTo>
                  <a:pt x="43854" y="385039"/>
                </a:lnTo>
                <a:lnTo>
                  <a:pt x="28430" y="428102"/>
                </a:lnTo>
                <a:lnTo>
                  <a:pt x="16196" y="472582"/>
                </a:lnTo>
                <a:lnTo>
                  <a:pt x="7289" y="518341"/>
                </a:lnTo>
                <a:lnTo>
                  <a:pt x="1845" y="565245"/>
                </a:lnTo>
                <a:lnTo>
                  <a:pt x="0" y="613155"/>
                </a:lnTo>
                <a:lnTo>
                  <a:pt x="1845" y="661083"/>
                </a:lnTo>
                <a:lnTo>
                  <a:pt x="7289" y="707999"/>
                </a:lnTo>
                <a:lnTo>
                  <a:pt x="16196" y="753769"/>
                </a:lnTo>
                <a:lnTo>
                  <a:pt x="28430" y="798256"/>
                </a:lnTo>
                <a:lnTo>
                  <a:pt x="43854" y="841325"/>
                </a:lnTo>
                <a:lnTo>
                  <a:pt x="62331" y="882838"/>
                </a:lnTo>
                <a:lnTo>
                  <a:pt x="83725" y="922659"/>
                </a:lnTo>
                <a:lnTo>
                  <a:pt x="107901" y="960653"/>
                </a:lnTo>
                <a:lnTo>
                  <a:pt x="134720" y="996684"/>
                </a:lnTo>
                <a:lnTo>
                  <a:pt x="164048" y="1030614"/>
                </a:lnTo>
                <a:lnTo>
                  <a:pt x="195747" y="1062309"/>
                </a:lnTo>
                <a:lnTo>
                  <a:pt x="229681" y="1091631"/>
                </a:lnTo>
                <a:lnTo>
                  <a:pt x="265713" y="1118445"/>
                </a:lnTo>
                <a:lnTo>
                  <a:pt x="303708" y="1142614"/>
                </a:lnTo>
                <a:lnTo>
                  <a:pt x="343529" y="1164002"/>
                </a:lnTo>
                <a:lnTo>
                  <a:pt x="385039" y="1182474"/>
                </a:lnTo>
                <a:lnTo>
                  <a:pt x="428102" y="1197892"/>
                </a:lnTo>
                <a:lnTo>
                  <a:pt x="472582" y="1210121"/>
                </a:lnTo>
                <a:lnTo>
                  <a:pt x="518341" y="1219025"/>
                </a:lnTo>
                <a:lnTo>
                  <a:pt x="565245" y="1224467"/>
                </a:lnTo>
                <a:lnTo>
                  <a:pt x="613155" y="1226311"/>
                </a:lnTo>
                <a:lnTo>
                  <a:pt x="661083" y="1224467"/>
                </a:lnTo>
                <a:lnTo>
                  <a:pt x="707999" y="1219025"/>
                </a:lnTo>
                <a:lnTo>
                  <a:pt x="753769" y="1210121"/>
                </a:lnTo>
                <a:lnTo>
                  <a:pt x="798256" y="1197892"/>
                </a:lnTo>
                <a:lnTo>
                  <a:pt x="841325" y="1182474"/>
                </a:lnTo>
                <a:lnTo>
                  <a:pt x="882838" y="1164002"/>
                </a:lnTo>
                <a:lnTo>
                  <a:pt x="922659" y="1142614"/>
                </a:lnTo>
                <a:lnTo>
                  <a:pt x="960653" y="1118445"/>
                </a:lnTo>
                <a:lnTo>
                  <a:pt x="996684" y="1091631"/>
                </a:lnTo>
                <a:lnTo>
                  <a:pt x="1030614" y="1062309"/>
                </a:lnTo>
                <a:lnTo>
                  <a:pt x="1062309" y="1030614"/>
                </a:lnTo>
                <a:lnTo>
                  <a:pt x="1091631" y="996684"/>
                </a:lnTo>
                <a:lnTo>
                  <a:pt x="1118445" y="960653"/>
                </a:lnTo>
                <a:lnTo>
                  <a:pt x="1142614" y="922659"/>
                </a:lnTo>
                <a:lnTo>
                  <a:pt x="1164002" y="882838"/>
                </a:lnTo>
                <a:lnTo>
                  <a:pt x="1182474" y="841325"/>
                </a:lnTo>
                <a:lnTo>
                  <a:pt x="1197892" y="798256"/>
                </a:lnTo>
                <a:lnTo>
                  <a:pt x="1210121" y="753769"/>
                </a:lnTo>
                <a:lnTo>
                  <a:pt x="1219025" y="707999"/>
                </a:lnTo>
                <a:lnTo>
                  <a:pt x="1224467" y="661083"/>
                </a:lnTo>
                <a:lnTo>
                  <a:pt x="1226311" y="613155"/>
                </a:lnTo>
                <a:lnTo>
                  <a:pt x="1224467" y="565245"/>
                </a:lnTo>
                <a:lnTo>
                  <a:pt x="1219025" y="518341"/>
                </a:lnTo>
                <a:lnTo>
                  <a:pt x="1210121" y="472582"/>
                </a:lnTo>
                <a:lnTo>
                  <a:pt x="1197892" y="428102"/>
                </a:lnTo>
                <a:lnTo>
                  <a:pt x="1182474" y="385039"/>
                </a:lnTo>
                <a:lnTo>
                  <a:pt x="1164002" y="343529"/>
                </a:lnTo>
                <a:lnTo>
                  <a:pt x="1142614" y="303708"/>
                </a:lnTo>
                <a:lnTo>
                  <a:pt x="1118445" y="265713"/>
                </a:lnTo>
                <a:lnTo>
                  <a:pt x="1091631" y="229681"/>
                </a:lnTo>
                <a:lnTo>
                  <a:pt x="1062309" y="195747"/>
                </a:lnTo>
                <a:lnTo>
                  <a:pt x="1030614" y="164048"/>
                </a:lnTo>
                <a:lnTo>
                  <a:pt x="996684" y="134720"/>
                </a:lnTo>
                <a:lnTo>
                  <a:pt x="960653" y="107901"/>
                </a:lnTo>
                <a:lnTo>
                  <a:pt x="922659" y="83725"/>
                </a:lnTo>
                <a:lnTo>
                  <a:pt x="882838" y="62331"/>
                </a:lnTo>
                <a:lnTo>
                  <a:pt x="841325" y="43854"/>
                </a:lnTo>
                <a:lnTo>
                  <a:pt x="798256" y="28430"/>
                </a:lnTo>
                <a:lnTo>
                  <a:pt x="753769" y="16196"/>
                </a:lnTo>
                <a:lnTo>
                  <a:pt x="707999" y="7289"/>
                </a:lnTo>
                <a:lnTo>
                  <a:pt x="661083" y="1845"/>
                </a:lnTo>
                <a:lnTo>
                  <a:pt x="613155" y="0"/>
                </a:lnTo>
                <a:close/>
              </a:path>
            </a:pathLst>
          </a:custGeom>
          <a:solidFill>
            <a:srgbClr val="41D11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2"/>
          <p:cNvSpPr txBox="1"/>
          <p:nvPr/>
        </p:nvSpPr>
        <p:spPr>
          <a:xfrm>
            <a:off x="3962400" y="1802909"/>
            <a:ext cx="749935" cy="364202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-3175" algn="ctr">
              <a:lnSpc>
                <a:spcPts val="1320"/>
              </a:lnSpc>
              <a:spcBef>
                <a:spcPts val="240"/>
              </a:spcBef>
            </a:pP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Citizen  </a:t>
            </a:r>
            <a:r>
              <a:rPr b="1" dirty="0" smtClean="0">
                <a:solidFill>
                  <a:srgbClr val="FFFFFF"/>
                </a:solidFill>
                <a:latin typeface="Calibri"/>
                <a:cs typeface="Calibri"/>
              </a:rPr>
              <a:t>Scien</a:t>
            </a:r>
            <a:r>
              <a:rPr b="1" spc="-5" dirty="0" smtClean="0">
                <a:solidFill>
                  <a:srgbClr val="FFFFFF"/>
                </a:solidFill>
                <a:latin typeface="Calibri"/>
                <a:cs typeface="Calibri"/>
              </a:rPr>
              <a:t>ce</a:t>
            </a:r>
            <a:endParaRPr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90600"/>
            <a:ext cx="9144000" cy="88900"/>
          </a:xfrm>
          <a:custGeom>
            <a:avLst/>
            <a:gdLst/>
            <a:ahLst/>
            <a:cxnLst/>
            <a:rect l="l" t="t" r="r" b="b"/>
            <a:pathLst>
              <a:path w="9144000" h="88900">
                <a:moveTo>
                  <a:pt x="0" y="88900"/>
                </a:moveTo>
                <a:lnTo>
                  <a:pt x="9144000" y="88900"/>
                </a:lnTo>
                <a:lnTo>
                  <a:pt x="9144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152259"/>
            <a:ext cx="9144000" cy="706120"/>
          </a:xfrm>
          <a:custGeom>
            <a:avLst/>
            <a:gdLst/>
            <a:ahLst/>
            <a:cxnLst/>
            <a:rect l="l" t="t" r="r" b="b"/>
            <a:pathLst>
              <a:path w="9144000" h="706120">
                <a:moveTo>
                  <a:pt x="0" y="705739"/>
                </a:moveTo>
                <a:lnTo>
                  <a:pt x="9144000" y="705739"/>
                </a:lnTo>
                <a:lnTo>
                  <a:pt x="9144000" y="0"/>
                </a:lnTo>
                <a:lnTo>
                  <a:pt x="0" y="0"/>
                </a:lnTo>
                <a:lnTo>
                  <a:pt x="0" y="705739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152264"/>
            <a:ext cx="1584960" cy="7057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16408"/>
            <a:ext cx="4792980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59579" y="216408"/>
            <a:ext cx="629412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3840" y="325500"/>
            <a:ext cx="4471035" cy="5151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24192" y="1806008"/>
            <a:ext cx="5788661" cy="4219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FF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000" dirty="0" smtClean="0">
                <a:latin typeface="Open Sans"/>
                <a:cs typeface="Open Sans"/>
              </a:rPr>
              <a:t>Ivy Academy </a:t>
            </a:r>
            <a:r>
              <a:rPr lang="en-US" sz="2000" spc="-5" dirty="0" smtClean="0">
                <a:latin typeface="Open Sans"/>
                <a:cs typeface="Open Sans"/>
              </a:rPr>
              <a:t>student , Christian </a:t>
            </a:r>
            <a:r>
              <a:rPr lang="en-US" sz="2000" spc="-5" dirty="0" err="1" smtClean="0">
                <a:latin typeface="Open Sans"/>
                <a:cs typeface="Open Sans"/>
              </a:rPr>
              <a:t>Spaide</a:t>
            </a:r>
            <a:r>
              <a:rPr lang="en-US" sz="2000" spc="-5" dirty="0" smtClean="0">
                <a:latin typeface="Open Sans"/>
                <a:cs typeface="Open Sans"/>
              </a:rPr>
              <a:t>, decided to conduct radon testing of his school for his required senior project.</a:t>
            </a: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FF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000" spc="-5" dirty="0" smtClean="0">
                <a:latin typeface="Open Sans"/>
                <a:cs typeface="Open Sans"/>
              </a:rPr>
              <a:t>Ivy Academy is an environmental charter school in the Chattanooga region of Tennessee. They recently built a new addition to the school. </a:t>
            </a:r>
            <a:endParaRPr sz="2000" dirty="0">
              <a:latin typeface="Open Sans"/>
              <a:cs typeface="Open Sans"/>
            </a:endParaRPr>
          </a:p>
          <a:p>
            <a:pPr marL="355600" marR="650240" indent="-342900">
              <a:lnSpc>
                <a:spcPct val="100000"/>
              </a:lnSpc>
              <a:spcBef>
                <a:spcPts val="480"/>
              </a:spcBef>
              <a:buClr>
                <a:srgbClr val="FF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000" spc="-15" dirty="0" smtClean="0">
                <a:latin typeface="Open Sans"/>
                <a:cs typeface="Open Sans"/>
              </a:rPr>
              <a:t>The TN Radon Program provided test kits (small school) for the project.</a:t>
            </a:r>
          </a:p>
          <a:p>
            <a:pPr marL="355600" marR="650240" indent="-342900">
              <a:lnSpc>
                <a:spcPct val="100000"/>
              </a:lnSpc>
              <a:spcBef>
                <a:spcPts val="480"/>
              </a:spcBef>
              <a:buClr>
                <a:srgbClr val="FF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000" spc="-15" dirty="0" smtClean="0">
                <a:latin typeface="Open Sans"/>
                <a:cs typeface="Open Sans"/>
              </a:rPr>
              <a:t>David Coffey is a certified professional who partnered to help Christian so the data obtained would be valid for large buildings.</a:t>
            </a:r>
            <a:endParaRPr sz="2000" dirty="0">
              <a:latin typeface="Open Sans"/>
              <a:cs typeface="Open San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>
          <a:xfrm>
            <a:off x="1584959" y="6377940"/>
            <a:ext cx="7355205" cy="276999"/>
          </a:xfrm>
        </p:spPr>
        <p:txBody>
          <a:bodyPr/>
          <a:lstStyle/>
          <a:p>
            <a:r>
              <a:rPr lang="en-US" dirty="0" smtClean="0"/>
              <a:t>2019 International Radon Symposium                              Denver, Colorado   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228F052-CA2C-4586-BB65-EB6EC49D04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583" y="6019800"/>
            <a:ext cx="1279417" cy="128016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828800"/>
            <a:ext cx="24003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55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90600"/>
            <a:ext cx="9144000" cy="88900"/>
          </a:xfrm>
          <a:custGeom>
            <a:avLst/>
            <a:gdLst/>
            <a:ahLst/>
            <a:cxnLst/>
            <a:rect l="l" t="t" r="r" b="b"/>
            <a:pathLst>
              <a:path w="9144000" h="88900">
                <a:moveTo>
                  <a:pt x="0" y="88900"/>
                </a:moveTo>
                <a:lnTo>
                  <a:pt x="9144000" y="88900"/>
                </a:lnTo>
                <a:lnTo>
                  <a:pt x="9144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152259"/>
            <a:ext cx="9144000" cy="706120"/>
          </a:xfrm>
          <a:custGeom>
            <a:avLst/>
            <a:gdLst/>
            <a:ahLst/>
            <a:cxnLst/>
            <a:rect l="l" t="t" r="r" b="b"/>
            <a:pathLst>
              <a:path w="9144000" h="706120">
                <a:moveTo>
                  <a:pt x="0" y="705739"/>
                </a:moveTo>
                <a:lnTo>
                  <a:pt x="9144000" y="705739"/>
                </a:lnTo>
                <a:lnTo>
                  <a:pt x="9144000" y="0"/>
                </a:lnTo>
                <a:lnTo>
                  <a:pt x="0" y="0"/>
                </a:lnTo>
                <a:lnTo>
                  <a:pt x="0" y="705739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152264"/>
            <a:ext cx="1584960" cy="7057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16408"/>
            <a:ext cx="4792980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59579" y="216408"/>
            <a:ext cx="629412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3840" y="325500"/>
            <a:ext cx="4471035" cy="5151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>
          <a:xfrm>
            <a:off x="1584959" y="6377940"/>
            <a:ext cx="7355205" cy="276999"/>
          </a:xfrm>
        </p:spPr>
        <p:txBody>
          <a:bodyPr/>
          <a:lstStyle/>
          <a:p>
            <a:r>
              <a:rPr lang="en-US" dirty="0" smtClean="0"/>
              <a:t>2019 International Radon Symposium                              Denver, Colorado   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228F052-CA2C-4586-BB65-EB6EC49D04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583" y="6019800"/>
            <a:ext cx="1279417" cy="1280160"/>
          </a:xfrm>
          <a:prstGeom prst="rect">
            <a:avLst/>
          </a:prstGeom>
        </p:spPr>
      </p:pic>
      <p:sp>
        <p:nvSpPr>
          <p:cNvPr id="13" name="object 12"/>
          <p:cNvSpPr txBox="1"/>
          <p:nvPr/>
        </p:nvSpPr>
        <p:spPr>
          <a:xfrm>
            <a:off x="3962400" y="1802909"/>
            <a:ext cx="749935" cy="364202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-3175" algn="ctr">
              <a:lnSpc>
                <a:spcPts val="1320"/>
              </a:lnSpc>
              <a:spcBef>
                <a:spcPts val="240"/>
              </a:spcBef>
            </a:pP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Citizen  </a:t>
            </a:r>
            <a:r>
              <a:rPr b="1" dirty="0" smtClean="0">
                <a:solidFill>
                  <a:srgbClr val="FFFFFF"/>
                </a:solidFill>
                <a:latin typeface="Calibri"/>
                <a:cs typeface="Calibri"/>
              </a:rPr>
              <a:t>Scien</a:t>
            </a:r>
            <a:r>
              <a:rPr b="1" spc="-5" dirty="0" smtClean="0">
                <a:solidFill>
                  <a:srgbClr val="FFFFFF"/>
                </a:solidFill>
                <a:latin typeface="Calibri"/>
                <a:cs typeface="Calibri"/>
              </a:rPr>
              <a:t>ce</a:t>
            </a:r>
            <a:endParaRPr dirty="0">
              <a:latin typeface="Calibri"/>
              <a:cs typeface="Calibri"/>
            </a:endParaRPr>
          </a:p>
        </p:txBody>
      </p:sp>
      <p:pic>
        <p:nvPicPr>
          <p:cNvPr id="8194" name="Picture 2" descr="Christian 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490" y="1295400"/>
            <a:ext cx="6217920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200" y="2590800"/>
            <a:ext cx="23496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Christian </a:t>
            </a:r>
            <a:r>
              <a:rPr lang="en-US" sz="2000" dirty="0" err="1" smtClean="0"/>
              <a:t>Spaide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presented his results</a:t>
            </a:r>
          </a:p>
          <a:p>
            <a:r>
              <a:rPr lang="en-US" sz="2000" dirty="0" smtClean="0"/>
              <a:t> to PTA attendees.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5577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90600"/>
            <a:ext cx="9144000" cy="88900"/>
          </a:xfrm>
          <a:custGeom>
            <a:avLst/>
            <a:gdLst/>
            <a:ahLst/>
            <a:cxnLst/>
            <a:rect l="l" t="t" r="r" b="b"/>
            <a:pathLst>
              <a:path w="9144000" h="88900">
                <a:moveTo>
                  <a:pt x="0" y="88900"/>
                </a:moveTo>
                <a:lnTo>
                  <a:pt x="9144000" y="88900"/>
                </a:lnTo>
                <a:lnTo>
                  <a:pt x="9144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152259"/>
            <a:ext cx="9144000" cy="706120"/>
          </a:xfrm>
          <a:custGeom>
            <a:avLst/>
            <a:gdLst/>
            <a:ahLst/>
            <a:cxnLst/>
            <a:rect l="l" t="t" r="r" b="b"/>
            <a:pathLst>
              <a:path w="9144000" h="706120">
                <a:moveTo>
                  <a:pt x="0" y="705739"/>
                </a:moveTo>
                <a:lnTo>
                  <a:pt x="9144000" y="705739"/>
                </a:lnTo>
                <a:lnTo>
                  <a:pt x="9144000" y="0"/>
                </a:lnTo>
                <a:lnTo>
                  <a:pt x="0" y="0"/>
                </a:lnTo>
                <a:lnTo>
                  <a:pt x="0" y="705739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152264"/>
            <a:ext cx="1584960" cy="7057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16408"/>
            <a:ext cx="4792980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59579" y="216408"/>
            <a:ext cx="629412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3840" y="325500"/>
            <a:ext cx="4471035" cy="5151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>
          <a:xfrm>
            <a:off x="1584959" y="6377940"/>
            <a:ext cx="7355205" cy="276999"/>
          </a:xfrm>
        </p:spPr>
        <p:txBody>
          <a:bodyPr/>
          <a:lstStyle/>
          <a:p>
            <a:r>
              <a:rPr lang="en-US" dirty="0" smtClean="0"/>
              <a:t>2019 International Radon Symposium                              Denver, Colorado   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228F052-CA2C-4586-BB65-EB6EC49D04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583" y="6019800"/>
            <a:ext cx="1279417" cy="1280160"/>
          </a:xfrm>
          <a:prstGeom prst="rect">
            <a:avLst/>
          </a:prstGeom>
        </p:spPr>
      </p:pic>
      <p:sp>
        <p:nvSpPr>
          <p:cNvPr id="13" name="object 12"/>
          <p:cNvSpPr txBox="1"/>
          <p:nvPr/>
        </p:nvSpPr>
        <p:spPr>
          <a:xfrm>
            <a:off x="3962400" y="1802909"/>
            <a:ext cx="749935" cy="364202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-3175" algn="ctr">
              <a:lnSpc>
                <a:spcPts val="1320"/>
              </a:lnSpc>
              <a:spcBef>
                <a:spcPts val="240"/>
              </a:spcBef>
            </a:pP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Citizen  </a:t>
            </a:r>
            <a:r>
              <a:rPr b="1" dirty="0" smtClean="0">
                <a:solidFill>
                  <a:srgbClr val="FFFFFF"/>
                </a:solidFill>
                <a:latin typeface="Calibri"/>
                <a:cs typeface="Calibri"/>
              </a:rPr>
              <a:t>Scien</a:t>
            </a:r>
            <a:r>
              <a:rPr b="1" spc="-5" dirty="0" smtClean="0">
                <a:solidFill>
                  <a:srgbClr val="FFFFFF"/>
                </a:solidFill>
                <a:latin typeface="Calibri"/>
                <a:cs typeface="Calibri"/>
              </a:rPr>
              <a:t>ce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178" y="2209800"/>
            <a:ext cx="234801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Christian </a:t>
            </a:r>
            <a:r>
              <a:rPr lang="en-US" sz="2000" dirty="0" err="1" smtClean="0"/>
              <a:t>Spaide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presented his results</a:t>
            </a:r>
          </a:p>
          <a:p>
            <a:r>
              <a:rPr lang="en-US" sz="2000" dirty="0" smtClean="0"/>
              <a:t>at the TN </a:t>
            </a:r>
          </a:p>
          <a:p>
            <a:r>
              <a:rPr lang="en-US" sz="2000" dirty="0" smtClean="0"/>
              <a:t>Environmental</a:t>
            </a:r>
          </a:p>
          <a:p>
            <a:r>
              <a:rPr lang="en-US" sz="2000" dirty="0" smtClean="0"/>
              <a:t>Conference – poster</a:t>
            </a:r>
          </a:p>
          <a:p>
            <a:r>
              <a:rPr lang="en-US" sz="2000" dirty="0" smtClean="0"/>
              <a:t>session in March,</a:t>
            </a:r>
          </a:p>
          <a:p>
            <a:r>
              <a:rPr lang="en-US" sz="2000" dirty="0" smtClean="0"/>
              <a:t>2019.</a:t>
            </a:r>
            <a:endParaRPr lang="en-US" sz="2000" dirty="0"/>
          </a:p>
        </p:txBody>
      </p:sp>
      <p:pic>
        <p:nvPicPr>
          <p:cNvPr id="10242" name="Picture 2" descr="DSC_3028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21" y="1981200"/>
            <a:ext cx="617837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TNEC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9" y="1143000"/>
            <a:ext cx="260331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24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90600"/>
            <a:ext cx="9144000" cy="88900"/>
          </a:xfrm>
          <a:custGeom>
            <a:avLst/>
            <a:gdLst/>
            <a:ahLst/>
            <a:cxnLst/>
            <a:rect l="l" t="t" r="r" b="b"/>
            <a:pathLst>
              <a:path w="9144000" h="88900">
                <a:moveTo>
                  <a:pt x="0" y="88900"/>
                </a:moveTo>
                <a:lnTo>
                  <a:pt x="9144000" y="88900"/>
                </a:lnTo>
                <a:lnTo>
                  <a:pt x="9144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FF0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152259"/>
            <a:ext cx="9144000" cy="706120"/>
          </a:xfrm>
          <a:custGeom>
            <a:avLst/>
            <a:gdLst/>
            <a:ahLst/>
            <a:cxnLst/>
            <a:rect l="l" t="t" r="r" b="b"/>
            <a:pathLst>
              <a:path w="9144000" h="706120">
                <a:moveTo>
                  <a:pt x="0" y="705739"/>
                </a:moveTo>
                <a:lnTo>
                  <a:pt x="9144000" y="705739"/>
                </a:lnTo>
                <a:lnTo>
                  <a:pt x="9144000" y="0"/>
                </a:lnTo>
                <a:lnTo>
                  <a:pt x="0" y="0"/>
                </a:lnTo>
                <a:lnTo>
                  <a:pt x="0" y="705739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152264"/>
            <a:ext cx="1584960" cy="7057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16408"/>
            <a:ext cx="4204716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71315" y="216408"/>
            <a:ext cx="629412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3840" y="325500"/>
            <a:ext cx="3909567" cy="5151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33800" y="1371600"/>
            <a:ext cx="1226820" cy="1226820"/>
          </a:xfrm>
          <a:custGeom>
            <a:avLst/>
            <a:gdLst/>
            <a:ahLst/>
            <a:cxnLst/>
            <a:rect l="l" t="t" r="r" b="b"/>
            <a:pathLst>
              <a:path w="1226820" h="1226820">
                <a:moveTo>
                  <a:pt x="613155" y="0"/>
                </a:moveTo>
                <a:lnTo>
                  <a:pt x="565228" y="1845"/>
                </a:lnTo>
                <a:lnTo>
                  <a:pt x="518312" y="7289"/>
                </a:lnTo>
                <a:lnTo>
                  <a:pt x="472542" y="16196"/>
                </a:lnTo>
                <a:lnTo>
                  <a:pt x="428055" y="28430"/>
                </a:lnTo>
                <a:lnTo>
                  <a:pt x="384986" y="43854"/>
                </a:lnTo>
                <a:lnTo>
                  <a:pt x="343473" y="62331"/>
                </a:lnTo>
                <a:lnTo>
                  <a:pt x="303652" y="83725"/>
                </a:lnTo>
                <a:lnTo>
                  <a:pt x="265658" y="107901"/>
                </a:lnTo>
                <a:lnTo>
                  <a:pt x="229627" y="134720"/>
                </a:lnTo>
                <a:lnTo>
                  <a:pt x="195697" y="164048"/>
                </a:lnTo>
                <a:lnTo>
                  <a:pt x="164002" y="195747"/>
                </a:lnTo>
                <a:lnTo>
                  <a:pt x="134680" y="229681"/>
                </a:lnTo>
                <a:lnTo>
                  <a:pt x="107866" y="265713"/>
                </a:lnTo>
                <a:lnTo>
                  <a:pt x="83697" y="303708"/>
                </a:lnTo>
                <a:lnTo>
                  <a:pt x="62309" y="343529"/>
                </a:lnTo>
                <a:lnTo>
                  <a:pt x="43837" y="385039"/>
                </a:lnTo>
                <a:lnTo>
                  <a:pt x="28419" y="428102"/>
                </a:lnTo>
                <a:lnTo>
                  <a:pt x="16190" y="472582"/>
                </a:lnTo>
                <a:lnTo>
                  <a:pt x="7286" y="518341"/>
                </a:lnTo>
                <a:lnTo>
                  <a:pt x="1844" y="565245"/>
                </a:lnTo>
                <a:lnTo>
                  <a:pt x="0" y="613156"/>
                </a:lnTo>
                <a:lnTo>
                  <a:pt x="1844" y="661083"/>
                </a:lnTo>
                <a:lnTo>
                  <a:pt x="7286" y="707999"/>
                </a:lnTo>
                <a:lnTo>
                  <a:pt x="16190" y="753769"/>
                </a:lnTo>
                <a:lnTo>
                  <a:pt x="28419" y="798256"/>
                </a:lnTo>
                <a:lnTo>
                  <a:pt x="43837" y="841325"/>
                </a:lnTo>
                <a:lnTo>
                  <a:pt x="62309" y="882838"/>
                </a:lnTo>
                <a:lnTo>
                  <a:pt x="83697" y="922659"/>
                </a:lnTo>
                <a:lnTo>
                  <a:pt x="107866" y="960653"/>
                </a:lnTo>
                <a:lnTo>
                  <a:pt x="134680" y="996684"/>
                </a:lnTo>
                <a:lnTo>
                  <a:pt x="164002" y="1030614"/>
                </a:lnTo>
                <a:lnTo>
                  <a:pt x="195697" y="1062309"/>
                </a:lnTo>
                <a:lnTo>
                  <a:pt x="229627" y="1091631"/>
                </a:lnTo>
                <a:lnTo>
                  <a:pt x="265658" y="1118445"/>
                </a:lnTo>
                <a:lnTo>
                  <a:pt x="303652" y="1142614"/>
                </a:lnTo>
                <a:lnTo>
                  <a:pt x="343473" y="1164002"/>
                </a:lnTo>
                <a:lnTo>
                  <a:pt x="384986" y="1182474"/>
                </a:lnTo>
                <a:lnTo>
                  <a:pt x="428055" y="1197892"/>
                </a:lnTo>
                <a:lnTo>
                  <a:pt x="472542" y="1210121"/>
                </a:lnTo>
                <a:lnTo>
                  <a:pt x="518312" y="1219025"/>
                </a:lnTo>
                <a:lnTo>
                  <a:pt x="565228" y="1224467"/>
                </a:lnTo>
                <a:lnTo>
                  <a:pt x="613155" y="1226312"/>
                </a:lnTo>
                <a:lnTo>
                  <a:pt x="661066" y="1224467"/>
                </a:lnTo>
                <a:lnTo>
                  <a:pt x="707970" y="1219025"/>
                </a:lnTo>
                <a:lnTo>
                  <a:pt x="753729" y="1210121"/>
                </a:lnTo>
                <a:lnTo>
                  <a:pt x="798209" y="1197892"/>
                </a:lnTo>
                <a:lnTo>
                  <a:pt x="841272" y="1182474"/>
                </a:lnTo>
                <a:lnTo>
                  <a:pt x="882782" y="1164002"/>
                </a:lnTo>
                <a:lnTo>
                  <a:pt x="922603" y="1142614"/>
                </a:lnTo>
                <a:lnTo>
                  <a:pt x="960598" y="1118445"/>
                </a:lnTo>
                <a:lnTo>
                  <a:pt x="996630" y="1091631"/>
                </a:lnTo>
                <a:lnTo>
                  <a:pt x="1030564" y="1062309"/>
                </a:lnTo>
                <a:lnTo>
                  <a:pt x="1062263" y="1030614"/>
                </a:lnTo>
                <a:lnTo>
                  <a:pt x="1091591" y="996684"/>
                </a:lnTo>
                <a:lnTo>
                  <a:pt x="1118410" y="960653"/>
                </a:lnTo>
                <a:lnTo>
                  <a:pt x="1142586" y="922659"/>
                </a:lnTo>
                <a:lnTo>
                  <a:pt x="1163980" y="882838"/>
                </a:lnTo>
                <a:lnTo>
                  <a:pt x="1182457" y="841325"/>
                </a:lnTo>
                <a:lnTo>
                  <a:pt x="1197881" y="798256"/>
                </a:lnTo>
                <a:lnTo>
                  <a:pt x="1210115" y="753769"/>
                </a:lnTo>
                <a:lnTo>
                  <a:pt x="1219022" y="707999"/>
                </a:lnTo>
                <a:lnTo>
                  <a:pt x="1224466" y="661083"/>
                </a:lnTo>
                <a:lnTo>
                  <a:pt x="1226311" y="613156"/>
                </a:lnTo>
                <a:lnTo>
                  <a:pt x="1224466" y="565245"/>
                </a:lnTo>
                <a:lnTo>
                  <a:pt x="1219022" y="518341"/>
                </a:lnTo>
                <a:lnTo>
                  <a:pt x="1210115" y="472582"/>
                </a:lnTo>
                <a:lnTo>
                  <a:pt x="1197881" y="428102"/>
                </a:lnTo>
                <a:lnTo>
                  <a:pt x="1182457" y="385039"/>
                </a:lnTo>
                <a:lnTo>
                  <a:pt x="1163980" y="343529"/>
                </a:lnTo>
                <a:lnTo>
                  <a:pt x="1142586" y="303708"/>
                </a:lnTo>
                <a:lnTo>
                  <a:pt x="1118410" y="265713"/>
                </a:lnTo>
                <a:lnTo>
                  <a:pt x="1091591" y="229681"/>
                </a:lnTo>
                <a:lnTo>
                  <a:pt x="1062263" y="195747"/>
                </a:lnTo>
                <a:lnTo>
                  <a:pt x="1030564" y="164048"/>
                </a:lnTo>
                <a:lnTo>
                  <a:pt x="996630" y="134720"/>
                </a:lnTo>
                <a:lnTo>
                  <a:pt x="960598" y="107901"/>
                </a:lnTo>
                <a:lnTo>
                  <a:pt x="922603" y="83725"/>
                </a:lnTo>
                <a:lnTo>
                  <a:pt x="882782" y="62331"/>
                </a:lnTo>
                <a:lnTo>
                  <a:pt x="841272" y="43854"/>
                </a:lnTo>
                <a:lnTo>
                  <a:pt x="798209" y="28430"/>
                </a:lnTo>
                <a:lnTo>
                  <a:pt x="753729" y="16196"/>
                </a:lnTo>
                <a:lnTo>
                  <a:pt x="707970" y="7289"/>
                </a:lnTo>
                <a:lnTo>
                  <a:pt x="661066" y="1845"/>
                </a:lnTo>
                <a:lnTo>
                  <a:pt x="613155" y="0"/>
                </a:lnTo>
                <a:close/>
              </a:path>
            </a:pathLst>
          </a:custGeom>
          <a:solidFill>
            <a:srgbClr val="E87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810000" y="1819950"/>
            <a:ext cx="1119378" cy="38985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33020" algn="ctr">
              <a:lnSpc>
                <a:spcPts val="1320"/>
              </a:lnSpc>
              <a:spcBef>
                <a:spcPts val="240"/>
              </a:spcBef>
            </a:pPr>
            <a:r>
              <a:rPr lang="en-US" b="1" spc="-5" dirty="0" smtClean="0">
                <a:solidFill>
                  <a:srgbClr val="FFFFFF"/>
                </a:solidFill>
                <a:latin typeface="Calibri"/>
                <a:cs typeface="Calibri"/>
              </a:rPr>
              <a:t>Teacher</a:t>
            </a:r>
          </a:p>
          <a:p>
            <a:pPr marL="12700" marR="5080" indent="33020" algn="ctr">
              <a:lnSpc>
                <a:spcPts val="1320"/>
              </a:lnSpc>
              <a:spcBef>
                <a:spcPts val="240"/>
              </a:spcBef>
            </a:pPr>
            <a:r>
              <a:rPr lang="en-US" b="1" spc="-5" dirty="0" smtClean="0">
                <a:solidFill>
                  <a:srgbClr val="FFFFFF"/>
                </a:solidFill>
                <a:latin typeface="Calibri"/>
                <a:cs typeface="Calibri"/>
              </a:rPr>
              <a:t>Workshops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53780" y="3878580"/>
            <a:ext cx="1226820" cy="1226820"/>
          </a:xfrm>
          <a:custGeom>
            <a:avLst/>
            <a:gdLst/>
            <a:ahLst/>
            <a:cxnLst/>
            <a:rect l="l" t="t" r="r" b="b"/>
            <a:pathLst>
              <a:path w="1226820" h="1226820">
                <a:moveTo>
                  <a:pt x="613155" y="0"/>
                </a:moveTo>
                <a:lnTo>
                  <a:pt x="565245" y="1845"/>
                </a:lnTo>
                <a:lnTo>
                  <a:pt x="518341" y="7289"/>
                </a:lnTo>
                <a:lnTo>
                  <a:pt x="472582" y="16196"/>
                </a:lnTo>
                <a:lnTo>
                  <a:pt x="428102" y="28430"/>
                </a:lnTo>
                <a:lnTo>
                  <a:pt x="385039" y="43854"/>
                </a:lnTo>
                <a:lnTo>
                  <a:pt x="343529" y="62331"/>
                </a:lnTo>
                <a:lnTo>
                  <a:pt x="303708" y="83725"/>
                </a:lnTo>
                <a:lnTo>
                  <a:pt x="265713" y="107901"/>
                </a:lnTo>
                <a:lnTo>
                  <a:pt x="229681" y="134720"/>
                </a:lnTo>
                <a:lnTo>
                  <a:pt x="195747" y="164048"/>
                </a:lnTo>
                <a:lnTo>
                  <a:pt x="164048" y="195747"/>
                </a:lnTo>
                <a:lnTo>
                  <a:pt x="134720" y="229681"/>
                </a:lnTo>
                <a:lnTo>
                  <a:pt x="107901" y="265713"/>
                </a:lnTo>
                <a:lnTo>
                  <a:pt x="83725" y="303708"/>
                </a:lnTo>
                <a:lnTo>
                  <a:pt x="62331" y="343529"/>
                </a:lnTo>
                <a:lnTo>
                  <a:pt x="43854" y="385039"/>
                </a:lnTo>
                <a:lnTo>
                  <a:pt x="28430" y="428102"/>
                </a:lnTo>
                <a:lnTo>
                  <a:pt x="16196" y="472582"/>
                </a:lnTo>
                <a:lnTo>
                  <a:pt x="7289" y="518341"/>
                </a:lnTo>
                <a:lnTo>
                  <a:pt x="1845" y="565245"/>
                </a:lnTo>
                <a:lnTo>
                  <a:pt x="0" y="613155"/>
                </a:lnTo>
                <a:lnTo>
                  <a:pt x="1845" y="661083"/>
                </a:lnTo>
                <a:lnTo>
                  <a:pt x="7289" y="707999"/>
                </a:lnTo>
                <a:lnTo>
                  <a:pt x="16196" y="753769"/>
                </a:lnTo>
                <a:lnTo>
                  <a:pt x="28430" y="798256"/>
                </a:lnTo>
                <a:lnTo>
                  <a:pt x="43854" y="841325"/>
                </a:lnTo>
                <a:lnTo>
                  <a:pt x="62331" y="882838"/>
                </a:lnTo>
                <a:lnTo>
                  <a:pt x="83725" y="922659"/>
                </a:lnTo>
                <a:lnTo>
                  <a:pt x="107901" y="960653"/>
                </a:lnTo>
                <a:lnTo>
                  <a:pt x="134720" y="996684"/>
                </a:lnTo>
                <a:lnTo>
                  <a:pt x="164048" y="1030614"/>
                </a:lnTo>
                <a:lnTo>
                  <a:pt x="195747" y="1062309"/>
                </a:lnTo>
                <a:lnTo>
                  <a:pt x="229681" y="1091631"/>
                </a:lnTo>
                <a:lnTo>
                  <a:pt x="265713" y="1118445"/>
                </a:lnTo>
                <a:lnTo>
                  <a:pt x="303708" y="1142614"/>
                </a:lnTo>
                <a:lnTo>
                  <a:pt x="343529" y="1164002"/>
                </a:lnTo>
                <a:lnTo>
                  <a:pt x="385039" y="1182474"/>
                </a:lnTo>
                <a:lnTo>
                  <a:pt x="428102" y="1197892"/>
                </a:lnTo>
                <a:lnTo>
                  <a:pt x="472582" y="1210121"/>
                </a:lnTo>
                <a:lnTo>
                  <a:pt x="518341" y="1219025"/>
                </a:lnTo>
                <a:lnTo>
                  <a:pt x="565245" y="1224467"/>
                </a:lnTo>
                <a:lnTo>
                  <a:pt x="613155" y="1226311"/>
                </a:lnTo>
                <a:lnTo>
                  <a:pt x="661083" y="1224467"/>
                </a:lnTo>
                <a:lnTo>
                  <a:pt x="707999" y="1219025"/>
                </a:lnTo>
                <a:lnTo>
                  <a:pt x="753769" y="1210121"/>
                </a:lnTo>
                <a:lnTo>
                  <a:pt x="798256" y="1197892"/>
                </a:lnTo>
                <a:lnTo>
                  <a:pt x="841325" y="1182474"/>
                </a:lnTo>
                <a:lnTo>
                  <a:pt x="882838" y="1164002"/>
                </a:lnTo>
                <a:lnTo>
                  <a:pt x="922659" y="1142614"/>
                </a:lnTo>
                <a:lnTo>
                  <a:pt x="960653" y="1118445"/>
                </a:lnTo>
                <a:lnTo>
                  <a:pt x="996684" y="1091631"/>
                </a:lnTo>
                <a:lnTo>
                  <a:pt x="1030614" y="1062309"/>
                </a:lnTo>
                <a:lnTo>
                  <a:pt x="1062309" y="1030614"/>
                </a:lnTo>
                <a:lnTo>
                  <a:pt x="1091631" y="996684"/>
                </a:lnTo>
                <a:lnTo>
                  <a:pt x="1118445" y="960653"/>
                </a:lnTo>
                <a:lnTo>
                  <a:pt x="1142614" y="922659"/>
                </a:lnTo>
                <a:lnTo>
                  <a:pt x="1164002" y="882838"/>
                </a:lnTo>
                <a:lnTo>
                  <a:pt x="1182474" y="841325"/>
                </a:lnTo>
                <a:lnTo>
                  <a:pt x="1197892" y="798256"/>
                </a:lnTo>
                <a:lnTo>
                  <a:pt x="1210121" y="753769"/>
                </a:lnTo>
                <a:lnTo>
                  <a:pt x="1219025" y="707999"/>
                </a:lnTo>
                <a:lnTo>
                  <a:pt x="1224467" y="661083"/>
                </a:lnTo>
                <a:lnTo>
                  <a:pt x="1226311" y="613155"/>
                </a:lnTo>
                <a:lnTo>
                  <a:pt x="1224467" y="565245"/>
                </a:lnTo>
                <a:lnTo>
                  <a:pt x="1219025" y="518341"/>
                </a:lnTo>
                <a:lnTo>
                  <a:pt x="1210121" y="472582"/>
                </a:lnTo>
                <a:lnTo>
                  <a:pt x="1197892" y="428102"/>
                </a:lnTo>
                <a:lnTo>
                  <a:pt x="1182474" y="385039"/>
                </a:lnTo>
                <a:lnTo>
                  <a:pt x="1164002" y="343529"/>
                </a:lnTo>
                <a:lnTo>
                  <a:pt x="1142614" y="303708"/>
                </a:lnTo>
                <a:lnTo>
                  <a:pt x="1118445" y="265713"/>
                </a:lnTo>
                <a:lnTo>
                  <a:pt x="1091631" y="229681"/>
                </a:lnTo>
                <a:lnTo>
                  <a:pt x="1062309" y="195747"/>
                </a:lnTo>
                <a:lnTo>
                  <a:pt x="1030614" y="164048"/>
                </a:lnTo>
                <a:lnTo>
                  <a:pt x="996684" y="134720"/>
                </a:lnTo>
                <a:lnTo>
                  <a:pt x="960653" y="107901"/>
                </a:lnTo>
                <a:lnTo>
                  <a:pt x="922659" y="83725"/>
                </a:lnTo>
                <a:lnTo>
                  <a:pt x="882838" y="62331"/>
                </a:lnTo>
                <a:lnTo>
                  <a:pt x="841325" y="43854"/>
                </a:lnTo>
                <a:lnTo>
                  <a:pt x="798256" y="28430"/>
                </a:lnTo>
                <a:lnTo>
                  <a:pt x="753769" y="16196"/>
                </a:lnTo>
                <a:lnTo>
                  <a:pt x="707999" y="7289"/>
                </a:lnTo>
                <a:lnTo>
                  <a:pt x="661083" y="1845"/>
                </a:lnTo>
                <a:lnTo>
                  <a:pt x="613155" y="0"/>
                </a:lnTo>
                <a:close/>
              </a:path>
            </a:pathLst>
          </a:custGeom>
          <a:solidFill>
            <a:srgbClr val="41D1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392222" y="4360198"/>
            <a:ext cx="749935" cy="364202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-3175" algn="ctr">
              <a:lnSpc>
                <a:spcPts val="1320"/>
              </a:lnSpc>
              <a:spcBef>
                <a:spcPts val="240"/>
              </a:spcBef>
            </a:pP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Citizen  </a:t>
            </a:r>
            <a:r>
              <a:rPr b="1" dirty="0" smtClean="0">
                <a:solidFill>
                  <a:srgbClr val="FFFFFF"/>
                </a:solidFill>
                <a:latin typeface="Calibri"/>
                <a:cs typeface="Calibri"/>
              </a:rPr>
              <a:t>Scien</a:t>
            </a:r>
            <a:r>
              <a:rPr b="1" spc="-5" dirty="0" smtClean="0">
                <a:solidFill>
                  <a:srgbClr val="FFFFFF"/>
                </a:solidFill>
                <a:latin typeface="Calibri"/>
                <a:cs typeface="Calibri"/>
              </a:rPr>
              <a:t>ce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92580" y="3878580"/>
            <a:ext cx="1226820" cy="1226820"/>
          </a:xfrm>
          <a:custGeom>
            <a:avLst/>
            <a:gdLst/>
            <a:ahLst/>
            <a:cxnLst/>
            <a:rect l="l" t="t" r="r" b="b"/>
            <a:pathLst>
              <a:path w="1226820" h="1226820">
                <a:moveTo>
                  <a:pt x="613155" y="0"/>
                </a:moveTo>
                <a:lnTo>
                  <a:pt x="565228" y="1844"/>
                </a:lnTo>
                <a:lnTo>
                  <a:pt x="518312" y="7286"/>
                </a:lnTo>
                <a:lnTo>
                  <a:pt x="472542" y="16190"/>
                </a:lnTo>
                <a:lnTo>
                  <a:pt x="428055" y="28419"/>
                </a:lnTo>
                <a:lnTo>
                  <a:pt x="384986" y="43837"/>
                </a:lnTo>
                <a:lnTo>
                  <a:pt x="343473" y="62309"/>
                </a:lnTo>
                <a:lnTo>
                  <a:pt x="303652" y="83697"/>
                </a:lnTo>
                <a:lnTo>
                  <a:pt x="265658" y="107866"/>
                </a:lnTo>
                <a:lnTo>
                  <a:pt x="229627" y="134680"/>
                </a:lnTo>
                <a:lnTo>
                  <a:pt x="195697" y="164002"/>
                </a:lnTo>
                <a:lnTo>
                  <a:pt x="164002" y="195697"/>
                </a:lnTo>
                <a:lnTo>
                  <a:pt x="134680" y="229627"/>
                </a:lnTo>
                <a:lnTo>
                  <a:pt x="107866" y="265658"/>
                </a:lnTo>
                <a:lnTo>
                  <a:pt x="83697" y="303652"/>
                </a:lnTo>
                <a:lnTo>
                  <a:pt x="62309" y="343473"/>
                </a:lnTo>
                <a:lnTo>
                  <a:pt x="43837" y="384986"/>
                </a:lnTo>
                <a:lnTo>
                  <a:pt x="28419" y="428055"/>
                </a:lnTo>
                <a:lnTo>
                  <a:pt x="16190" y="472542"/>
                </a:lnTo>
                <a:lnTo>
                  <a:pt x="7286" y="518312"/>
                </a:lnTo>
                <a:lnTo>
                  <a:pt x="1844" y="565228"/>
                </a:lnTo>
                <a:lnTo>
                  <a:pt x="0" y="613156"/>
                </a:lnTo>
                <a:lnTo>
                  <a:pt x="1844" y="661066"/>
                </a:lnTo>
                <a:lnTo>
                  <a:pt x="7286" y="707970"/>
                </a:lnTo>
                <a:lnTo>
                  <a:pt x="16190" y="753729"/>
                </a:lnTo>
                <a:lnTo>
                  <a:pt x="28419" y="798209"/>
                </a:lnTo>
                <a:lnTo>
                  <a:pt x="43837" y="841272"/>
                </a:lnTo>
                <a:lnTo>
                  <a:pt x="62309" y="882782"/>
                </a:lnTo>
                <a:lnTo>
                  <a:pt x="83697" y="922603"/>
                </a:lnTo>
                <a:lnTo>
                  <a:pt x="107866" y="960598"/>
                </a:lnTo>
                <a:lnTo>
                  <a:pt x="134680" y="996630"/>
                </a:lnTo>
                <a:lnTo>
                  <a:pt x="164002" y="1030564"/>
                </a:lnTo>
                <a:lnTo>
                  <a:pt x="195697" y="1062263"/>
                </a:lnTo>
                <a:lnTo>
                  <a:pt x="229627" y="1091591"/>
                </a:lnTo>
                <a:lnTo>
                  <a:pt x="265658" y="1118410"/>
                </a:lnTo>
                <a:lnTo>
                  <a:pt x="303652" y="1142586"/>
                </a:lnTo>
                <a:lnTo>
                  <a:pt x="343473" y="1163980"/>
                </a:lnTo>
                <a:lnTo>
                  <a:pt x="384986" y="1182457"/>
                </a:lnTo>
                <a:lnTo>
                  <a:pt x="428055" y="1197881"/>
                </a:lnTo>
                <a:lnTo>
                  <a:pt x="472542" y="1210115"/>
                </a:lnTo>
                <a:lnTo>
                  <a:pt x="518312" y="1219022"/>
                </a:lnTo>
                <a:lnTo>
                  <a:pt x="565228" y="1224466"/>
                </a:lnTo>
                <a:lnTo>
                  <a:pt x="613155" y="1226312"/>
                </a:lnTo>
                <a:lnTo>
                  <a:pt x="661066" y="1224466"/>
                </a:lnTo>
                <a:lnTo>
                  <a:pt x="707970" y="1219022"/>
                </a:lnTo>
                <a:lnTo>
                  <a:pt x="753729" y="1210115"/>
                </a:lnTo>
                <a:lnTo>
                  <a:pt x="798209" y="1197881"/>
                </a:lnTo>
                <a:lnTo>
                  <a:pt x="841272" y="1182457"/>
                </a:lnTo>
                <a:lnTo>
                  <a:pt x="882782" y="1163980"/>
                </a:lnTo>
                <a:lnTo>
                  <a:pt x="922603" y="1142586"/>
                </a:lnTo>
                <a:lnTo>
                  <a:pt x="960598" y="1118410"/>
                </a:lnTo>
                <a:lnTo>
                  <a:pt x="996630" y="1091591"/>
                </a:lnTo>
                <a:lnTo>
                  <a:pt x="1030564" y="1062263"/>
                </a:lnTo>
                <a:lnTo>
                  <a:pt x="1062263" y="1030564"/>
                </a:lnTo>
                <a:lnTo>
                  <a:pt x="1091591" y="996630"/>
                </a:lnTo>
                <a:lnTo>
                  <a:pt x="1118410" y="960598"/>
                </a:lnTo>
                <a:lnTo>
                  <a:pt x="1142586" y="922603"/>
                </a:lnTo>
                <a:lnTo>
                  <a:pt x="1163980" y="882782"/>
                </a:lnTo>
                <a:lnTo>
                  <a:pt x="1182457" y="841272"/>
                </a:lnTo>
                <a:lnTo>
                  <a:pt x="1197881" y="798209"/>
                </a:lnTo>
                <a:lnTo>
                  <a:pt x="1210115" y="753729"/>
                </a:lnTo>
                <a:lnTo>
                  <a:pt x="1219022" y="707970"/>
                </a:lnTo>
                <a:lnTo>
                  <a:pt x="1224466" y="661066"/>
                </a:lnTo>
                <a:lnTo>
                  <a:pt x="1226312" y="613156"/>
                </a:lnTo>
                <a:lnTo>
                  <a:pt x="1224466" y="565228"/>
                </a:lnTo>
                <a:lnTo>
                  <a:pt x="1219022" y="518312"/>
                </a:lnTo>
                <a:lnTo>
                  <a:pt x="1210115" y="472542"/>
                </a:lnTo>
                <a:lnTo>
                  <a:pt x="1197881" y="428055"/>
                </a:lnTo>
                <a:lnTo>
                  <a:pt x="1182457" y="384986"/>
                </a:lnTo>
                <a:lnTo>
                  <a:pt x="1163980" y="343473"/>
                </a:lnTo>
                <a:lnTo>
                  <a:pt x="1142586" y="303652"/>
                </a:lnTo>
                <a:lnTo>
                  <a:pt x="1118410" y="265658"/>
                </a:lnTo>
                <a:lnTo>
                  <a:pt x="1091591" y="229627"/>
                </a:lnTo>
                <a:lnTo>
                  <a:pt x="1062263" y="195697"/>
                </a:lnTo>
                <a:lnTo>
                  <a:pt x="1030564" y="164002"/>
                </a:lnTo>
                <a:lnTo>
                  <a:pt x="996630" y="134680"/>
                </a:lnTo>
                <a:lnTo>
                  <a:pt x="960598" y="107866"/>
                </a:lnTo>
                <a:lnTo>
                  <a:pt x="922603" y="83697"/>
                </a:lnTo>
                <a:lnTo>
                  <a:pt x="882782" y="62309"/>
                </a:lnTo>
                <a:lnTo>
                  <a:pt x="841272" y="43837"/>
                </a:lnTo>
                <a:lnTo>
                  <a:pt x="798209" y="28419"/>
                </a:lnTo>
                <a:lnTo>
                  <a:pt x="753729" y="16190"/>
                </a:lnTo>
                <a:lnTo>
                  <a:pt x="707970" y="7286"/>
                </a:lnTo>
                <a:lnTo>
                  <a:pt x="661066" y="1844"/>
                </a:lnTo>
                <a:lnTo>
                  <a:pt x="613155" y="0"/>
                </a:lnTo>
                <a:close/>
              </a:path>
            </a:pathLst>
          </a:custGeom>
          <a:solidFill>
            <a:srgbClr val="229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676400" y="4264762"/>
            <a:ext cx="990600" cy="383438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89535" algn="ctr">
              <a:lnSpc>
                <a:spcPts val="1320"/>
              </a:lnSpc>
              <a:spcBef>
                <a:spcPts val="240"/>
              </a:spcBef>
            </a:pPr>
            <a:r>
              <a:rPr lang="en-US" b="1" spc="-5" dirty="0" smtClean="0">
                <a:solidFill>
                  <a:srgbClr val="FFFFFF"/>
                </a:solidFill>
                <a:latin typeface="Calibri"/>
                <a:cs typeface="Calibri"/>
              </a:rPr>
              <a:t>Creative NRAM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14625" y="4648200"/>
            <a:ext cx="97637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-5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55" dirty="0" smtClean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b="1" spc="-20" dirty="0" smtClean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b="1" spc="-5" dirty="0" smtClean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b="1" dirty="0" smtClean="0">
                <a:solidFill>
                  <a:srgbClr val="FFFFFF"/>
                </a:solidFill>
                <a:latin typeface="Calibri"/>
                <a:cs typeface="Calibri"/>
              </a:rPr>
              <a:t>ining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5"/>
          </p:nvPr>
        </p:nvSpPr>
        <p:spPr>
          <a:xfrm>
            <a:off x="1584960" y="6377940"/>
            <a:ext cx="7406640" cy="276999"/>
          </a:xfrm>
        </p:spPr>
        <p:txBody>
          <a:bodyPr/>
          <a:lstStyle/>
          <a:p>
            <a:r>
              <a:rPr lang="en-US" dirty="0" smtClean="0"/>
              <a:t>2019 International Radon Symposium                                  Denver, Colorado   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228F052-CA2C-4586-BB65-EB6EC49D04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583" y="6019800"/>
            <a:ext cx="1279417" cy="1280160"/>
          </a:xfrm>
          <a:prstGeom prst="rect">
            <a:avLst/>
          </a:prstGeom>
        </p:spPr>
      </p:pic>
      <p:sp>
        <p:nvSpPr>
          <p:cNvPr id="26" name="object 3"/>
          <p:cNvSpPr>
            <a:spLocks noChangeAspect="1"/>
          </p:cNvSpPr>
          <p:nvPr/>
        </p:nvSpPr>
        <p:spPr>
          <a:xfrm>
            <a:off x="3505200" y="3276600"/>
            <a:ext cx="1783080" cy="8229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800600" y="2286000"/>
            <a:ext cx="1676400" cy="1676400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2819400" y="4542299"/>
            <a:ext cx="3334380" cy="381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2438400" y="2362200"/>
            <a:ext cx="1447800" cy="16002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bject 23"/>
          <p:cNvSpPr txBox="1"/>
          <p:nvPr/>
        </p:nvSpPr>
        <p:spPr>
          <a:xfrm>
            <a:off x="7086600" y="2185584"/>
            <a:ext cx="1371600" cy="862416"/>
          </a:xfrm>
          <a:prstGeom prst="rect">
            <a:avLst/>
          </a:prstGeom>
          <a:solidFill>
            <a:srgbClr val="1B365D"/>
          </a:solidFill>
        </p:spPr>
        <p:txBody>
          <a:bodyPr vert="horz" wrap="square" lIns="0" tIns="3111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45"/>
              </a:spcBef>
            </a:pPr>
            <a:r>
              <a:rPr sz="1800" spc="-50" dirty="0" smtClean="0">
                <a:solidFill>
                  <a:srgbClr val="FFFFFF"/>
                </a:solidFill>
                <a:latin typeface="Calibri"/>
                <a:cs typeface="Calibri"/>
              </a:rPr>
              <a:t>EPA</a:t>
            </a:r>
            <a:r>
              <a:rPr lang="en-US" sz="1800" spc="-50" dirty="0" smtClean="0">
                <a:solidFill>
                  <a:srgbClr val="FFFFFF"/>
                </a:solidFill>
                <a:latin typeface="Calibri"/>
                <a:cs typeface="Calibri"/>
              </a:rPr>
              <a:t> Region 4</a:t>
            </a:r>
            <a:r>
              <a:rPr sz="1800" spc="-1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endParaRPr sz="18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Chandler</a:t>
            </a:r>
            <a:endParaRPr sz="18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Milhollin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13314" name="Picture 2" descr="Scott Pruitt Can Blame Neil Gorsuch’s Mother for EPA Seal">
            <a:hlinkClick r:id="rId8" tooltip="Scott Pruitt Can Blame Neil Gorsuch’s Mother for EPA Seal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1371600"/>
            <a:ext cx="2333625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60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90600"/>
            <a:ext cx="9144000" cy="88900"/>
          </a:xfrm>
          <a:custGeom>
            <a:avLst/>
            <a:gdLst/>
            <a:ahLst/>
            <a:cxnLst/>
            <a:rect l="l" t="t" r="r" b="b"/>
            <a:pathLst>
              <a:path w="9144000" h="88900">
                <a:moveTo>
                  <a:pt x="0" y="88900"/>
                </a:moveTo>
                <a:lnTo>
                  <a:pt x="9144000" y="88900"/>
                </a:lnTo>
                <a:lnTo>
                  <a:pt x="9144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152259"/>
            <a:ext cx="9144000" cy="706120"/>
          </a:xfrm>
          <a:custGeom>
            <a:avLst/>
            <a:gdLst/>
            <a:ahLst/>
            <a:cxnLst/>
            <a:rect l="l" t="t" r="r" b="b"/>
            <a:pathLst>
              <a:path w="9144000" h="706120">
                <a:moveTo>
                  <a:pt x="0" y="705739"/>
                </a:moveTo>
                <a:lnTo>
                  <a:pt x="9144000" y="705739"/>
                </a:lnTo>
                <a:lnTo>
                  <a:pt x="9144000" y="0"/>
                </a:lnTo>
                <a:lnTo>
                  <a:pt x="0" y="0"/>
                </a:lnTo>
                <a:lnTo>
                  <a:pt x="0" y="705739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152264"/>
            <a:ext cx="1584960" cy="7057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59579" y="216408"/>
            <a:ext cx="629412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31140" y="2743200"/>
            <a:ext cx="8709025" cy="378372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86360" indent="-342900">
              <a:lnSpc>
                <a:spcPct val="100000"/>
              </a:lnSpc>
              <a:spcBef>
                <a:spcPts val="105"/>
              </a:spcBef>
              <a:buClr>
                <a:srgbClr val="FF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OPSP worked with TDEC’s Communication team for a creative, new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approach to NRAM </a:t>
            </a: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January, 2019.</a:t>
            </a:r>
          </a:p>
          <a:p>
            <a:pPr marL="355600" marR="86360" indent="-342900">
              <a:lnSpc>
                <a:spcPct val="100000"/>
              </a:lnSpc>
              <a:spcBef>
                <a:spcPts val="105"/>
              </a:spcBef>
              <a:buClr>
                <a:srgbClr val="FF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developed a partnership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health facilities and gyms </a:t>
            </a: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across the state to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promote radon testing as the new “resolution</a:t>
            </a: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”. </a:t>
            </a:r>
          </a:p>
          <a:p>
            <a:pPr marL="355600" marR="86360" indent="-342900">
              <a:lnSpc>
                <a:spcPct val="100000"/>
              </a:lnSpc>
              <a:spcBef>
                <a:spcPts val="105"/>
              </a:spcBef>
              <a:buClr>
                <a:srgbClr val="FF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team developed a press release to engage our new audience.</a:t>
            </a:r>
          </a:p>
          <a:p>
            <a:pPr marL="355600" marR="86360" indent="-342900">
              <a:lnSpc>
                <a:spcPct val="100000"/>
              </a:lnSpc>
              <a:spcBef>
                <a:spcPts val="105"/>
              </a:spcBef>
              <a:buClr>
                <a:srgbClr val="FF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Media across the state responded with increased and diverse coverage to promote our goals.</a:t>
            </a:r>
          </a:p>
          <a:p>
            <a:pPr marL="355600" marR="86360" indent="-342900">
              <a:lnSpc>
                <a:spcPct val="100000"/>
              </a:lnSpc>
              <a:spcBef>
                <a:spcPts val="105"/>
              </a:spcBef>
              <a:buClr>
                <a:srgbClr val="FF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These activities resulted in record number of test kits distributed during the month of January </a:t>
            </a:r>
            <a:r>
              <a:rPr lang="en-US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 the year.</a:t>
            </a:r>
          </a:p>
          <a:p>
            <a:pPr marL="355600" marR="86360" indent="-342900">
              <a:lnSpc>
                <a:spcPct val="100000"/>
              </a:lnSpc>
              <a:spcBef>
                <a:spcPts val="105"/>
              </a:spcBef>
              <a:buClr>
                <a:srgbClr val="FF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2018, we distributed 3,546 test kits for the year while we had 5,345 requests in the one month of January, 2019!</a:t>
            </a:r>
          </a:p>
          <a:p>
            <a:pPr marL="355600" marR="86360" indent="-342900">
              <a:lnSpc>
                <a:spcPct val="100000"/>
              </a:lnSpc>
              <a:spcBef>
                <a:spcPts val="105"/>
              </a:spcBef>
              <a:buClr>
                <a:srgbClr val="E87721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n-US" sz="20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>
          <a:xfrm>
            <a:off x="1584959" y="6377940"/>
            <a:ext cx="7355205" cy="276999"/>
          </a:xfrm>
        </p:spPr>
        <p:txBody>
          <a:bodyPr/>
          <a:lstStyle/>
          <a:p>
            <a:r>
              <a:rPr lang="en-US" dirty="0" smtClean="0"/>
              <a:t>2019 International Radon Symposium                              Denver, Colorado   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228F052-CA2C-4586-BB65-EB6EC49D04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583" y="6019800"/>
            <a:ext cx="1279417" cy="1280160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3573780" y="1447800"/>
            <a:ext cx="1226820" cy="1226820"/>
          </a:xfrm>
          <a:custGeom>
            <a:avLst/>
            <a:gdLst/>
            <a:ahLst/>
            <a:cxnLst/>
            <a:rect l="l" t="t" r="r" b="b"/>
            <a:pathLst>
              <a:path w="1226820" h="1226820">
                <a:moveTo>
                  <a:pt x="613155" y="0"/>
                </a:moveTo>
                <a:lnTo>
                  <a:pt x="565228" y="1844"/>
                </a:lnTo>
                <a:lnTo>
                  <a:pt x="518312" y="7286"/>
                </a:lnTo>
                <a:lnTo>
                  <a:pt x="472542" y="16190"/>
                </a:lnTo>
                <a:lnTo>
                  <a:pt x="428055" y="28419"/>
                </a:lnTo>
                <a:lnTo>
                  <a:pt x="384986" y="43837"/>
                </a:lnTo>
                <a:lnTo>
                  <a:pt x="343473" y="62309"/>
                </a:lnTo>
                <a:lnTo>
                  <a:pt x="303652" y="83697"/>
                </a:lnTo>
                <a:lnTo>
                  <a:pt x="265658" y="107866"/>
                </a:lnTo>
                <a:lnTo>
                  <a:pt x="229627" y="134680"/>
                </a:lnTo>
                <a:lnTo>
                  <a:pt x="195697" y="164002"/>
                </a:lnTo>
                <a:lnTo>
                  <a:pt x="164002" y="195697"/>
                </a:lnTo>
                <a:lnTo>
                  <a:pt x="134680" y="229627"/>
                </a:lnTo>
                <a:lnTo>
                  <a:pt x="107866" y="265658"/>
                </a:lnTo>
                <a:lnTo>
                  <a:pt x="83697" y="303652"/>
                </a:lnTo>
                <a:lnTo>
                  <a:pt x="62309" y="343473"/>
                </a:lnTo>
                <a:lnTo>
                  <a:pt x="43837" y="384986"/>
                </a:lnTo>
                <a:lnTo>
                  <a:pt x="28419" y="428055"/>
                </a:lnTo>
                <a:lnTo>
                  <a:pt x="16190" y="472542"/>
                </a:lnTo>
                <a:lnTo>
                  <a:pt x="7286" y="518312"/>
                </a:lnTo>
                <a:lnTo>
                  <a:pt x="1844" y="565228"/>
                </a:lnTo>
                <a:lnTo>
                  <a:pt x="0" y="613156"/>
                </a:lnTo>
                <a:lnTo>
                  <a:pt x="1844" y="661066"/>
                </a:lnTo>
                <a:lnTo>
                  <a:pt x="7286" y="707970"/>
                </a:lnTo>
                <a:lnTo>
                  <a:pt x="16190" y="753729"/>
                </a:lnTo>
                <a:lnTo>
                  <a:pt x="28419" y="798209"/>
                </a:lnTo>
                <a:lnTo>
                  <a:pt x="43837" y="841272"/>
                </a:lnTo>
                <a:lnTo>
                  <a:pt x="62309" y="882782"/>
                </a:lnTo>
                <a:lnTo>
                  <a:pt x="83697" y="922603"/>
                </a:lnTo>
                <a:lnTo>
                  <a:pt x="107866" y="960598"/>
                </a:lnTo>
                <a:lnTo>
                  <a:pt x="134680" y="996630"/>
                </a:lnTo>
                <a:lnTo>
                  <a:pt x="164002" y="1030564"/>
                </a:lnTo>
                <a:lnTo>
                  <a:pt x="195697" y="1062263"/>
                </a:lnTo>
                <a:lnTo>
                  <a:pt x="229627" y="1091591"/>
                </a:lnTo>
                <a:lnTo>
                  <a:pt x="265658" y="1118410"/>
                </a:lnTo>
                <a:lnTo>
                  <a:pt x="303652" y="1142586"/>
                </a:lnTo>
                <a:lnTo>
                  <a:pt x="343473" y="1163980"/>
                </a:lnTo>
                <a:lnTo>
                  <a:pt x="384986" y="1182457"/>
                </a:lnTo>
                <a:lnTo>
                  <a:pt x="428055" y="1197881"/>
                </a:lnTo>
                <a:lnTo>
                  <a:pt x="472542" y="1210115"/>
                </a:lnTo>
                <a:lnTo>
                  <a:pt x="518312" y="1219022"/>
                </a:lnTo>
                <a:lnTo>
                  <a:pt x="565228" y="1224466"/>
                </a:lnTo>
                <a:lnTo>
                  <a:pt x="613155" y="1226312"/>
                </a:lnTo>
                <a:lnTo>
                  <a:pt x="661066" y="1224466"/>
                </a:lnTo>
                <a:lnTo>
                  <a:pt x="707970" y="1219022"/>
                </a:lnTo>
                <a:lnTo>
                  <a:pt x="753729" y="1210115"/>
                </a:lnTo>
                <a:lnTo>
                  <a:pt x="798209" y="1197881"/>
                </a:lnTo>
                <a:lnTo>
                  <a:pt x="841272" y="1182457"/>
                </a:lnTo>
                <a:lnTo>
                  <a:pt x="882782" y="1163980"/>
                </a:lnTo>
                <a:lnTo>
                  <a:pt x="922603" y="1142586"/>
                </a:lnTo>
                <a:lnTo>
                  <a:pt x="960598" y="1118410"/>
                </a:lnTo>
                <a:lnTo>
                  <a:pt x="996630" y="1091591"/>
                </a:lnTo>
                <a:lnTo>
                  <a:pt x="1030564" y="1062263"/>
                </a:lnTo>
                <a:lnTo>
                  <a:pt x="1062263" y="1030564"/>
                </a:lnTo>
                <a:lnTo>
                  <a:pt x="1091591" y="996630"/>
                </a:lnTo>
                <a:lnTo>
                  <a:pt x="1118410" y="960598"/>
                </a:lnTo>
                <a:lnTo>
                  <a:pt x="1142586" y="922603"/>
                </a:lnTo>
                <a:lnTo>
                  <a:pt x="1163980" y="882782"/>
                </a:lnTo>
                <a:lnTo>
                  <a:pt x="1182457" y="841272"/>
                </a:lnTo>
                <a:lnTo>
                  <a:pt x="1197881" y="798209"/>
                </a:lnTo>
                <a:lnTo>
                  <a:pt x="1210115" y="753729"/>
                </a:lnTo>
                <a:lnTo>
                  <a:pt x="1219022" y="707970"/>
                </a:lnTo>
                <a:lnTo>
                  <a:pt x="1224466" y="661066"/>
                </a:lnTo>
                <a:lnTo>
                  <a:pt x="1226312" y="613156"/>
                </a:lnTo>
                <a:lnTo>
                  <a:pt x="1224466" y="565228"/>
                </a:lnTo>
                <a:lnTo>
                  <a:pt x="1219022" y="518312"/>
                </a:lnTo>
                <a:lnTo>
                  <a:pt x="1210115" y="472542"/>
                </a:lnTo>
                <a:lnTo>
                  <a:pt x="1197881" y="428055"/>
                </a:lnTo>
                <a:lnTo>
                  <a:pt x="1182457" y="384986"/>
                </a:lnTo>
                <a:lnTo>
                  <a:pt x="1163980" y="343473"/>
                </a:lnTo>
                <a:lnTo>
                  <a:pt x="1142586" y="303652"/>
                </a:lnTo>
                <a:lnTo>
                  <a:pt x="1118410" y="265658"/>
                </a:lnTo>
                <a:lnTo>
                  <a:pt x="1091591" y="229627"/>
                </a:lnTo>
                <a:lnTo>
                  <a:pt x="1062263" y="195697"/>
                </a:lnTo>
                <a:lnTo>
                  <a:pt x="1030564" y="164002"/>
                </a:lnTo>
                <a:lnTo>
                  <a:pt x="996630" y="134680"/>
                </a:lnTo>
                <a:lnTo>
                  <a:pt x="960598" y="107866"/>
                </a:lnTo>
                <a:lnTo>
                  <a:pt x="922603" y="83697"/>
                </a:lnTo>
                <a:lnTo>
                  <a:pt x="882782" y="62309"/>
                </a:lnTo>
                <a:lnTo>
                  <a:pt x="841272" y="43837"/>
                </a:lnTo>
                <a:lnTo>
                  <a:pt x="798209" y="28419"/>
                </a:lnTo>
                <a:lnTo>
                  <a:pt x="753729" y="16190"/>
                </a:lnTo>
                <a:lnTo>
                  <a:pt x="707970" y="7286"/>
                </a:lnTo>
                <a:lnTo>
                  <a:pt x="661066" y="1844"/>
                </a:lnTo>
                <a:lnTo>
                  <a:pt x="613155" y="0"/>
                </a:lnTo>
                <a:close/>
              </a:path>
            </a:pathLst>
          </a:custGeom>
          <a:solidFill>
            <a:srgbClr val="229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657600" y="1902562"/>
            <a:ext cx="990600" cy="383438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89535" algn="ctr">
              <a:lnSpc>
                <a:spcPts val="1320"/>
              </a:lnSpc>
              <a:spcBef>
                <a:spcPts val="240"/>
              </a:spcBef>
            </a:pPr>
            <a:r>
              <a:rPr lang="en-US" b="1" spc="-5" dirty="0" smtClean="0">
                <a:solidFill>
                  <a:srgbClr val="FFFFFF"/>
                </a:solidFill>
                <a:latin typeface="Calibri"/>
                <a:cs typeface="Calibri"/>
              </a:rPr>
              <a:t>Creative NRAM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408" y="304800"/>
            <a:ext cx="505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Creative NRAM</a:t>
            </a:r>
            <a:endParaRPr lang="en-US" sz="3200" b="1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45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152259"/>
            <a:ext cx="9144000" cy="706120"/>
          </a:xfrm>
          <a:custGeom>
            <a:avLst/>
            <a:gdLst/>
            <a:ahLst/>
            <a:cxnLst/>
            <a:rect l="l" t="t" r="r" b="b"/>
            <a:pathLst>
              <a:path w="9144000" h="706120">
                <a:moveTo>
                  <a:pt x="0" y="705739"/>
                </a:moveTo>
                <a:lnTo>
                  <a:pt x="9144000" y="705739"/>
                </a:lnTo>
                <a:lnTo>
                  <a:pt x="9144000" y="0"/>
                </a:lnTo>
                <a:lnTo>
                  <a:pt x="0" y="0"/>
                </a:lnTo>
                <a:lnTo>
                  <a:pt x="0" y="705739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152264"/>
            <a:ext cx="1584960" cy="7057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16408"/>
            <a:ext cx="4204716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71315" y="216408"/>
            <a:ext cx="629412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3840" y="325500"/>
            <a:ext cx="3909567" cy="5151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en-US" dirty="0" smtClean="0"/>
              <a:t>-</a:t>
            </a:r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533401" y="1107730"/>
            <a:ext cx="4816582" cy="466538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FF0E00"/>
              </a:buClr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</a:pPr>
            <a:endParaRPr lang="en-US" sz="2000" dirty="0" smtClean="0">
              <a:latin typeface="Open Sans"/>
              <a:cs typeface="Open Sans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FF0E00"/>
              </a:buClr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</a:pPr>
            <a:r>
              <a:rPr lang="en-US" sz="2000" dirty="0" smtClean="0">
                <a:latin typeface="Open Sans"/>
                <a:cs typeface="Open Sans"/>
              </a:rPr>
              <a:t>The </a:t>
            </a:r>
            <a:r>
              <a:rPr lang="en-US" sz="2000" dirty="0" smtClean="0">
                <a:latin typeface="Open Sans"/>
                <a:cs typeface="Open Sans"/>
              </a:rPr>
              <a:t>Office of Policy and Sustainable Practices (OPSP) has managed </a:t>
            </a:r>
            <a:r>
              <a:rPr sz="2000" spc="-5" dirty="0" smtClean="0">
                <a:latin typeface="Open Sans"/>
                <a:cs typeface="Open Sans"/>
              </a:rPr>
              <a:t>the </a:t>
            </a:r>
            <a:r>
              <a:rPr lang="en-US" sz="2000" spc="-5" dirty="0" smtClean="0">
                <a:latin typeface="Open Sans"/>
                <a:cs typeface="Open Sans"/>
              </a:rPr>
              <a:t>radon </a:t>
            </a:r>
            <a:r>
              <a:rPr sz="2000" spc="-15" dirty="0" smtClean="0">
                <a:latin typeface="Open Sans"/>
                <a:cs typeface="Open Sans"/>
              </a:rPr>
              <a:t>program </a:t>
            </a:r>
            <a:r>
              <a:rPr sz="2000" spc="-5" dirty="0">
                <a:latin typeface="Open Sans"/>
                <a:cs typeface="Open Sans"/>
              </a:rPr>
              <a:t>since </a:t>
            </a:r>
            <a:r>
              <a:rPr sz="2000" spc="-10" dirty="0" smtClean="0">
                <a:latin typeface="Open Sans"/>
                <a:cs typeface="Open Sans"/>
              </a:rPr>
              <a:t>2007</a:t>
            </a:r>
            <a:r>
              <a:rPr lang="en-US" sz="2000" spc="-10" dirty="0" smtClean="0">
                <a:latin typeface="Open Sans"/>
                <a:cs typeface="Open Sans"/>
              </a:rPr>
              <a:t>.</a:t>
            </a:r>
            <a:r>
              <a:rPr sz="2000" spc="-30" dirty="0" smtClean="0">
                <a:latin typeface="Open Sans"/>
                <a:cs typeface="Open Sans"/>
              </a:rPr>
              <a:t> </a:t>
            </a:r>
            <a:endParaRPr lang="en-US" sz="2000" spc="-30" dirty="0" smtClean="0">
              <a:latin typeface="Open Sans"/>
              <a:cs typeface="Open Sans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FF0E00"/>
              </a:buClr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</a:pPr>
            <a:r>
              <a:rPr lang="en-US" sz="2000" spc="-10" dirty="0" smtClean="0">
                <a:latin typeface="Open Sans"/>
                <a:cs typeface="Open Sans"/>
              </a:rPr>
              <a:t>The program is funded through a </a:t>
            </a:r>
            <a:r>
              <a:rPr sz="2000" spc="-10" dirty="0" smtClean="0">
                <a:latin typeface="Open Sans"/>
                <a:cs typeface="Open Sans"/>
              </a:rPr>
              <a:t>Federal </a:t>
            </a:r>
            <a:r>
              <a:rPr sz="2000" spc="-10" dirty="0">
                <a:latin typeface="Open Sans"/>
                <a:cs typeface="Open Sans"/>
              </a:rPr>
              <a:t>grant- </a:t>
            </a:r>
            <a:r>
              <a:rPr sz="2000" spc="-30" dirty="0">
                <a:latin typeface="Open Sans"/>
                <a:cs typeface="Open Sans"/>
              </a:rPr>
              <a:t>EPA </a:t>
            </a:r>
            <a:r>
              <a:rPr sz="2000" dirty="0">
                <a:latin typeface="Open Sans"/>
                <a:cs typeface="Open Sans"/>
              </a:rPr>
              <a:t>State Indoor </a:t>
            </a:r>
            <a:r>
              <a:rPr sz="2000" spc="-5" dirty="0">
                <a:latin typeface="Open Sans"/>
                <a:cs typeface="Open Sans"/>
              </a:rPr>
              <a:t>Radon </a:t>
            </a:r>
            <a:r>
              <a:rPr sz="2000" spc="-10" dirty="0">
                <a:latin typeface="Open Sans"/>
                <a:cs typeface="Open Sans"/>
              </a:rPr>
              <a:t>Grant</a:t>
            </a:r>
            <a:r>
              <a:rPr sz="2000" spc="-50" dirty="0">
                <a:latin typeface="Open Sans"/>
                <a:cs typeface="Open Sans"/>
              </a:rPr>
              <a:t> </a:t>
            </a:r>
            <a:r>
              <a:rPr sz="2000" dirty="0">
                <a:latin typeface="Open Sans"/>
                <a:cs typeface="Open Sans"/>
              </a:rPr>
              <a:t>(SIRG</a:t>
            </a:r>
            <a:r>
              <a:rPr sz="2000" dirty="0" smtClean="0">
                <a:latin typeface="Open Sans"/>
                <a:cs typeface="Open Sans"/>
              </a:rPr>
              <a:t>)</a:t>
            </a:r>
            <a:r>
              <a:rPr lang="en-US" sz="2000" dirty="0" smtClean="0">
                <a:latin typeface="Open Sans"/>
                <a:cs typeface="Open Sans"/>
              </a:rPr>
              <a:t>.</a:t>
            </a:r>
            <a:endParaRPr sz="2000" dirty="0">
              <a:latin typeface="Open Sans"/>
              <a:cs typeface="Open Sans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lr>
                <a:srgbClr val="FF0E00"/>
              </a:buClr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</a:pPr>
            <a:r>
              <a:rPr lang="en-US" sz="2000" spc="-10" dirty="0" smtClean="0">
                <a:latin typeface="Open Sans"/>
                <a:cs typeface="Open Sans"/>
              </a:rPr>
              <a:t>The program is n</a:t>
            </a:r>
            <a:r>
              <a:rPr sz="2000" spc="-10" dirty="0" smtClean="0">
                <a:latin typeface="Open Sans"/>
                <a:cs typeface="Open Sans"/>
              </a:rPr>
              <a:t>on-regulatory</a:t>
            </a:r>
            <a:r>
              <a:rPr lang="en-US" sz="2000" spc="-10" dirty="0" smtClean="0">
                <a:latin typeface="Open Sans"/>
                <a:cs typeface="Open Sans"/>
              </a:rPr>
              <a:t> – it’s completely voluntary consisting primarily of </a:t>
            </a:r>
            <a:r>
              <a:rPr sz="2000" spc="-5" dirty="0" smtClean="0">
                <a:latin typeface="Open Sans"/>
                <a:cs typeface="Open Sans"/>
              </a:rPr>
              <a:t>education </a:t>
            </a:r>
            <a:r>
              <a:rPr sz="2000" spc="-5" dirty="0">
                <a:latin typeface="Open Sans"/>
                <a:cs typeface="Open Sans"/>
              </a:rPr>
              <a:t>and</a:t>
            </a:r>
            <a:r>
              <a:rPr sz="2000" spc="-45" dirty="0">
                <a:latin typeface="Open Sans"/>
                <a:cs typeface="Open Sans"/>
              </a:rPr>
              <a:t> </a:t>
            </a:r>
            <a:r>
              <a:rPr sz="2000" spc="-5" dirty="0" smtClean="0">
                <a:latin typeface="Open Sans"/>
                <a:cs typeface="Open Sans"/>
              </a:rPr>
              <a:t>outreach</a:t>
            </a:r>
            <a:r>
              <a:rPr lang="en-US" sz="2000" spc="-5" dirty="0" smtClean="0">
                <a:latin typeface="Open Sans"/>
                <a:cs typeface="Open Sans"/>
              </a:rPr>
              <a:t>.</a:t>
            </a:r>
            <a:endParaRPr sz="2000" dirty="0">
              <a:latin typeface="Open Sans"/>
              <a:cs typeface="Open Sans"/>
            </a:endParaRPr>
          </a:p>
          <a:p>
            <a:pPr marL="355600" marR="425450" indent="-342900">
              <a:lnSpc>
                <a:spcPct val="100000"/>
              </a:lnSpc>
              <a:spcBef>
                <a:spcPts val="480"/>
              </a:spcBef>
              <a:buClr>
                <a:srgbClr val="FF0E00"/>
              </a:buClr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</a:pPr>
            <a:r>
              <a:rPr lang="en-US" sz="2000" spc="-5" dirty="0" smtClean="0">
                <a:latin typeface="Open Sans"/>
                <a:cs typeface="Open Sans"/>
              </a:rPr>
              <a:t>The o</a:t>
            </a:r>
            <a:r>
              <a:rPr sz="2000" spc="-5" dirty="0" smtClean="0">
                <a:latin typeface="Open Sans"/>
                <a:cs typeface="Open Sans"/>
              </a:rPr>
              <a:t>nly </a:t>
            </a:r>
            <a:r>
              <a:rPr lang="en-US" sz="2000" spc="-5" dirty="0" smtClean="0">
                <a:latin typeface="Open Sans"/>
                <a:cs typeface="Open Sans"/>
              </a:rPr>
              <a:t>current </a:t>
            </a:r>
            <a:r>
              <a:rPr sz="2000" spc="-5" dirty="0" smtClean="0">
                <a:latin typeface="Open Sans"/>
                <a:cs typeface="Open Sans"/>
              </a:rPr>
              <a:t>state </a:t>
            </a:r>
            <a:r>
              <a:rPr sz="2000" spc="-10" dirty="0">
                <a:latin typeface="Open Sans"/>
                <a:cs typeface="Open Sans"/>
              </a:rPr>
              <a:t>requirement </a:t>
            </a:r>
            <a:r>
              <a:rPr sz="2000" dirty="0">
                <a:latin typeface="Open Sans"/>
                <a:cs typeface="Open Sans"/>
              </a:rPr>
              <a:t>is for </a:t>
            </a:r>
            <a:r>
              <a:rPr sz="2000" spc="-5" dirty="0">
                <a:latin typeface="Open Sans"/>
                <a:cs typeface="Open Sans"/>
              </a:rPr>
              <a:t>disclosure </a:t>
            </a:r>
            <a:r>
              <a:rPr sz="2000" dirty="0">
                <a:latin typeface="Open Sans"/>
                <a:cs typeface="Open Sans"/>
              </a:rPr>
              <a:t>of </a:t>
            </a:r>
            <a:r>
              <a:rPr sz="2000" spc="-5" dirty="0">
                <a:latin typeface="Open Sans"/>
                <a:cs typeface="Open Sans"/>
              </a:rPr>
              <a:t>testing during </a:t>
            </a:r>
            <a:r>
              <a:rPr sz="2000" spc="-15" dirty="0" smtClean="0">
                <a:latin typeface="Open Sans"/>
                <a:cs typeface="Open Sans"/>
              </a:rPr>
              <a:t>real </a:t>
            </a:r>
            <a:r>
              <a:rPr sz="2000" spc="-5" dirty="0">
                <a:latin typeface="Open Sans"/>
                <a:cs typeface="Open Sans"/>
              </a:rPr>
              <a:t>estate</a:t>
            </a:r>
            <a:r>
              <a:rPr sz="2000" spc="-30" dirty="0">
                <a:latin typeface="Open Sans"/>
                <a:cs typeface="Open Sans"/>
              </a:rPr>
              <a:t> </a:t>
            </a:r>
            <a:r>
              <a:rPr sz="2000" spc="-10" dirty="0" smtClean="0">
                <a:latin typeface="Open Sans"/>
                <a:cs typeface="Open Sans"/>
              </a:rPr>
              <a:t>transactions</a:t>
            </a:r>
            <a:r>
              <a:rPr lang="en-US" sz="2000" spc="-10" dirty="0" smtClean="0">
                <a:latin typeface="Open Sans"/>
                <a:cs typeface="Open Sans"/>
              </a:rPr>
              <a:t>.</a:t>
            </a:r>
            <a:endParaRPr sz="2000" dirty="0">
              <a:latin typeface="Open Sans"/>
              <a:cs typeface="Open San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5"/>
          </p:nvPr>
        </p:nvSpPr>
        <p:spPr>
          <a:xfrm>
            <a:off x="1584960" y="6324600"/>
            <a:ext cx="7559040" cy="276999"/>
          </a:xfrm>
        </p:spPr>
        <p:txBody>
          <a:bodyPr/>
          <a:lstStyle/>
          <a:p>
            <a:pPr algn="l"/>
            <a:r>
              <a:rPr lang="en-US" dirty="0" smtClean="0"/>
              <a:t>  2019 International Radon Symposium                            Denver, Colorado   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228F052-CA2C-4586-BB65-EB6EC49D04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83" y="5943600"/>
            <a:ext cx="1279417" cy="1280160"/>
          </a:xfrm>
          <a:prstGeom prst="rect">
            <a:avLst/>
          </a:prstGeom>
        </p:spPr>
      </p:pic>
      <p:pic>
        <p:nvPicPr>
          <p:cNvPr id="11" name="Picture 2" descr="radon boot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438400"/>
            <a:ext cx="3205629" cy="2597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ject 2"/>
          <p:cNvSpPr/>
          <p:nvPr/>
        </p:nvSpPr>
        <p:spPr>
          <a:xfrm>
            <a:off x="0" y="990600"/>
            <a:ext cx="9144000" cy="88900"/>
          </a:xfrm>
          <a:custGeom>
            <a:avLst/>
            <a:gdLst/>
            <a:ahLst/>
            <a:cxnLst/>
            <a:rect l="l" t="t" r="r" b="b"/>
            <a:pathLst>
              <a:path w="9144000" h="88900">
                <a:moveTo>
                  <a:pt x="0" y="88900"/>
                </a:moveTo>
                <a:lnTo>
                  <a:pt x="9144000" y="88900"/>
                </a:lnTo>
                <a:lnTo>
                  <a:pt x="9144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90600"/>
            <a:ext cx="9144000" cy="88900"/>
          </a:xfrm>
          <a:custGeom>
            <a:avLst/>
            <a:gdLst/>
            <a:ahLst/>
            <a:cxnLst/>
            <a:rect l="l" t="t" r="r" b="b"/>
            <a:pathLst>
              <a:path w="9144000" h="88900">
                <a:moveTo>
                  <a:pt x="0" y="88900"/>
                </a:moveTo>
                <a:lnTo>
                  <a:pt x="9144000" y="88900"/>
                </a:lnTo>
                <a:lnTo>
                  <a:pt x="9144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152259"/>
            <a:ext cx="9144000" cy="706120"/>
          </a:xfrm>
          <a:custGeom>
            <a:avLst/>
            <a:gdLst/>
            <a:ahLst/>
            <a:cxnLst/>
            <a:rect l="l" t="t" r="r" b="b"/>
            <a:pathLst>
              <a:path w="9144000" h="706120">
                <a:moveTo>
                  <a:pt x="0" y="705739"/>
                </a:moveTo>
                <a:lnTo>
                  <a:pt x="9144000" y="705739"/>
                </a:lnTo>
                <a:lnTo>
                  <a:pt x="9144000" y="0"/>
                </a:lnTo>
                <a:lnTo>
                  <a:pt x="0" y="0"/>
                </a:lnTo>
                <a:lnTo>
                  <a:pt x="0" y="705739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152264"/>
            <a:ext cx="1584960" cy="7057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59579" y="216408"/>
            <a:ext cx="629412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>
          <a:xfrm>
            <a:off x="1584959" y="6377940"/>
            <a:ext cx="7355205" cy="276999"/>
          </a:xfrm>
        </p:spPr>
        <p:txBody>
          <a:bodyPr/>
          <a:lstStyle/>
          <a:p>
            <a:r>
              <a:rPr lang="en-US" dirty="0" smtClean="0"/>
              <a:t>2019 International Radon Symposium                              Denver, Colorado   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228F052-CA2C-4586-BB65-EB6EC49D04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583" y="6019800"/>
            <a:ext cx="1279417" cy="128016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3657600" y="1902562"/>
            <a:ext cx="990600" cy="383438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89535" algn="ctr">
              <a:lnSpc>
                <a:spcPts val="1320"/>
              </a:lnSpc>
              <a:spcBef>
                <a:spcPts val="240"/>
              </a:spcBef>
            </a:pPr>
            <a:r>
              <a:rPr lang="en-US" b="1" spc="-5" dirty="0" smtClean="0">
                <a:solidFill>
                  <a:srgbClr val="FFFFFF"/>
                </a:solidFill>
                <a:latin typeface="Calibri"/>
                <a:cs typeface="Calibri"/>
              </a:rPr>
              <a:t>Creative NRAM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408" y="304800"/>
            <a:ext cx="505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Creative NRAM</a:t>
            </a:r>
            <a:endParaRPr lang="en-US" sz="3200" b="1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3" t="14142" r="10872" b="11891"/>
          <a:stretch/>
        </p:blipFill>
        <p:spPr bwMode="auto">
          <a:xfrm>
            <a:off x="2109481" y="1086741"/>
            <a:ext cx="4977119" cy="508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81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90600"/>
            <a:ext cx="9144000" cy="88900"/>
          </a:xfrm>
          <a:custGeom>
            <a:avLst/>
            <a:gdLst/>
            <a:ahLst/>
            <a:cxnLst/>
            <a:rect l="l" t="t" r="r" b="b"/>
            <a:pathLst>
              <a:path w="9144000" h="88900">
                <a:moveTo>
                  <a:pt x="0" y="88900"/>
                </a:moveTo>
                <a:lnTo>
                  <a:pt x="9144000" y="88900"/>
                </a:lnTo>
                <a:lnTo>
                  <a:pt x="9144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152259"/>
            <a:ext cx="9144000" cy="706120"/>
          </a:xfrm>
          <a:custGeom>
            <a:avLst/>
            <a:gdLst/>
            <a:ahLst/>
            <a:cxnLst/>
            <a:rect l="l" t="t" r="r" b="b"/>
            <a:pathLst>
              <a:path w="9144000" h="706120">
                <a:moveTo>
                  <a:pt x="0" y="705739"/>
                </a:moveTo>
                <a:lnTo>
                  <a:pt x="9144000" y="705739"/>
                </a:lnTo>
                <a:lnTo>
                  <a:pt x="9144000" y="0"/>
                </a:lnTo>
                <a:lnTo>
                  <a:pt x="0" y="0"/>
                </a:lnTo>
                <a:lnTo>
                  <a:pt x="0" y="705739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152264"/>
            <a:ext cx="1584960" cy="7057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59579" y="216408"/>
            <a:ext cx="629412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>
          <a:xfrm>
            <a:off x="1584959" y="6377940"/>
            <a:ext cx="7355205" cy="276999"/>
          </a:xfrm>
        </p:spPr>
        <p:txBody>
          <a:bodyPr/>
          <a:lstStyle/>
          <a:p>
            <a:r>
              <a:rPr lang="en-US" dirty="0" smtClean="0"/>
              <a:t>2019 International Radon Symposium                              Denver, Colorado   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228F052-CA2C-4586-BB65-EB6EC49D04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583" y="6019800"/>
            <a:ext cx="1279417" cy="128016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3657600" y="1902562"/>
            <a:ext cx="990600" cy="383438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89535" algn="ctr">
              <a:lnSpc>
                <a:spcPts val="1320"/>
              </a:lnSpc>
              <a:spcBef>
                <a:spcPts val="240"/>
              </a:spcBef>
            </a:pPr>
            <a:r>
              <a:rPr lang="en-US" b="1" spc="-5" dirty="0" smtClean="0">
                <a:solidFill>
                  <a:srgbClr val="FFFFFF"/>
                </a:solidFill>
                <a:latin typeface="Calibri"/>
                <a:cs typeface="Calibri"/>
              </a:rPr>
              <a:t>Creative NRAM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408" y="304800"/>
            <a:ext cx="505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Creative NRAM</a:t>
            </a:r>
            <a:endParaRPr lang="en-US" sz="3200" b="1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8" t="14394" r="7192" b="8839"/>
          <a:stretch/>
        </p:blipFill>
        <p:spPr bwMode="auto">
          <a:xfrm>
            <a:off x="1036571" y="1143000"/>
            <a:ext cx="6812029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64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90600"/>
            <a:ext cx="9144000" cy="88900"/>
          </a:xfrm>
          <a:custGeom>
            <a:avLst/>
            <a:gdLst/>
            <a:ahLst/>
            <a:cxnLst/>
            <a:rect l="l" t="t" r="r" b="b"/>
            <a:pathLst>
              <a:path w="9144000" h="88900">
                <a:moveTo>
                  <a:pt x="0" y="88900"/>
                </a:moveTo>
                <a:lnTo>
                  <a:pt x="9144000" y="88900"/>
                </a:lnTo>
                <a:lnTo>
                  <a:pt x="9144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152259"/>
            <a:ext cx="9144000" cy="706120"/>
          </a:xfrm>
          <a:custGeom>
            <a:avLst/>
            <a:gdLst/>
            <a:ahLst/>
            <a:cxnLst/>
            <a:rect l="l" t="t" r="r" b="b"/>
            <a:pathLst>
              <a:path w="9144000" h="706120">
                <a:moveTo>
                  <a:pt x="0" y="705739"/>
                </a:moveTo>
                <a:lnTo>
                  <a:pt x="9144000" y="705739"/>
                </a:lnTo>
                <a:lnTo>
                  <a:pt x="9144000" y="0"/>
                </a:lnTo>
                <a:lnTo>
                  <a:pt x="0" y="0"/>
                </a:lnTo>
                <a:lnTo>
                  <a:pt x="0" y="705739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152264"/>
            <a:ext cx="1584960" cy="7057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59579" y="216408"/>
            <a:ext cx="629412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>
          <a:xfrm>
            <a:off x="1584959" y="6377940"/>
            <a:ext cx="7355205" cy="276999"/>
          </a:xfrm>
        </p:spPr>
        <p:txBody>
          <a:bodyPr/>
          <a:lstStyle/>
          <a:p>
            <a:r>
              <a:rPr lang="en-US" dirty="0" smtClean="0"/>
              <a:t>2019 International Radon Symposium                              Denver, Colorado   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228F052-CA2C-4586-BB65-EB6EC49D04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583" y="6019800"/>
            <a:ext cx="1279417" cy="128016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3657600" y="1902562"/>
            <a:ext cx="990600" cy="383438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89535" algn="ctr">
              <a:lnSpc>
                <a:spcPts val="1320"/>
              </a:lnSpc>
              <a:spcBef>
                <a:spcPts val="240"/>
              </a:spcBef>
            </a:pPr>
            <a:r>
              <a:rPr lang="en-US" b="1" spc="-5" dirty="0" smtClean="0">
                <a:solidFill>
                  <a:srgbClr val="FFFFFF"/>
                </a:solidFill>
                <a:latin typeface="Calibri"/>
                <a:cs typeface="Calibri"/>
              </a:rPr>
              <a:t>Creative NRAM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408" y="304800"/>
            <a:ext cx="505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Creative NRAM</a:t>
            </a:r>
            <a:endParaRPr lang="en-US" sz="3200" b="1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0" t="15825" r="14651" b="16666"/>
          <a:stretch/>
        </p:blipFill>
        <p:spPr bwMode="auto">
          <a:xfrm>
            <a:off x="304800" y="1371600"/>
            <a:ext cx="41341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1" t="20539" r="19244" b="60715"/>
          <a:stretch/>
        </p:blipFill>
        <p:spPr bwMode="auto">
          <a:xfrm>
            <a:off x="5105400" y="3412836"/>
            <a:ext cx="3291021" cy="100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24" t="65770" r="19244" b="4546"/>
          <a:stretch/>
        </p:blipFill>
        <p:spPr bwMode="auto">
          <a:xfrm>
            <a:off x="5172364" y="4349404"/>
            <a:ext cx="3224057" cy="159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BG45008\AppData\Local\Microsoft\Windows\INetCache\IE\00GDYL5S\Group_Personal_Training_at_a_Gym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32960"/>
            <a:ext cx="220006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BG45008\AppData\Local\Microsoft\Windows\INetCache\IE\2U0ORLEC\gym[1]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550" y="1234049"/>
            <a:ext cx="2404650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09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90600"/>
            <a:ext cx="9144000" cy="88900"/>
          </a:xfrm>
          <a:custGeom>
            <a:avLst/>
            <a:gdLst/>
            <a:ahLst/>
            <a:cxnLst/>
            <a:rect l="l" t="t" r="r" b="b"/>
            <a:pathLst>
              <a:path w="9144000" h="88900">
                <a:moveTo>
                  <a:pt x="0" y="88900"/>
                </a:moveTo>
                <a:lnTo>
                  <a:pt x="9144000" y="88900"/>
                </a:lnTo>
                <a:lnTo>
                  <a:pt x="9144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152259"/>
            <a:ext cx="9144000" cy="706120"/>
          </a:xfrm>
          <a:custGeom>
            <a:avLst/>
            <a:gdLst/>
            <a:ahLst/>
            <a:cxnLst/>
            <a:rect l="l" t="t" r="r" b="b"/>
            <a:pathLst>
              <a:path w="9144000" h="706120">
                <a:moveTo>
                  <a:pt x="0" y="705739"/>
                </a:moveTo>
                <a:lnTo>
                  <a:pt x="9144000" y="705739"/>
                </a:lnTo>
                <a:lnTo>
                  <a:pt x="9144000" y="0"/>
                </a:lnTo>
                <a:lnTo>
                  <a:pt x="0" y="0"/>
                </a:lnTo>
                <a:lnTo>
                  <a:pt x="0" y="705739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152264"/>
            <a:ext cx="1584960" cy="7057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59579" y="216408"/>
            <a:ext cx="629412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>
          <a:xfrm>
            <a:off x="1584959" y="6377940"/>
            <a:ext cx="7355205" cy="276999"/>
          </a:xfrm>
        </p:spPr>
        <p:txBody>
          <a:bodyPr/>
          <a:lstStyle/>
          <a:p>
            <a:r>
              <a:rPr lang="en-US" dirty="0" smtClean="0"/>
              <a:t>2019 International Radon Symposium                              Denver, Colorado   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228F052-CA2C-4586-BB65-EB6EC49D04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583" y="6019800"/>
            <a:ext cx="1279417" cy="128016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3657600" y="1902562"/>
            <a:ext cx="990600" cy="383438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89535" algn="ctr">
              <a:lnSpc>
                <a:spcPts val="1320"/>
              </a:lnSpc>
              <a:spcBef>
                <a:spcPts val="240"/>
              </a:spcBef>
            </a:pPr>
            <a:r>
              <a:rPr lang="en-US" b="1" spc="-5" dirty="0" smtClean="0">
                <a:solidFill>
                  <a:srgbClr val="FFFFFF"/>
                </a:solidFill>
                <a:latin typeface="Calibri"/>
                <a:cs typeface="Calibri"/>
              </a:rPr>
              <a:t>Creative NRAM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408" y="304800"/>
            <a:ext cx="505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Creative NRAM</a:t>
            </a:r>
            <a:endParaRPr lang="en-US" sz="3200" b="1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0" t="12455" r="17615" b="3956"/>
          <a:stretch/>
        </p:blipFill>
        <p:spPr bwMode="auto">
          <a:xfrm>
            <a:off x="2590800" y="1066800"/>
            <a:ext cx="3803459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52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90600"/>
            <a:ext cx="9144000" cy="88900"/>
          </a:xfrm>
          <a:custGeom>
            <a:avLst/>
            <a:gdLst/>
            <a:ahLst/>
            <a:cxnLst/>
            <a:rect l="l" t="t" r="r" b="b"/>
            <a:pathLst>
              <a:path w="9144000" h="88900">
                <a:moveTo>
                  <a:pt x="0" y="88900"/>
                </a:moveTo>
                <a:lnTo>
                  <a:pt x="9144000" y="88900"/>
                </a:lnTo>
                <a:lnTo>
                  <a:pt x="9144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E87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152259"/>
            <a:ext cx="9144000" cy="706120"/>
          </a:xfrm>
          <a:custGeom>
            <a:avLst/>
            <a:gdLst/>
            <a:ahLst/>
            <a:cxnLst/>
            <a:rect l="l" t="t" r="r" b="b"/>
            <a:pathLst>
              <a:path w="9144000" h="706120">
                <a:moveTo>
                  <a:pt x="0" y="705739"/>
                </a:moveTo>
                <a:lnTo>
                  <a:pt x="9144000" y="705739"/>
                </a:lnTo>
                <a:lnTo>
                  <a:pt x="9144000" y="0"/>
                </a:lnTo>
                <a:lnTo>
                  <a:pt x="0" y="0"/>
                </a:lnTo>
                <a:lnTo>
                  <a:pt x="0" y="705739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152264"/>
            <a:ext cx="1584960" cy="7057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59579" y="216408"/>
            <a:ext cx="629412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>
          <a:xfrm>
            <a:off x="1584959" y="6377940"/>
            <a:ext cx="7355205" cy="276999"/>
          </a:xfrm>
        </p:spPr>
        <p:txBody>
          <a:bodyPr/>
          <a:lstStyle/>
          <a:p>
            <a:r>
              <a:rPr lang="en-US" dirty="0" smtClean="0"/>
              <a:t>2019 International Radon Symposium                              Denver, Colorado   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228F052-CA2C-4586-BB65-EB6EC49D04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583" y="6019800"/>
            <a:ext cx="1279417" cy="128016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3657600" y="1902562"/>
            <a:ext cx="990600" cy="383438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89535" algn="ctr">
              <a:lnSpc>
                <a:spcPts val="1320"/>
              </a:lnSpc>
              <a:spcBef>
                <a:spcPts val="240"/>
              </a:spcBef>
            </a:pPr>
            <a:r>
              <a:rPr lang="en-US" b="1" spc="-5" dirty="0" smtClean="0">
                <a:solidFill>
                  <a:srgbClr val="FFFFFF"/>
                </a:solidFill>
                <a:latin typeface="Calibri"/>
                <a:cs typeface="Calibri"/>
              </a:rPr>
              <a:t>Creative NRAM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408" y="304800"/>
            <a:ext cx="505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Creative NRAM</a:t>
            </a:r>
            <a:endParaRPr lang="en-US" sz="3200" b="1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098" name="Picture 2" descr="1a35827a-ad32-4867-94e2-551fe95ccd93@namprd0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15568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048000"/>
            <a:ext cx="390906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ject 8"/>
          <p:cNvSpPr txBox="1"/>
          <p:nvPr/>
        </p:nvSpPr>
        <p:spPr>
          <a:xfrm>
            <a:off x="185189" y="1427752"/>
            <a:ext cx="4996411" cy="188577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86360">
              <a:lnSpc>
                <a:spcPct val="100000"/>
              </a:lnSpc>
              <a:spcBef>
                <a:spcPts val="105"/>
              </a:spcBef>
              <a:buClr>
                <a:srgbClr val="E87721"/>
              </a:buClr>
              <a:tabLst>
                <a:tab pos="354965" algn="l"/>
                <a:tab pos="355600" algn="l"/>
              </a:tabLst>
            </a:pP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TN Radon Program provides statewide coverage promoting radon testing and mitigation from Memphis to Johnson City. </a:t>
            </a:r>
          </a:p>
          <a:p>
            <a:pPr marL="12700" marR="86360">
              <a:lnSpc>
                <a:spcPct val="100000"/>
              </a:lnSpc>
              <a:spcBef>
                <a:spcPts val="105"/>
              </a:spcBef>
              <a:buClr>
                <a:srgbClr val="E87721"/>
              </a:buClr>
              <a:tabLst>
                <a:tab pos="354965" algn="l"/>
                <a:tab pos="355600" algn="l"/>
              </a:tabLst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55600" marR="86360" indent="-342900">
              <a:lnSpc>
                <a:spcPct val="100000"/>
              </a:lnSpc>
              <a:spcBef>
                <a:spcPts val="105"/>
              </a:spcBef>
              <a:buClr>
                <a:srgbClr val="E87721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n-US" sz="20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object 8"/>
          <p:cNvSpPr>
            <a:spLocks noChangeAspect="1"/>
          </p:cNvSpPr>
          <p:nvPr/>
        </p:nvSpPr>
        <p:spPr>
          <a:xfrm>
            <a:off x="46408" y="3627120"/>
            <a:ext cx="3252020" cy="24688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171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90600"/>
            <a:ext cx="9144000" cy="88900"/>
          </a:xfrm>
          <a:custGeom>
            <a:avLst/>
            <a:gdLst/>
            <a:ahLst/>
            <a:cxnLst/>
            <a:rect l="l" t="t" r="r" b="b"/>
            <a:pathLst>
              <a:path w="9144000" h="88900">
                <a:moveTo>
                  <a:pt x="0" y="88900"/>
                </a:moveTo>
                <a:lnTo>
                  <a:pt x="9144000" y="88900"/>
                </a:lnTo>
                <a:lnTo>
                  <a:pt x="9144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152259"/>
            <a:ext cx="9144000" cy="706120"/>
          </a:xfrm>
          <a:custGeom>
            <a:avLst/>
            <a:gdLst/>
            <a:ahLst/>
            <a:cxnLst/>
            <a:rect l="l" t="t" r="r" b="b"/>
            <a:pathLst>
              <a:path w="9144000" h="706120">
                <a:moveTo>
                  <a:pt x="0" y="705739"/>
                </a:moveTo>
                <a:lnTo>
                  <a:pt x="9144000" y="705739"/>
                </a:lnTo>
                <a:lnTo>
                  <a:pt x="9144000" y="0"/>
                </a:lnTo>
                <a:lnTo>
                  <a:pt x="0" y="0"/>
                </a:lnTo>
                <a:lnTo>
                  <a:pt x="0" y="705739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152264"/>
            <a:ext cx="1584960" cy="7057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59579" y="216408"/>
            <a:ext cx="629412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>
          <a:xfrm>
            <a:off x="1584959" y="6377940"/>
            <a:ext cx="7355205" cy="276999"/>
          </a:xfrm>
        </p:spPr>
        <p:txBody>
          <a:bodyPr/>
          <a:lstStyle/>
          <a:p>
            <a:r>
              <a:rPr lang="en-US" dirty="0" smtClean="0"/>
              <a:t>2019 International Radon Symposium                              Denver, Colorado   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228F052-CA2C-4586-BB65-EB6EC49D04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583" y="6019800"/>
            <a:ext cx="1279417" cy="128016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3657600" y="1902562"/>
            <a:ext cx="990600" cy="383438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89535" algn="ctr">
              <a:lnSpc>
                <a:spcPts val="1320"/>
              </a:lnSpc>
              <a:spcBef>
                <a:spcPts val="240"/>
              </a:spcBef>
            </a:pPr>
            <a:r>
              <a:rPr lang="en-US" b="1" spc="-5" dirty="0" smtClean="0">
                <a:solidFill>
                  <a:srgbClr val="FFFFFF"/>
                </a:solidFill>
                <a:latin typeface="Calibri"/>
                <a:cs typeface="Calibri"/>
              </a:rPr>
              <a:t>Creative NRAM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408" y="304800"/>
            <a:ext cx="505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TN Radon Program</a:t>
            </a:r>
            <a:endParaRPr lang="en-US" sz="3200" b="1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object 8"/>
          <p:cNvSpPr txBox="1"/>
          <p:nvPr/>
        </p:nvSpPr>
        <p:spPr>
          <a:xfrm>
            <a:off x="3200400" y="3048000"/>
            <a:ext cx="4996411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86360">
              <a:lnSpc>
                <a:spcPct val="100000"/>
              </a:lnSpc>
              <a:spcBef>
                <a:spcPts val="105"/>
              </a:spcBef>
              <a:buClr>
                <a:srgbClr val="E87721"/>
              </a:buClr>
              <a:tabLst>
                <a:tab pos="354965" algn="l"/>
                <a:tab pos="355600" algn="l"/>
              </a:tabLst>
            </a:pPr>
            <a:r>
              <a:rPr lang="en-US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</a:t>
            </a:r>
          </a:p>
          <a:p>
            <a:pPr marL="355600" marR="86360" indent="-342900">
              <a:lnSpc>
                <a:spcPct val="100000"/>
              </a:lnSpc>
              <a:spcBef>
                <a:spcPts val="105"/>
              </a:spcBef>
              <a:buClr>
                <a:srgbClr val="E87721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n-US" sz="20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4143" y="4384119"/>
            <a:ext cx="4953857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Jan Compton</a:t>
            </a:r>
          </a:p>
          <a:p>
            <a:pPr algn="ctr"/>
            <a:r>
              <a:rPr lang="en-US" sz="1600" dirty="0" smtClean="0"/>
              <a:t>Office of External Affairs, Regional Director</a:t>
            </a:r>
          </a:p>
          <a:p>
            <a:pPr algn="ctr"/>
            <a:r>
              <a:rPr lang="en-US" sz="1600" dirty="0" smtClean="0"/>
              <a:t>Tennessee Department of Environment and Conservation</a:t>
            </a:r>
          </a:p>
          <a:p>
            <a:pPr algn="ctr"/>
            <a:r>
              <a:rPr lang="en-US" sz="1600" dirty="0" smtClean="0"/>
              <a:t>2305 Silverdale Dr.</a:t>
            </a:r>
          </a:p>
          <a:p>
            <a:pPr algn="ctr"/>
            <a:r>
              <a:rPr lang="en-US" sz="1600" dirty="0" smtClean="0"/>
              <a:t>Johnson City, TN 37601</a:t>
            </a:r>
          </a:p>
          <a:p>
            <a:pPr algn="ctr"/>
            <a:r>
              <a:rPr lang="en-US" sz="1600" dirty="0" smtClean="0"/>
              <a:t>423-854-5417</a:t>
            </a:r>
          </a:p>
          <a:p>
            <a:pPr algn="ctr"/>
            <a:r>
              <a:rPr lang="en-US" sz="1600" dirty="0" smtClean="0">
                <a:hlinkClick r:id="rId6"/>
              </a:rPr>
              <a:t>jan.compton@tn.gov</a:t>
            </a:r>
            <a:endParaRPr lang="en-US" sz="1600" dirty="0" smtClean="0"/>
          </a:p>
          <a:p>
            <a:endParaRPr lang="en-US" dirty="0"/>
          </a:p>
        </p:txBody>
      </p:sp>
      <p:sp>
        <p:nvSpPr>
          <p:cNvPr id="18" name="object 3"/>
          <p:cNvSpPr>
            <a:spLocks noChangeAspect="1"/>
          </p:cNvSpPr>
          <p:nvPr/>
        </p:nvSpPr>
        <p:spPr>
          <a:xfrm>
            <a:off x="2895600" y="1143000"/>
            <a:ext cx="2971800" cy="1371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708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90600"/>
            <a:ext cx="9144000" cy="88900"/>
          </a:xfrm>
          <a:custGeom>
            <a:avLst/>
            <a:gdLst/>
            <a:ahLst/>
            <a:cxnLst/>
            <a:rect l="l" t="t" r="r" b="b"/>
            <a:pathLst>
              <a:path w="9144000" h="88900">
                <a:moveTo>
                  <a:pt x="0" y="88900"/>
                </a:moveTo>
                <a:lnTo>
                  <a:pt x="9144000" y="88900"/>
                </a:lnTo>
                <a:lnTo>
                  <a:pt x="9144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152259"/>
            <a:ext cx="9144000" cy="706120"/>
          </a:xfrm>
          <a:custGeom>
            <a:avLst/>
            <a:gdLst/>
            <a:ahLst/>
            <a:cxnLst/>
            <a:rect l="l" t="t" r="r" b="b"/>
            <a:pathLst>
              <a:path w="9144000" h="706120">
                <a:moveTo>
                  <a:pt x="0" y="705739"/>
                </a:moveTo>
                <a:lnTo>
                  <a:pt x="9144000" y="705739"/>
                </a:lnTo>
                <a:lnTo>
                  <a:pt x="9144000" y="0"/>
                </a:lnTo>
                <a:lnTo>
                  <a:pt x="0" y="0"/>
                </a:lnTo>
                <a:lnTo>
                  <a:pt x="0" y="705739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152264"/>
            <a:ext cx="1584960" cy="7057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16408"/>
            <a:ext cx="3659124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25723" y="216408"/>
            <a:ext cx="629412" cy="899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04800" y="2056679"/>
            <a:ext cx="5013960" cy="26808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lr>
                <a:srgbClr val="FF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000" spc="-5" dirty="0" smtClean="0">
                <a:latin typeface="Open Sans"/>
                <a:cs typeface="Open Sans"/>
              </a:rPr>
              <a:t>The TN Radon Program began a fresh, innovative approach to outreach and partnerships in 2019 – 2020</a:t>
            </a:r>
          </a:p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lr>
                <a:srgbClr val="FF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000" spc="-5" dirty="0" smtClean="0">
                <a:latin typeface="Open Sans"/>
                <a:cs typeface="Open Sans"/>
              </a:rPr>
              <a:t>There were three (3) primary components including: </a:t>
            </a:r>
            <a:endParaRPr sz="2000" dirty="0" smtClean="0">
              <a:latin typeface="Open Sans"/>
              <a:cs typeface="Open Sans"/>
            </a:endParaRPr>
          </a:p>
          <a:p>
            <a:pPr marL="812800" marR="1129665" lvl="1" indent="-342900">
              <a:spcBef>
                <a:spcPts val="480"/>
              </a:spcBef>
              <a:buClr>
                <a:srgbClr val="FF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000" dirty="0" smtClean="0">
                <a:latin typeface="Open Sans"/>
                <a:cs typeface="Open Sans"/>
              </a:rPr>
              <a:t>Teacher workshops</a:t>
            </a:r>
            <a:endParaRPr sz="2000" dirty="0" smtClean="0">
              <a:latin typeface="Open Sans"/>
              <a:cs typeface="Open Sans"/>
            </a:endParaRPr>
          </a:p>
          <a:p>
            <a:pPr marL="812800" marR="1085850" lvl="1" indent="-342900">
              <a:spcBef>
                <a:spcPts val="480"/>
              </a:spcBef>
              <a:buClr>
                <a:srgbClr val="FF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000" spc="-15" dirty="0" smtClean="0">
                <a:latin typeface="Open Sans"/>
                <a:cs typeface="Open Sans"/>
              </a:rPr>
              <a:t>Citizen science</a:t>
            </a:r>
            <a:endParaRPr sz="2000" dirty="0" smtClean="0">
              <a:latin typeface="Open Sans"/>
              <a:cs typeface="Open Sans"/>
            </a:endParaRPr>
          </a:p>
          <a:p>
            <a:pPr marL="812800" lvl="1" indent="-342900">
              <a:spcBef>
                <a:spcPts val="480"/>
              </a:spcBef>
              <a:buClr>
                <a:srgbClr val="FF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000" spc="-15" dirty="0" smtClean="0">
                <a:latin typeface="Open Sans"/>
                <a:cs typeface="Open Sans"/>
              </a:rPr>
              <a:t>NRAM partnership</a:t>
            </a:r>
            <a:endParaRPr sz="2000" dirty="0">
              <a:latin typeface="Open Sans"/>
              <a:cs typeface="Open San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>
          <a:xfrm>
            <a:off x="1584960" y="6377940"/>
            <a:ext cx="6873240" cy="276999"/>
          </a:xfrm>
        </p:spPr>
        <p:txBody>
          <a:bodyPr/>
          <a:lstStyle/>
          <a:p>
            <a:r>
              <a:rPr lang="en-US" dirty="0" smtClean="0"/>
              <a:t>     2019 International Radon Symposium                         Denver, Colorado   </a:t>
            </a:r>
            <a:endParaRPr lang="en-US" dirty="0"/>
          </a:p>
        </p:txBody>
      </p:sp>
      <p:sp>
        <p:nvSpPr>
          <p:cNvPr id="11" name="object 6"/>
          <p:cNvSpPr/>
          <p:nvPr/>
        </p:nvSpPr>
        <p:spPr>
          <a:xfrm>
            <a:off x="243840" y="325500"/>
            <a:ext cx="3909567" cy="5151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 descr="Image result for quotes on innovative idea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16495"/>
            <a:ext cx="2753487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228F052-CA2C-4586-BB65-EB6EC49D04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183" y="5943600"/>
            <a:ext cx="1279417" cy="128016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90600"/>
            <a:ext cx="9144000" cy="88900"/>
          </a:xfrm>
          <a:custGeom>
            <a:avLst/>
            <a:gdLst/>
            <a:ahLst/>
            <a:cxnLst/>
            <a:rect l="l" t="t" r="r" b="b"/>
            <a:pathLst>
              <a:path w="9144000" h="88900">
                <a:moveTo>
                  <a:pt x="0" y="88900"/>
                </a:moveTo>
                <a:lnTo>
                  <a:pt x="9144000" y="88900"/>
                </a:lnTo>
                <a:lnTo>
                  <a:pt x="9144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FF0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152259"/>
            <a:ext cx="9144000" cy="706120"/>
          </a:xfrm>
          <a:custGeom>
            <a:avLst/>
            <a:gdLst/>
            <a:ahLst/>
            <a:cxnLst/>
            <a:rect l="l" t="t" r="r" b="b"/>
            <a:pathLst>
              <a:path w="9144000" h="706120">
                <a:moveTo>
                  <a:pt x="0" y="705739"/>
                </a:moveTo>
                <a:lnTo>
                  <a:pt x="9144000" y="705739"/>
                </a:lnTo>
                <a:lnTo>
                  <a:pt x="9144000" y="0"/>
                </a:lnTo>
                <a:lnTo>
                  <a:pt x="0" y="0"/>
                </a:lnTo>
                <a:lnTo>
                  <a:pt x="0" y="705739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152264"/>
            <a:ext cx="1584960" cy="7057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16408"/>
            <a:ext cx="4204716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71315" y="216408"/>
            <a:ext cx="629412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3840" y="325500"/>
            <a:ext cx="3909567" cy="5151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33800" y="1371600"/>
            <a:ext cx="1226820" cy="1226820"/>
          </a:xfrm>
          <a:custGeom>
            <a:avLst/>
            <a:gdLst/>
            <a:ahLst/>
            <a:cxnLst/>
            <a:rect l="l" t="t" r="r" b="b"/>
            <a:pathLst>
              <a:path w="1226820" h="1226820">
                <a:moveTo>
                  <a:pt x="613155" y="0"/>
                </a:moveTo>
                <a:lnTo>
                  <a:pt x="565228" y="1845"/>
                </a:lnTo>
                <a:lnTo>
                  <a:pt x="518312" y="7289"/>
                </a:lnTo>
                <a:lnTo>
                  <a:pt x="472542" y="16196"/>
                </a:lnTo>
                <a:lnTo>
                  <a:pt x="428055" y="28430"/>
                </a:lnTo>
                <a:lnTo>
                  <a:pt x="384986" y="43854"/>
                </a:lnTo>
                <a:lnTo>
                  <a:pt x="343473" y="62331"/>
                </a:lnTo>
                <a:lnTo>
                  <a:pt x="303652" y="83725"/>
                </a:lnTo>
                <a:lnTo>
                  <a:pt x="265658" y="107901"/>
                </a:lnTo>
                <a:lnTo>
                  <a:pt x="229627" y="134720"/>
                </a:lnTo>
                <a:lnTo>
                  <a:pt x="195697" y="164048"/>
                </a:lnTo>
                <a:lnTo>
                  <a:pt x="164002" y="195747"/>
                </a:lnTo>
                <a:lnTo>
                  <a:pt x="134680" y="229681"/>
                </a:lnTo>
                <a:lnTo>
                  <a:pt x="107866" y="265713"/>
                </a:lnTo>
                <a:lnTo>
                  <a:pt x="83697" y="303708"/>
                </a:lnTo>
                <a:lnTo>
                  <a:pt x="62309" y="343529"/>
                </a:lnTo>
                <a:lnTo>
                  <a:pt x="43837" y="385039"/>
                </a:lnTo>
                <a:lnTo>
                  <a:pt x="28419" y="428102"/>
                </a:lnTo>
                <a:lnTo>
                  <a:pt x="16190" y="472582"/>
                </a:lnTo>
                <a:lnTo>
                  <a:pt x="7286" y="518341"/>
                </a:lnTo>
                <a:lnTo>
                  <a:pt x="1844" y="565245"/>
                </a:lnTo>
                <a:lnTo>
                  <a:pt x="0" y="613156"/>
                </a:lnTo>
                <a:lnTo>
                  <a:pt x="1844" y="661083"/>
                </a:lnTo>
                <a:lnTo>
                  <a:pt x="7286" y="707999"/>
                </a:lnTo>
                <a:lnTo>
                  <a:pt x="16190" y="753769"/>
                </a:lnTo>
                <a:lnTo>
                  <a:pt x="28419" y="798256"/>
                </a:lnTo>
                <a:lnTo>
                  <a:pt x="43837" y="841325"/>
                </a:lnTo>
                <a:lnTo>
                  <a:pt x="62309" y="882838"/>
                </a:lnTo>
                <a:lnTo>
                  <a:pt x="83697" y="922659"/>
                </a:lnTo>
                <a:lnTo>
                  <a:pt x="107866" y="960653"/>
                </a:lnTo>
                <a:lnTo>
                  <a:pt x="134680" y="996684"/>
                </a:lnTo>
                <a:lnTo>
                  <a:pt x="164002" y="1030614"/>
                </a:lnTo>
                <a:lnTo>
                  <a:pt x="195697" y="1062309"/>
                </a:lnTo>
                <a:lnTo>
                  <a:pt x="229627" y="1091631"/>
                </a:lnTo>
                <a:lnTo>
                  <a:pt x="265658" y="1118445"/>
                </a:lnTo>
                <a:lnTo>
                  <a:pt x="303652" y="1142614"/>
                </a:lnTo>
                <a:lnTo>
                  <a:pt x="343473" y="1164002"/>
                </a:lnTo>
                <a:lnTo>
                  <a:pt x="384986" y="1182474"/>
                </a:lnTo>
                <a:lnTo>
                  <a:pt x="428055" y="1197892"/>
                </a:lnTo>
                <a:lnTo>
                  <a:pt x="472542" y="1210121"/>
                </a:lnTo>
                <a:lnTo>
                  <a:pt x="518312" y="1219025"/>
                </a:lnTo>
                <a:lnTo>
                  <a:pt x="565228" y="1224467"/>
                </a:lnTo>
                <a:lnTo>
                  <a:pt x="613155" y="1226312"/>
                </a:lnTo>
                <a:lnTo>
                  <a:pt x="661066" y="1224467"/>
                </a:lnTo>
                <a:lnTo>
                  <a:pt x="707970" y="1219025"/>
                </a:lnTo>
                <a:lnTo>
                  <a:pt x="753729" y="1210121"/>
                </a:lnTo>
                <a:lnTo>
                  <a:pt x="798209" y="1197892"/>
                </a:lnTo>
                <a:lnTo>
                  <a:pt x="841272" y="1182474"/>
                </a:lnTo>
                <a:lnTo>
                  <a:pt x="882782" y="1164002"/>
                </a:lnTo>
                <a:lnTo>
                  <a:pt x="922603" y="1142614"/>
                </a:lnTo>
                <a:lnTo>
                  <a:pt x="960598" y="1118445"/>
                </a:lnTo>
                <a:lnTo>
                  <a:pt x="996630" y="1091631"/>
                </a:lnTo>
                <a:lnTo>
                  <a:pt x="1030564" y="1062309"/>
                </a:lnTo>
                <a:lnTo>
                  <a:pt x="1062263" y="1030614"/>
                </a:lnTo>
                <a:lnTo>
                  <a:pt x="1091591" y="996684"/>
                </a:lnTo>
                <a:lnTo>
                  <a:pt x="1118410" y="960653"/>
                </a:lnTo>
                <a:lnTo>
                  <a:pt x="1142586" y="922659"/>
                </a:lnTo>
                <a:lnTo>
                  <a:pt x="1163980" y="882838"/>
                </a:lnTo>
                <a:lnTo>
                  <a:pt x="1182457" y="841325"/>
                </a:lnTo>
                <a:lnTo>
                  <a:pt x="1197881" y="798256"/>
                </a:lnTo>
                <a:lnTo>
                  <a:pt x="1210115" y="753769"/>
                </a:lnTo>
                <a:lnTo>
                  <a:pt x="1219022" y="707999"/>
                </a:lnTo>
                <a:lnTo>
                  <a:pt x="1224466" y="661083"/>
                </a:lnTo>
                <a:lnTo>
                  <a:pt x="1226311" y="613156"/>
                </a:lnTo>
                <a:lnTo>
                  <a:pt x="1224466" y="565245"/>
                </a:lnTo>
                <a:lnTo>
                  <a:pt x="1219022" y="518341"/>
                </a:lnTo>
                <a:lnTo>
                  <a:pt x="1210115" y="472582"/>
                </a:lnTo>
                <a:lnTo>
                  <a:pt x="1197881" y="428102"/>
                </a:lnTo>
                <a:lnTo>
                  <a:pt x="1182457" y="385039"/>
                </a:lnTo>
                <a:lnTo>
                  <a:pt x="1163980" y="343529"/>
                </a:lnTo>
                <a:lnTo>
                  <a:pt x="1142586" y="303708"/>
                </a:lnTo>
                <a:lnTo>
                  <a:pt x="1118410" y="265713"/>
                </a:lnTo>
                <a:lnTo>
                  <a:pt x="1091591" y="229681"/>
                </a:lnTo>
                <a:lnTo>
                  <a:pt x="1062263" y="195747"/>
                </a:lnTo>
                <a:lnTo>
                  <a:pt x="1030564" y="164048"/>
                </a:lnTo>
                <a:lnTo>
                  <a:pt x="996630" y="134720"/>
                </a:lnTo>
                <a:lnTo>
                  <a:pt x="960598" y="107901"/>
                </a:lnTo>
                <a:lnTo>
                  <a:pt x="922603" y="83725"/>
                </a:lnTo>
                <a:lnTo>
                  <a:pt x="882782" y="62331"/>
                </a:lnTo>
                <a:lnTo>
                  <a:pt x="841272" y="43854"/>
                </a:lnTo>
                <a:lnTo>
                  <a:pt x="798209" y="28430"/>
                </a:lnTo>
                <a:lnTo>
                  <a:pt x="753729" y="16196"/>
                </a:lnTo>
                <a:lnTo>
                  <a:pt x="707970" y="7289"/>
                </a:lnTo>
                <a:lnTo>
                  <a:pt x="661066" y="1845"/>
                </a:lnTo>
                <a:lnTo>
                  <a:pt x="613155" y="0"/>
                </a:lnTo>
                <a:close/>
              </a:path>
            </a:pathLst>
          </a:custGeom>
          <a:solidFill>
            <a:srgbClr val="E87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810000" y="1819950"/>
            <a:ext cx="1119378" cy="38985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33020" algn="ctr">
              <a:lnSpc>
                <a:spcPts val="1320"/>
              </a:lnSpc>
              <a:spcBef>
                <a:spcPts val="240"/>
              </a:spcBef>
            </a:pPr>
            <a:r>
              <a:rPr lang="en-US" b="1" spc="-5" dirty="0" smtClean="0">
                <a:solidFill>
                  <a:srgbClr val="FFFFFF"/>
                </a:solidFill>
                <a:latin typeface="Calibri"/>
                <a:cs typeface="Calibri"/>
              </a:rPr>
              <a:t>Teacher</a:t>
            </a:r>
          </a:p>
          <a:p>
            <a:pPr marL="12700" marR="5080" indent="33020" algn="ctr">
              <a:lnSpc>
                <a:spcPts val="1320"/>
              </a:lnSpc>
              <a:spcBef>
                <a:spcPts val="240"/>
              </a:spcBef>
            </a:pPr>
            <a:r>
              <a:rPr lang="en-US" b="1" spc="-5" dirty="0" smtClean="0">
                <a:solidFill>
                  <a:srgbClr val="FFFFFF"/>
                </a:solidFill>
                <a:latin typeface="Calibri"/>
                <a:cs typeface="Calibri"/>
              </a:rPr>
              <a:t>Workshops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53780" y="3878580"/>
            <a:ext cx="1226820" cy="1226820"/>
          </a:xfrm>
          <a:custGeom>
            <a:avLst/>
            <a:gdLst/>
            <a:ahLst/>
            <a:cxnLst/>
            <a:rect l="l" t="t" r="r" b="b"/>
            <a:pathLst>
              <a:path w="1226820" h="1226820">
                <a:moveTo>
                  <a:pt x="613155" y="0"/>
                </a:moveTo>
                <a:lnTo>
                  <a:pt x="565245" y="1845"/>
                </a:lnTo>
                <a:lnTo>
                  <a:pt x="518341" y="7289"/>
                </a:lnTo>
                <a:lnTo>
                  <a:pt x="472582" y="16196"/>
                </a:lnTo>
                <a:lnTo>
                  <a:pt x="428102" y="28430"/>
                </a:lnTo>
                <a:lnTo>
                  <a:pt x="385039" y="43854"/>
                </a:lnTo>
                <a:lnTo>
                  <a:pt x="343529" y="62331"/>
                </a:lnTo>
                <a:lnTo>
                  <a:pt x="303708" y="83725"/>
                </a:lnTo>
                <a:lnTo>
                  <a:pt x="265713" y="107901"/>
                </a:lnTo>
                <a:lnTo>
                  <a:pt x="229681" y="134720"/>
                </a:lnTo>
                <a:lnTo>
                  <a:pt x="195747" y="164048"/>
                </a:lnTo>
                <a:lnTo>
                  <a:pt x="164048" y="195747"/>
                </a:lnTo>
                <a:lnTo>
                  <a:pt x="134720" y="229681"/>
                </a:lnTo>
                <a:lnTo>
                  <a:pt x="107901" y="265713"/>
                </a:lnTo>
                <a:lnTo>
                  <a:pt x="83725" y="303708"/>
                </a:lnTo>
                <a:lnTo>
                  <a:pt x="62331" y="343529"/>
                </a:lnTo>
                <a:lnTo>
                  <a:pt x="43854" y="385039"/>
                </a:lnTo>
                <a:lnTo>
                  <a:pt x="28430" y="428102"/>
                </a:lnTo>
                <a:lnTo>
                  <a:pt x="16196" y="472582"/>
                </a:lnTo>
                <a:lnTo>
                  <a:pt x="7289" y="518341"/>
                </a:lnTo>
                <a:lnTo>
                  <a:pt x="1845" y="565245"/>
                </a:lnTo>
                <a:lnTo>
                  <a:pt x="0" y="613155"/>
                </a:lnTo>
                <a:lnTo>
                  <a:pt x="1845" y="661083"/>
                </a:lnTo>
                <a:lnTo>
                  <a:pt x="7289" y="707999"/>
                </a:lnTo>
                <a:lnTo>
                  <a:pt x="16196" y="753769"/>
                </a:lnTo>
                <a:lnTo>
                  <a:pt x="28430" y="798256"/>
                </a:lnTo>
                <a:lnTo>
                  <a:pt x="43854" y="841325"/>
                </a:lnTo>
                <a:lnTo>
                  <a:pt x="62331" y="882838"/>
                </a:lnTo>
                <a:lnTo>
                  <a:pt x="83725" y="922659"/>
                </a:lnTo>
                <a:lnTo>
                  <a:pt x="107901" y="960653"/>
                </a:lnTo>
                <a:lnTo>
                  <a:pt x="134720" y="996684"/>
                </a:lnTo>
                <a:lnTo>
                  <a:pt x="164048" y="1030614"/>
                </a:lnTo>
                <a:lnTo>
                  <a:pt x="195747" y="1062309"/>
                </a:lnTo>
                <a:lnTo>
                  <a:pt x="229681" y="1091631"/>
                </a:lnTo>
                <a:lnTo>
                  <a:pt x="265713" y="1118445"/>
                </a:lnTo>
                <a:lnTo>
                  <a:pt x="303708" y="1142614"/>
                </a:lnTo>
                <a:lnTo>
                  <a:pt x="343529" y="1164002"/>
                </a:lnTo>
                <a:lnTo>
                  <a:pt x="385039" y="1182474"/>
                </a:lnTo>
                <a:lnTo>
                  <a:pt x="428102" y="1197892"/>
                </a:lnTo>
                <a:lnTo>
                  <a:pt x="472582" y="1210121"/>
                </a:lnTo>
                <a:lnTo>
                  <a:pt x="518341" y="1219025"/>
                </a:lnTo>
                <a:lnTo>
                  <a:pt x="565245" y="1224467"/>
                </a:lnTo>
                <a:lnTo>
                  <a:pt x="613155" y="1226311"/>
                </a:lnTo>
                <a:lnTo>
                  <a:pt x="661083" y="1224467"/>
                </a:lnTo>
                <a:lnTo>
                  <a:pt x="707999" y="1219025"/>
                </a:lnTo>
                <a:lnTo>
                  <a:pt x="753769" y="1210121"/>
                </a:lnTo>
                <a:lnTo>
                  <a:pt x="798256" y="1197892"/>
                </a:lnTo>
                <a:lnTo>
                  <a:pt x="841325" y="1182474"/>
                </a:lnTo>
                <a:lnTo>
                  <a:pt x="882838" y="1164002"/>
                </a:lnTo>
                <a:lnTo>
                  <a:pt x="922659" y="1142614"/>
                </a:lnTo>
                <a:lnTo>
                  <a:pt x="960653" y="1118445"/>
                </a:lnTo>
                <a:lnTo>
                  <a:pt x="996684" y="1091631"/>
                </a:lnTo>
                <a:lnTo>
                  <a:pt x="1030614" y="1062309"/>
                </a:lnTo>
                <a:lnTo>
                  <a:pt x="1062309" y="1030614"/>
                </a:lnTo>
                <a:lnTo>
                  <a:pt x="1091631" y="996684"/>
                </a:lnTo>
                <a:lnTo>
                  <a:pt x="1118445" y="960653"/>
                </a:lnTo>
                <a:lnTo>
                  <a:pt x="1142614" y="922659"/>
                </a:lnTo>
                <a:lnTo>
                  <a:pt x="1164002" y="882838"/>
                </a:lnTo>
                <a:lnTo>
                  <a:pt x="1182474" y="841325"/>
                </a:lnTo>
                <a:lnTo>
                  <a:pt x="1197892" y="798256"/>
                </a:lnTo>
                <a:lnTo>
                  <a:pt x="1210121" y="753769"/>
                </a:lnTo>
                <a:lnTo>
                  <a:pt x="1219025" y="707999"/>
                </a:lnTo>
                <a:lnTo>
                  <a:pt x="1224467" y="661083"/>
                </a:lnTo>
                <a:lnTo>
                  <a:pt x="1226311" y="613155"/>
                </a:lnTo>
                <a:lnTo>
                  <a:pt x="1224467" y="565245"/>
                </a:lnTo>
                <a:lnTo>
                  <a:pt x="1219025" y="518341"/>
                </a:lnTo>
                <a:lnTo>
                  <a:pt x="1210121" y="472582"/>
                </a:lnTo>
                <a:lnTo>
                  <a:pt x="1197892" y="428102"/>
                </a:lnTo>
                <a:lnTo>
                  <a:pt x="1182474" y="385039"/>
                </a:lnTo>
                <a:lnTo>
                  <a:pt x="1164002" y="343529"/>
                </a:lnTo>
                <a:lnTo>
                  <a:pt x="1142614" y="303708"/>
                </a:lnTo>
                <a:lnTo>
                  <a:pt x="1118445" y="265713"/>
                </a:lnTo>
                <a:lnTo>
                  <a:pt x="1091631" y="229681"/>
                </a:lnTo>
                <a:lnTo>
                  <a:pt x="1062309" y="195747"/>
                </a:lnTo>
                <a:lnTo>
                  <a:pt x="1030614" y="164048"/>
                </a:lnTo>
                <a:lnTo>
                  <a:pt x="996684" y="134720"/>
                </a:lnTo>
                <a:lnTo>
                  <a:pt x="960653" y="107901"/>
                </a:lnTo>
                <a:lnTo>
                  <a:pt x="922659" y="83725"/>
                </a:lnTo>
                <a:lnTo>
                  <a:pt x="882838" y="62331"/>
                </a:lnTo>
                <a:lnTo>
                  <a:pt x="841325" y="43854"/>
                </a:lnTo>
                <a:lnTo>
                  <a:pt x="798256" y="28430"/>
                </a:lnTo>
                <a:lnTo>
                  <a:pt x="753769" y="16196"/>
                </a:lnTo>
                <a:lnTo>
                  <a:pt x="707999" y="7289"/>
                </a:lnTo>
                <a:lnTo>
                  <a:pt x="661083" y="1845"/>
                </a:lnTo>
                <a:lnTo>
                  <a:pt x="613155" y="0"/>
                </a:lnTo>
                <a:close/>
              </a:path>
            </a:pathLst>
          </a:custGeom>
          <a:solidFill>
            <a:srgbClr val="41D1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392222" y="4360198"/>
            <a:ext cx="749935" cy="364202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-3175" algn="ctr">
              <a:lnSpc>
                <a:spcPts val="1320"/>
              </a:lnSpc>
              <a:spcBef>
                <a:spcPts val="240"/>
              </a:spcBef>
            </a:pP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Citizen  </a:t>
            </a:r>
            <a:r>
              <a:rPr b="1" dirty="0" smtClean="0">
                <a:solidFill>
                  <a:srgbClr val="FFFFFF"/>
                </a:solidFill>
                <a:latin typeface="Calibri"/>
                <a:cs typeface="Calibri"/>
              </a:rPr>
              <a:t>Scien</a:t>
            </a:r>
            <a:r>
              <a:rPr b="1" spc="-5" dirty="0" smtClean="0">
                <a:solidFill>
                  <a:srgbClr val="FFFFFF"/>
                </a:solidFill>
                <a:latin typeface="Calibri"/>
                <a:cs typeface="Calibri"/>
              </a:rPr>
              <a:t>ce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92580" y="3878580"/>
            <a:ext cx="1226820" cy="1226820"/>
          </a:xfrm>
          <a:custGeom>
            <a:avLst/>
            <a:gdLst/>
            <a:ahLst/>
            <a:cxnLst/>
            <a:rect l="l" t="t" r="r" b="b"/>
            <a:pathLst>
              <a:path w="1226820" h="1226820">
                <a:moveTo>
                  <a:pt x="613155" y="0"/>
                </a:moveTo>
                <a:lnTo>
                  <a:pt x="565228" y="1844"/>
                </a:lnTo>
                <a:lnTo>
                  <a:pt x="518312" y="7286"/>
                </a:lnTo>
                <a:lnTo>
                  <a:pt x="472542" y="16190"/>
                </a:lnTo>
                <a:lnTo>
                  <a:pt x="428055" y="28419"/>
                </a:lnTo>
                <a:lnTo>
                  <a:pt x="384986" y="43837"/>
                </a:lnTo>
                <a:lnTo>
                  <a:pt x="343473" y="62309"/>
                </a:lnTo>
                <a:lnTo>
                  <a:pt x="303652" y="83697"/>
                </a:lnTo>
                <a:lnTo>
                  <a:pt x="265658" y="107866"/>
                </a:lnTo>
                <a:lnTo>
                  <a:pt x="229627" y="134680"/>
                </a:lnTo>
                <a:lnTo>
                  <a:pt x="195697" y="164002"/>
                </a:lnTo>
                <a:lnTo>
                  <a:pt x="164002" y="195697"/>
                </a:lnTo>
                <a:lnTo>
                  <a:pt x="134680" y="229627"/>
                </a:lnTo>
                <a:lnTo>
                  <a:pt x="107866" y="265658"/>
                </a:lnTo>
                <a:lnTo>
                  <a:pt x="83697" y="303652"/>
                </a:lnTo>
                <a:lnTo>
                  <a:pt x="62309" y="343473"/>
                </a:lnTo>
                <a:lnTo>
                  <a:pt x="43837" y="384986"/>
                </a:lnTo>
                <a:lnTo>
                  <a:pt x="28419" y="428055"/>
                </a:lnTo>
                <a:lnTo>
                  <a:pt x="16190" y="472542"/>
                </a:lnTo>
                <a:lnTo>
                  <a:pt x="7286" y="518312"/>
                </a:lnTo>
                <a:lnTo>
                  <a:pt x="1844" y="565228"/>
                </a:lnTo>
                <a:lnTo>
                  <a:pt x="0" y="613156"/>
                </a:lnTo>
                <a:lnTo>
                  <a:pt x="1844" y="661066"/>
                </a:lnTo>
                <a:lnTo>
                  <a:pt x="7286" y="707970"/>
                </a:lnTo>
                <a:lnTo>
                  <a:pt x="16190" y="753729"/>
                </a:lnTo>
                <a:lnTo>
                  <a:pt x="28419" y="798209"/>
                </a:lnTo>
                <a:lnTo>
                  <a:pt x="43837" y="841272"/>
                </a:lnTo>
                <a:lnTo>
                  <a:pt x="62309" y="882782"/>
                </a:lnTo>
                <a:lnTo>
                  <a:pt x="83697" y="922603"/>
                </a:lnTo>
                <a:lnTo>
                  <a:pt x="107866" y="960598"/>
                </a:lnTo>
                <a:lnTo>
                  <a:pt x="134680" y="996630"/>
                </a:lnTo>
                <a:lnTo>
                  <a:pt x="164002" y="1030564"/>
                </a:lnTo>
                <a:lnTo>
                  <a:pt x="195697" y="1062263"/>
                </a:lnTo>
                <a:lnTo>
                  <a:pt x="229627" y="1091591"/>
                </a:lnTo>
                <a:lnTo>
                  <a:pt x="265658" y="1118410"/>
                </a:lnTo>
                <a:lnTo>
                  <a:pt x="303652" y="1142586"/>
                </a:lnTo>
                <a:lnTo>
                  <a:pt x="343473" y="1163980"/>
                </a:lnTo>
                <a:lnTo>
                  <a:pt x="384986" y="1182457"/>
                </a:lnTo>
                <a:lnTo>
                  <a:pt x="428055" y="1197881"/>
                </a:lnTo>
                <a:lnTo>
                  <a:pt x="472542" y="1210115"/>
                </a:lnTo>
                <a:lnTo>
                  <a:pt x="518312" y="1219022"/>
                </a:lnTo>
                <a:lnTo>
                  <a:pt x="565228" y="1224466"/>
                </a:lnTo>
                <a:lnTo>
                  <a:pt x="613155" y="1226312"/>
                </a:lnTo>
                <a:lnTo>
                  <a:pt x="661066" y="1224466"/>
                </a:lnTo>
                <a:lnTo>
                  <a:pt x="707970" y="1219022"/>
                </a:lnTo>
                <a:lnTo>
                  <a:pt x="753729" y="1210115"/>
                </a:lnTo>
                <a:lnTo>
                  <a:pt x="798209" y="1197881"/>
                </a:lnTo>
                <a:lnTo>
                  <a:pt x="841272" y="1182457"/>
                </a:lnTo>
                <a:lnTo>
                  <a:pt x="882782" y="1163980"/>
                </a:lnTo>
                <a:lnTo>
                  <a:pt x="922603" y="1142586"/>
                </a:lnTo>
                <a:lnTo>
                  <a:pt x="960598" y="1118410"/>
                </a:lnTo>
                <a:lnTo>
                  <a:pt x="996630" y="1091591"/>
                </a:lnTo>
                <a:lnTo>
                  <a:pt x="1030564" y="1062263"/>
                </a:lnTo>
                <a:lnTo>
                  <a:pt x="1062263" y="1030564"/>
                </a:lnTo>
                <a:lnTo>
                  <a:pt x="1091591" y="996630"/>
                </a:lnTo>
                <a:lnTo>
                  <a:pt x="1118410" y="960598"/>
                </a:lnTo>
                <a:lnTo>
                  <a:pt x="1142586" y="922603"/>
                </a:lnTo>
                <a:lnTo>
                  <a:pt x="1163980" y="882782"/>
                </a:lnTo>
                <a:lnTo>
                  <a:pt x="1182457" y="841272"/>
                </a:lnTo>
                <a:lnTo>
                  <a:pt x="1197881" y="798209"/>
                </a:lnTo>
                <a:lnTo>
                  <a:pt x="1210115" y="753729"/>
                </a:lnTo>
                <a:lnTo>
                  <a:pt x="1219022" y="707970"/>
                </a:lnTo>
                <a:lnTo>
                  <a:pt x="1224466" y="661066"/>
                </a:lnTo>
                <a:lnTo>
                  <a:pt x="1226312" y="613156"/>
                </a:lnTo>
                <a:lnTo>
                  <a:pt x="1224466" y="565228"/>
                </a:lnTo>
                <a:lnTo>
                  <a:pt x="1219022" y="518312"/>
                </a:lnTo>
                <a:lnTo>
                  <a:pt x="1210115" y="472542"/>
                </a:lnTo>
                <a:lnTo>
                  <a:pt x="1197881" y="428055"/>
                </a:lnTo>
                <a:lnTo>
                  <a:pt x="1182457" y="384986"/>
                </a:lnTo>
                <a:lnTo>
                  <a:pt x="1163980" y="343473"/>
                </a:lnTo>
                <a:lnTo>
                  <a:pt x="1142586" y="303652"/>
                </a:lnTo>
                <a:lnTo>
                  <a:pt x="1118410" y="265658"/>
                </a:lnTo>
                <a:lnTo>
                  <a:pt x="1091591" y="229627"/>
                </a:lnTo>
                <a:lnTo>
                  <a:pt x="1062263" y="195697"/>
                </a:lnTo>
                <a:lnTo>
                  <a:pt x="1030564" y="164002"/>
                </a:lnTo>
                <a:lnTo>
                  <a:pt x="996630" y="134680"/>
                </a:lnTo>
                <a:lnTo>
                  <a:pt x="960598" y="107866"/>
                </a:lnTo>
                <a:lnTo>
                  <a:pt x="922603" y="83697"/>
                </a:lnTo>
                <a:lnTo>
                  <a:pt x="882782" y="62309"/>
                </a:lnTo>
                <a:lnTo>
                  <a:pt x="841272" y="43837"/>
                </a:lnTo>
                <a:lnTo>
                  <a:pt x="798209" y="28419"/>
                </a:lnTo>
                <a:lnTo>
                  <a:pt x="753729" y="16190"/>
                </a:lnTo>
                <a:lnTo>
                  <a:pt x="707970" y="7286"/>
                </a:lnTo>
                <a:lnTo>
                  <a:pt x="661066" y="1844"/>
                </a:lnTo>
                <a:lnTo>
                  <a:pt x="613155" y="0"/>
                </a:lnTo>
                <a:close/>
              </a:path>
            </a:pathLst>
          </a:custGeom>
          <a:solidFill>
            <a:srgbClr val="229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676400" y="4264762"/>
            <a:ext cx="990600" cy="383438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89535" algn="ctr">
              <a:lnSpc>
                <a:spcPts val="1320"/>
              </a:lnSpc>
              <a:spcBef>
                <a:spcPts val="240"/>
              </a:spcBef>
            </a:pPr>
            <a:r>
              <a:rPr lang="en-US" b="1" spc="-5" dirty="0" smtClean="0">
                <a:solidFill>
                  <a:srgbClr val="FFFFFF"/>
                </a:solidFill>
                <a:latin typeface="Calibri"/>
                <a:cs typeface="Calibri"/>
              </a:rPr>
              <a:t>Creative NRAM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14625" y="4648200"/>
            <a:ext cx="97637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-5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55" dirty="0" smtClean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b="1" spc="-20" dirty="0" smtClean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b="1" spc="-5" dirty="0" smtClean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b="1" dirty="0" smtClean="0">
                <a:solidFill>
                  <a:srgbClr val="FFFFFF"/>
                </a:solidFill>
                <a:latin typeface="Calibri"/>
                <a:cs typeface="Calibri"/>
              </a:rPr>
              <a:t>ining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5"/>
          </p:nvPr>
        </p:nvSpPr>
        <p:spPr>
          <a:xfrm>
            <a:off x="1584960" y="6377940"/>
            <a:ext cx="7406640" cy="276999"/>
          </a:xfrm>
        </p:spPr>
        <p:txBody>
          <a:bodyPr/>
          <a:lstStyle/>
          <a:p>
            <a:r>
              <a:rPr lang="en-US" dirty="0" smtClean="0"/>
              <a:t>2019 International Radon Symposium                                  Denver, Colorado   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228F052-CA2C-4586-BB65-EB6EC49D04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583" y="6019800"/>
            <a:ext cx="1279417" cy="1280160"/>
          </a:xfrm>
          <a:prstGeom prst="rect">
            <a:avLst/>
          </a:prstGeom>
        </p:spPr>
      </p:pic>
      <p:sp>
        <p:nvSpPr>
          <p:cNvPr id="26" name="object 3"/>
          <p:cNvSpPr>
            <a:spLocks noChangeAspect="1"/>
          </p:cNvSpPr>
          <p:nvPr/>
        </p:nvSpPr>
        <p:spPr>
          <a:xfrm>
            <a:off x="3505200" y="3276600"/>
            <a:ext cx="1783080" cy="8229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800600" y="2286000"/>
            <a:ext cx="1676400" cy="1676400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2819400" y="4542299"/>
            <a:ext cx="3334380" cy="381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2438400" y="2362200"/>
            <a:ext cx="1447800" cy="16002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bject 23"/>
          <p:cNvSpPr txBox="1"/>
          <p:nvPr/>
        </p:nvSpPr>
        <p:spPr>
          <a:xfrm>
            <a:off x="7086600" y="2185584"/>
            <a:ext cx="1371600" cy="862416"/>
          </a:xfrm>
          <a:prstGeom prst="rect">
            <a:avLst/>
          </a:prstGeom>
          <a:solidFill>
            <a:srgbClr val="1B365D"/>
          </a:solidFill>
        </p:spPr>
        <p:txBody>
          <a:bodyPr vert="horz" wrap="square" lIns="0" tIns="3111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45"/>
              </a:spcBef>
            </a:pPr>
            <a:r>
              <a:rPr sz="1800" spc="-50" dirty="0" smtClean="0">
                <a:solidFill>
                  <a:srgbClr val="FFFFFF"/>
                </a:solidFill>
                <a:latin typeface="Calibri"/>
                <a:cs typeface="Calibri"/>
              </a:rPr>
              <a:t>EPA</a:t>
            </a:r>
            <a:r>
              <a:rPr lang="en-US" sz="1800" spc="-50" dirty="0" smtClean="0">
                <a:solidFill>
                  <a:srgbClr val="FFFFFF"/>
                </a:solidFill>
                <a:latin typeface="Calibri"/>
                <a:cs typeface="Calibri"/>
              </a:rPr>
              <a:t> Region 4</a:t>
            </a:r>
            <a:r>
              <a:rPr sz="1800" spc="-1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endParaRPr sz="18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Chandler</a:t>
            </a:r>
            <a:endParaRPr sz="18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Milhollin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13314" name="Picture 2" descr="Scott Pruitt Can Blame Neil Gorsuch’s Mother for EPA Seal">
            <a:hlinkClick r:id="rId8" tooltip="Scott Pruitt Can Blame Neil Gorsuch’s Mother for EPA Seal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1371600"/>
            <a:ext cx="2333625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152259"/>
            <a:ext cx="9144000" cy="706120"/>
          </a:xfrm>
          <a:custGeom>
            <a:avLst/>
            <a:gdLst/>
            <a:ahLst/>
            <a:cxnLst/>
            <a:rect l="l" t="t" r="r" b="b"/>
            <a:pathLst>
              <a:path w="9144000" h="706120">
                <a:moveTo>
                  <a:pt x="0" y="705739"/>
                </a:moveTo>
                <a:lnTo>
                  <a:pt x="9144000" y="705739"/>
                </a:lnTo>
                <a:lnTo>
                  <a:pt x="9144000" y="0"/>
                </a:lnTo>
                <a:lnTo>
                  <a:pt x="0" y="0"/>
                </a:lnTo>
                <a:lnTo>
                  <a:pt x="0" y="705739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152264"/>
            <a:ext cx="1584960" cy="7057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16408"/>
            <a:ext cx="4204716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71315" y="216408"/>
            <a:ext cx="629412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3840" y="325500"/>
            <a:ext cx="3909567" cy="5151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02358" y="1272807"/>
            <a:ext cx="5090160" cy="46988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5"/>
          </p:nvPr>
        </p:nvSpPr>
        <p:spPr>
          <a:xfrm>
            <a:off x="1584960" y="6400800"/>
            <a:ext cx="7406640" cy="276999"/>
          </a:xfrm>
        </p:spPr>
        <p:txBody>
          <a:bodyPr/>
          <a:lstStyle/>
          <a:p>
            <a:r>
              <a:rPr lang="en-US" dirty="0" smtClean="0"/>
              <a:t>2019 International Radon Symposium                                  Denver, Colorado   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228F052-CA2C-4586-BB65-EB6EC49D04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583" y="6004560"/>
            <a:ext cx="1279417" cy="1280160"/>
          </a:xfrm>
          <a:prstGeom prst="rect">
            <a:avLst/>
          </a:prstGeom>
        </p:spPr>
      </p:pic>
      <p:sp>
        <p:nvSpPr>
          <p:cNvPr id="10" name="object 2"/>
          <p:cNvSpPr/>
          <p:nvPr/>
        </p:nvSpPr>
        <p:spPr>
          <a:xfrm>
            <a:off x="0" y="990600"/>
            <a:ext cx="9144000" cy="88900"/>
          </a:xfrm>
          <a:custGeom>
            <a:avLst/>
            <a:gdLst/>
            <a:ahLst/>
            <a:cxnLst/>
            <a:rect l="l" t="t" r="r" b="b"/>
            <a:pathLst>
              <a:path w="9144000" h="88900">
                <a:moveTo>
                  <a:pt x="0" y="88900"/>
                </a:moveTo>
                <a:lnTo>
                  <a:pt x="9144000" y="88900"/>
                </a:lnTo>
                <a:lnTo>
                  <a:pt x="9144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FF0E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90600"/>
            <a:ext cx="9144000" cy="88900"/>
          </a:xfrm>
          <a:custGeom>
            <a:avLst/>
            <a:gdLst/>
            <a:ahLst/>
            <a:cxnLst/>
            <a:rect l="l" t="t" r="r" b="b"/>
            <a:pathLst>
              <a:path w="9144000" h="88900">
                <a:moveTo>
                  <a:pt x="0" y="88900"/>
                </a:moveTo>
                <a:lnTo>
                  <a:pt x="9144000" y="88900"/>
                </a:lnTo>
                <a:lnTo>
                  <a:pt x="9144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20962" y="6152264"/>
            <a:ext cx="9144000" cy="706120"/>
          </a:xfrm>
          <a:custGeom>
            <a:avLst/>
            <a:gdLst/>
            <a:ahLst/>
            <a:cxnLst/>
            <a:rect l="l" t="t" r="r" b="b"/>
            <a:pathLst>
              <a:path w="9144000" h="706120">
                <a:moveTo>
                  <a:pt x="0" y="705739"/>
                </a:moveTo>
                <a:lnTo>
                  <a:pt x="9144000" y="705739"/>
                </a:lnTo>
                <a:lnTo>
                  <a:pt x="9144000" y="0"/>
                </a:lnTo>
                <a:lnTo>
                  <a:pt x="0" y="0"/>
                </a:lnTo>
                <a:lnTo>
                  <a:pt x="0" y="705739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152264"/>
            <a:ext cx="1584960" cy="7057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05784" y="216408"/>
            <a:ext cx="629412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31140" y="2743200"/>
            <a:ext cx="8836660" cy="38170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633095" indent="-342900">
              <a:lnSpc>
                <a:spcPct val="100000"/>
              </a:lnSpc>
              <a:spcBef>
                <a:spcPts val="105"/>
              </a:spcBef>
              <a:buClr>
                <a:srgbClr val="FF0000"/>
              </a:buClr>
              <a:buFont typeface="Arial"/>
              <a:buChar char="•"/>
              <a:tabLst>
                <a:tab pos="354965" algn="l"/>
                <a:tab pos="355600" algn="l"/>
                <a:tab pos="1213485" algn="l"/>
              </a:tabLst>
            </a:pPr>
            <a:r>
              <a:rPr lang="en-US" spc="-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Hosted the first teacher workshop in July, 2018, in K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noxville, TN</a:t>
            </a:r>
          </a:p>
          <a:p>
            <a:pPr marL="355600" marR="202565" indent="-342900">
              <a:lnSpc>
                <a:spcPct val="100000"/>
              </a:lnSpc>
              <a:spcBef>
                <a:spcPts val="480"/>
              </a:spcBef>
              <a:buClr>
                <a:srgbClr val="FF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primary goal was to educate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teachers about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radon while providing materials to assist teachers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developing curriculum – appropriate educational materials on radon for their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classrooms.</a:t>
            </a:r>
          </a:p>
          <a:p>
            <a:pPr marL="355600" marR="202565" indent="-342900">
              <a:lnSpc>
                <a:spcPct val="100000"/>
              </a:lnSpc>
              <a:spcBef>
                <a:spcPts val="480"/>
              </a:spcBef>
              <a:buClr>
                <a:srgbClr val="FF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workshop helped our program build partnerships with certified radon professionals and Knoxville School leaders.</a:t>
            </a:r>
          </a:p>
          <a:p>
            <a:pPr marL="355600" marR="202565" indent="-342900">
              <a:lnSpc>
                <a:spcPct val="100000"/>
              </a:lnSpc>
              <a:spcBef>
                <a:spcPts val="480"/>
              </a:spcBef>
              <a:buClr>
                <a:srgbClr val="FF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original idea came from a teacher in Chattanooga, TN – Jim Watson.</a:t>
            </a:r>
          </a:p>
          <a:p>
            <a:pPr marL="355600" marR="202565" indent="-342900">
              <a:lnSpc>
                <a:spcPct val="100000"/>
              </a:lnSpc>
              <a:spcBef>
                <a:spcPts val="480"/>
              </a:spcBef>
              <a:buClr>
                <a:srgbClr val="FF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Jim’s theory is that teachers respond best when away from their homes as they can better focus on learning. </a:t>
            </a:r>
          </a:p>
          <a:p>
            <a:pPr marL="355600" marR="202565" indent="-342900">
              <a:lnSpc>
                <a:spcPct val="100000"/>
              </a:lnSpc>
              <a:spcBef>
                <a:spcPts val="480"/>
              </a:spcBef>
              <a:buClr>
                <a:srgbClr val="FF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Teachers earn CEUs and receive classroom materials for lesson plans.</a:t>
            </a:r>
          </a:p>
          <a:p>
            <a:pPr marL="355600" marR="202565" indent="-342900">
              <a:lnSpc>
                <a:spcPct val="100000"/>
              </a:lnSpc>
              <a:spcBef>
                <a:spcPts val="480"/>
              </a:spcBef>
              <a:buClr>
                <a:srgbClr val="FF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second workshop was held in July, 2019, in Knoxville, TN. </a:t>
            </a:r>
          </a:p>
          <a:p>
            <a:pPr marL="355600" marR="202565" indent="-342900">
              <a:lnSpc>
                <a:spcPct val="100000"/>
              </a:lnSpc>
              <a:spcBef>
                <a:spcPts val="480"/>
              </a:spcBef>
              <a:buClr>
                <a:srgbClr val="E87721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endParaRPr sz="2000" dirty="0">
              <a:latin typeface="Open Sans"/>
              <a:cs typeface="Open San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>
          <a:xfrm>
            <a:off x="1584960" y="6377940"/>
            <a:ext cx="7247890" cy="276999"/>
          </a:xfrm>
        </p:spPr>
        <p:txBody>
          <a:bodyPr/>
          <a:lstStyle/>
          <a:p>
            <a:r>
              <a:rPr lang="en-US" dirty="0" smtClean="0"/>
              <a:t>2019 International Radon Symposium                                 Denver, Colorado   </a:t>
            </a:r>
            <a:endParaRPr lang="en-US" dirty="0"/>
          </a:p>
        </p:txBody>
      </p:sp>
      <p:sp>
        <p:nvSpPr>
          <p:cNvPr id="11" name="object 8"/>
          <p:cNvSpPr/>
          <p:nvPr/>
        </p:nvSpPr>
        <p:spPr>
          <a:xfrm>
            <a:off x="3733800" y="1295400"/>
            <a:ext cx="1226820" cy="1226820"/>
          </a:xfrm>
          <a:custGeom>
            <a:avLst/>
            <a:gdLst/>
            <a:ahLst/>
            <a:cxnLst/>
            <a:rect l="l" t="t" r="r" b="b"/>
            <a:pathLst>
              <a:path w="1226820" h="1226820">
                <a:moveTo>
                  <a:pt x="613155" y="0"/>
                </a:moveTo>
                <a:lnTo>
                  <a:pt x="565228" y="1845"/>
                </a:lnTo>
                <a:lnTo>
                  <a:pt x="518312" y="7289"/>
                </a:lnTo>
                <a:lnTo>
                  <a:pt x="472542" y="16196"/>
                </a:lnTo>
                <a:lnTo>
                  <a:pt x="428055" y="28430"/>
                </a:lnTo>
                <a:lnTo>
                  <a:pt x="384986" y="43854"/>
                </a:lnTo>
                <a:lnTo>
                  <a:pt x="343473" y="62331"/>
                </a:lnTo>
                <a:lnTo>
                  <a:pt x="303652" y="83725"/>
                </a:lnTo>
                <a:lnTo>
                  <a:pt x="265658" y="107901"/>
                </a:lnTo>
                <a:lnTo>
                  <a:pt x="229627" y="134720"/>
                </a:lnTo>
                <a:lnTo>
                  <a:pt x="195697" y="164048"/>
                </a:lnTo>
                <a:lnTo>
                  <a:pt x="164002" y="195747"/>
                </a:lnTo>
                <a:lnTo>
                  <a:pt x="134680" y="229681"/>
                </a:lnTo>
                <a:lnTo>
                  <a:pt x="107866" y="265713"/>
                </a:lnTo>
                <a:lnTo>
                  <a:pt x="83697" y="303708"/>
                </a:lnTo>
                <a:lnTo>
                  <a:pt x="62309" y="343529"/>
                </a:lnTo>
                <a:lnTo>
                  <a:pt x="43837" y="385039"/>
                </a:lnTo>
                <a:lnTo>
                  <a:pt x="28419" y="428102"/>
                </a:lnTo>
                <a:lnTo>
                  <a:pt x="16190" y="472582"/>
                </a:lnTo>
                <a:lnTo>
                  <a:pt x="7286" y="518341"/>
                </a:lnTo>
                <a:lnTo>
                  <a:pt x="1844" y="565245"/>
                </a:lnTo>
                <a:lnTo>
                  <a:pt x="0" y="613156"/>
                </a:lnTo>
                <a:lnTo>
                  <a:pt x="1844" y="661083"/>
                </a:lnTo>
                <a:lnTo>
                  <a:pt x="7286" y="707999"/>
                </a:lnTo>
                <a:lnTo>
                  <a:pt x="16190" y="753769"/>
                </a:lnTo>
                <a:lnTo>
                  <a:pt x="28419" y="798256"/>
                </a:lnTo>
                <a:lnTo>
                  <a:pt x="43837" y="841325"/>
                </a:lnTo>
                <a:lnTo>
                  <a:pt x="62309" y="882838"/>
                </a:lnTo>
                <a:lnTo>
                  <a:pt x="83697" y="922659"/>
                </a:lnTo>
                <a:lnTo>
                  <a:pt x="107866" y="960653"/>
                </a:lnTo>
                <a:lnTo>
                  <a:pt x="134680" y="996684"/>
                </a:lnTo>
                <a:lnTo>
                  <a:pt x="164002" y="1030614"/>
                </a:lnTo>
                <a:lnTo>
                  <a:pt x="195697" y="1062309"/>
                </a:lnTo>
                <a:lnTo>
                  <a:pt x="229627" y="1091631"/>
                </a:lnTo>
                <a:lnTo>
                  <a:pt x="265658" y="1118445"/>
                </a:lnTo>
                <a:lnTo>
                  <a:pt x="303652" y="1142614"/>
                </a:lnTo>
                <a:lnTo>
                  <a:pt x="343473" y="1164002"/>
                </a:lnTo>
                <a:lnTo>
                  <a:pt x="384986" y="1182474"/>
                </a:lnTo>
                <a:lnTo>
                  <a:pt x="428055" y="1197892"/>
                </a:lnTo>
                <a:lnTo>
                  <a:pt x="472542" y="1210121"/>
                </a:lnTo>
                <a:lnTo>
                  <a:pt x="518312" y="1219025"/>
                </a:lnTo>
                <a:lnTo>
                  <a:pt x="565228" y="1224467"/>
                </a:lnTo>
                <a:lnTo>
                  <a:pt x="613155" y="1226312"/>
                </a:lnTo>
                <a:lnTo>
                  <a:pt x="661066" y="1224467"/>
                </a:lnTo>
                <a:lnTo>
                  <a:pt x="707970" y="1219025"/>
                </a:lnTo>
                <a:lnTo>
                  <a:pt x="753729" y="1210121"/>
                </a:lnTo>
                <a:lnTo>
                  <a:pt x="798209" y="1197892"/>
                </a:lnTo>
                <a:lnTo>
                  <a:pt x="841272" y="1182474"/>
                </a:lnTo>
                <a:lnTo>
                  <a:pt x="882782" y="1164002"/>
                </a:lnTo>
                <a:lnTo>
                  <a:pt x="922603" y="1142614"/>
                </a:lnTo>
                <a:lnTo>
                  <a:pt x="960598" y="1118445"/>
                </a:lnTo>
                <a:lnTo>
                  <a:pt x="996630" y="1091631"/>
                </a:lnTo>
                <a:lnTo>
                  <a:pt x="1030564" y="1062309"/>
                </a:lnTo>
                <a:lnTo>
                  <a:pt x="1062263" y="1030614"/>
                </a:lnTo>
                <a:lnTo>
                  <a:pt x="1091591" y="996684"/>
                </a:lnTo>
                <a:lnTo>
                  <a:pt x="1118410" y="960653"/>
                </a:lnTo>
                <a:lnTo>
                  <a:pt x="1142586" y="922659"/>
                </a:lnTo>
                <a:lnTo>
                  <a:pt x="1163980" y="882838"/>
                </a:lnTo>
                <a:lnTo>
                  <a:pt x="1182457" y="841325"/>
                </a:lnTo>
                <a:lnTo>
                  <a:pt x="1197881" y="798256"/>
                </a:lnTo>
                <a:lnTo>
                  <a:pt x="1210115" y="753769"/>
                </a:lnTo>
                <a:lnTo>
                  <a:pt x="1219022" y="707999"/>
                </a:lnTo>
                <a:lnTo>
                  <a:pt x="1224466" y="661083"/>
                </a:lnTo>
                <a:lnTo>
                  <a:pt x="1226311" y="613156"/>
                </a:lnTo>
                <a:lnTo>
                  <a:pt x="1224466" y="565245"/>
                </a:lnTo>
                <a:lnTo>
                  <a:pt x="1219022" y="518341"/>
                </a:lnTo>
                <a:lnTo>
                  <a:pt x="1210115" y="472582"/>
                </a:lnTo>
                <a:lnTo>
                  <a:pt x="1197881" y="428102"/>
                </a:lnTo>
                <a:lnTo>
                  <a:pt x="1182457" y="385039"/>
                </a:lnTo>
                <a:lnTo>
                  <a:pt x="1163980" y="343529"/>
                </a:lnTo>
                <a:lnTo>
                  <a:pt x="1142586" y="303708"/>
                </a:lnTo>
                <a:lnTo>
                  <a:pt x="1118410" y="265713"/>
                </a:lnTo>
                <a:lnTo>
                  <a:pt x="1091591" y="229681"/>
                </a:lnTo>
                <a:lnTo>
                  <a:pt x="1062263" y="195747"/>
                </a:lnTo>
                <a:lnTo>
                  <a:pt x="1030564" y="164048"/>
                </a:lnTo>
                <a:lnTo>
                  <a:pt x="996630" y="134720"/>
                </a:lnTo>
                <a:lnTo>
                  <a:pt x="960598" y="107901"/>
                </a:lnTo>
                <a:lnTo>
                  <a:pt x="922603" y="83725"/>
                </a:lnTo>
                <a:lnTo>
                  <a:pt x="882782" y="62331"/>
                </a:lnTo>
                <a:lnTo>
                  <a:pt x="841272" y="43854"/>
                </a:lnTo>
                <a:lnTo>
                  <a:pt x="798209" y="28430"/>
                </a:lnTo>
                <a:lnTo>
                  <a:pt x="753729" y="16196"/>
                </a:lnTo>
                <a:lnTo>
                  <a:pt x="707970" y="7289"/>
                </a:lnTo>
                <a:lnTo>
                  <a:pt x="661066" y="1845"/>
                </a:lnTo>
                <a:lnTo>
                  <a:pt x="613155" y="0"/>
                </a:lnTo>
                <a:close/>
              </a:path>
            </a:pathLst>
          </a:custGeom>
          <a:solidFill>
            <a:srgbClr val="E87721"/>
          </a:solidFill>
        </p:spPr>
        <p:txBody>
          <a:bodyPr wrap="square" lIns="0" tIns="0" rIns="0" bIns="0" rtlCol="0"/>
          <a:lstStyle/>
          <a:p>
            <a:pPr marL="12700" marR="5080" indent="33020" algn="ctr">
              <a:lnSpc>
                <a:spcPts val="1320"/>
              </a:lnSpc>
              <a:spcBef>
                <a:spcPts val="240"/>
              </a:spcBef>
            </a:pPr>
            <a:endParaRPr lang="en-US" b="1" spc="-5" dirty="0" smtClean="0">
              <a:solidFill>
                <a:srgbClr val="FFFFFF"/>
              </a:solidFill>
              <a:cs typeface="Calibri"/>
            </a:endParaRPr>
          </a:p>
          <a:p>
            <a:pPr marL="12700" marR="5080" indent="33020" algn="ctr">
              <a:lnSpc>
                <a:spcPts val="1320"/>
              </a:lnSpc>
              <a:spcBef>
                <a:spcPts val="240"/>
              </a:spcBef>
            </a:pPr>
            <a:endParaRPr lang="en-US" b="1" spc="-5" dirty="0">
              <a:solidFill>
                <a:srgbClr val="FFFFFF"/>
              </a:solidFill>
              <a:cs typeface="Calibri"/>
            </a:endParaRPr>
          </a:p>
          <a:p>
            <a:pPr marL="12700" marR="5080" indent="33020" algn="ctr">
              <a:lnSpc>
                <a:spcPts val="1320"/>
              </a:lnSpc>
              <a:spcBef>
                <a:spcPts val="240"/>
              </a:spcBef>
            </a:pPr>
            <a:r>
              <a:rPr lang="en-US" b="1" spc="-5" dirty="0" smtClean="0">
                <a:solidFill>
                  <a:srgbClr val="FFFFFF"/>
                </a:solidFill>
                <a:cs typeface="Calibri"/>
              </a:rPr>
              <a:t>Teacher</a:t>
            </a:r>
            <a:endParaRPr lang="en-US" b="1" spc="-5" dirty="0">
              <a:solidFill>
                <a:srgbClr val="FFFFFF"/>
              </a:solidFill>
              <a:cs typeface="Calibri"/>
            </a:endParaRPr>
          </a:p>
          <a:p>
            <a:pPr marL="12700" marR="5080" indent="33020" algn="ctr">
              <a:lnSpc>
                <a:spcPts val="1320"/>
              </a:lnSpc>
              <a:spcBef>
                <a:spcPts val="240"/>
              </a:spcBef>
            </a:pPr>
            <a:r>
              <a:rPr lang="en-US" b="1" spc="-5" dirty="0">
                <a:solidFill>
                  <a:srgbClr val="FFFFFF"/>
                </a:solidFill>
                <a:cs typeface="Calibri"/>
              </a:rPr>
              <a:t>Workshops</a:t>
            </a:r>
            <a:endParaRPr lang="en-US" dirty="0"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08" y="304800"/>
            <a:ext cx="505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Radon Teacher Workshop</a:t>
            </a:r>
            <a:endParaRPr lang="en-US" sz="3200" b="1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228F052-CA2C-4586-BB65-EB6EC49D04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583" y="6004560"/>
            <a:ext cx="1279417" cy="1280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90600"/>
            <a:ext cx="9144000" cy="88900"/>
          </a:xfrm>
          <a:custGeom>
            <a:avLst/>
            <a:gdLst/>
            <a:ahLst/>
            <a:cxnLst/>
            <a:rect l="l" t="t" r="r" b="b"/>
            <a:pathLst>
              <a:path w="9144000" h="88900">
                <a:moveTo>
                  <a:pt x="0" y="88900"/>
                </a:moveTo>
                <a:lnTo>
                  <a:pt x="9144000" y="88900"/>
                </a:lnTo>
                <a:lnTo>
                  <a:pt x="9144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152259"/>
            <a:ext cx="9144000" cy="706120"/>
          </a:xfrm>
          <a:custGeom>
            <a:avLst/>
            <a:gdLst/>
            <a:ahLst/>
            <a:cxnLst/>
            <a:rect l="l" t="t" r="r" b="b"/>
            <a:pathLst>
              <a:path w="9144000" h="706120">
                <a:moveTo>
                  <a:pt x="0" y="705739"/>
                </a:moveTo>
                <a:lnTo>
                  <a:pt x="9144000" y="705739"/>
                </a:lnTo>
                <a:lnTo>
                  <a:pt x="9144000" y="0"/>
                </a:lnTo>
                <a:lnTo>
                  <a:pt x="0" y="0"/>
                </a:lnTo>
                <a:lnTo>
                  <a:pt x="0" y="705739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152264"/>
            <a:ext cx="1584960" cy="7057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>
          <a:xfrm>
            <a:off x="1676400" y="6377940"/>
            <a:ext cx="7162800" cy="276999"/>
          </a:xfrm>
        </p:spPr>
        <p:txBody>
          <a:bodyPr/>
          <a:lstStyle/>
          <a:p>
            <a:r>
              <a:rPr lang="en-US" dirty="0" smtClean="0"/>
              <a:t>2019 International Radon Symposium                             Denver, Colorado   </a:t>
            </a:r>
            <a:endParaRPr lang="en-US" dirty="0"/>
          </a:p>
        </p:txBody>
      </p:sp>
      <p:pic>
        <p:nvPicPr>
          <p:cNvPr id="12" name="Picture 2" descr="C:\Users\BG45008\Dropbox\Radon Grant 2017 to 2020\Teacher Workshop 2018\photos\new haven grou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42160" y="1722120"/>
            <a:ext cx="499872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11431" y="2935069"/>
            <a:ext cx="2379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New Haven Elementary</a:t>
            </a:r>
          </a:p>
          <a:p>
            <a:pPr algn="ctr"/>
            <a:r>
              <a:rPr lang="en-US" dirty="0" smtClean="0"/>
              <a:t>Knoxville, TN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6408" y="304800"/>
            <a:ext cx="505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Radon Teacher Workshop</a:t>
            </a:r>
            <a:endParaRPr lang="en-US" sz="3200" b="1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228F052-CA2C-4586-BB65-EB6EC49D04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583" y="6004560"/>
            <a:ext cx="1279417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0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90600"/>
            <a:ext cx="9144000" cy="88900"/>
          </a:xfrm>
          <a:custGeom>
            <a:avLst/>
            <a:gdLst/>
            <a:ahLst/>
            <a:cxnLst/>
            <a:rect l="l" t="t" r="r" b="b"/>
            <a:pathLst>
              <a:path w="9144000" h="88900">
                <a:moveTo>
                  <a:pt x="0" y="88900"/>
                </a:moveTo>
                <a:lnTo>
                  <a:pt x="9144000" y="88900"/>
                </a:lnTo>
                <a:lnTo>
                  <a:pt x="9144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152259"/>
            <a:ext cx="9144000" cy="706120"/>
          </a:xfrm>
          <a:custGeom>
            <a:avLst/>
            <a:gdLst/>
            <a:ahLst/>
            <a:cxnLst/>
            <a:rect l="l" t="t" r="r" b="b"/>
            <a:pathLst>
              <a:path w="9144000" h="706120">
                <a:moveTo>
                  <a:pt x="0" y="705739"/>
                </a:moveTo>
                <a:lnTo>
                  <a:pt x="9144000" y="705739"/>
                </a:lnTo>
                <a:lnTo>
                  <a:pt x="9144000" y="0"/>
                </a:lnTo>
                <a:lnTo>
                  <a:pt x="0" y="0"/>
                </a:lnTo>
                <a:lnTo>
                  <a:pt x="0" y="705739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152264"/>
            <a:ext cx="1584960" cy="7057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>
          <a:xfrm>
            <a:off x="1752600" y="6428601"/>
            <a:ext cx="7239000" cy="276999"/>
          </a:xfrm>
        </p:spPr>
        <p:txBody>
          <a:bodyPr/>
          <a:lstStyle/>
          <a:p>
            <a:r>
              <a:rPr lang="en-US" dirty="0" smtClean="0"/>
              <a:t>2019 International Radon Symposium                           Denver, Colorado   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22" t="14647" r="10384" b="6651"/>
          <a:stretch/>
        </p:blipFill>
        <p:spPr bwMode="auto">
          <a:xfrm>
            <a:off x="914400" y="1066800"/>
            <a:ext cx="453985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408" y="304800"/>
            <a:ext cx="505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Radon Teacher Workshop</a:t>
            </a:r>
            <a:endParaRPr lang="en-US" sz="3200" b="1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813" y="1371600"/>
            <a:ext cx="2998787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228F052-CA2C-4586-BB65-EB6EC49D04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6004560"/>
            <a:ext cx="1279417" cy="12801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6800" y="56020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New Haven Elementary</a:t>
            </a:r>
          </a:p>
          <a:p>
            <a:pPr algn="ctr"/>
            <a:r>
              <a:rPr lang="en-US" dirty="0"/>
              <a:t>Knoxville, TN</a:t>
            </a:r>
          </a:p>
        </p:txBody>
      </p:sp>
    </p:spTree>
    <p:extLst>
      <p:ext uri="{BB962C8B-B14F-4D97-AF65-F5344CB8AC3E}">
        <p14:creationId xmlns:p14="http://schemas.microsoft.com/office/powerpoint/2010/main" val="181176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90600"/>
            <a:ext cx="9144000" cy="88900"/>
          </a:xfrm>
          <a:custGeom>
            <a:avLst/>
            <a:gdLst/>
            <a:ahLst/>
            <a:cxnLst/>
            <a:rect l="l" t="t" r="r" b="b"/>
            <a:pathLst>
              <a:path w="9144000" h="88900">
                <a:moveTo>
                  <a:pt x="0" y="88900"/>
                </a:moveTo>
                <a:lnTo>
                  <a:pt x="9144000" y="88900"/>
                </a:lnTo>
                <a:lnTo>
                  <a:pt x="9144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152259"/>
            <a:ext cx="9144000" cy="706120"/>
          </a:xfrm>
          <a:custGeom>
            <a:avLst/>
            <a:gdLst/>
            <a:ahLst/>
            <a:cxnLst/>
            <a:rect l="l" t="t" r="r" b="b"/>
            <a:pathLst>
              <a:path w="9144000" h="706120">
                <a:moveTo>
                  <a:pt x="0" y="705739"/>
                </a:moveTo>
                <a:lnTo>
                  <a:pt x="9144000" y="705739"/>
                </a:lnTo>
                <a:lnTo>
                  <a:pt x="9144000" y="0"/>
                </a:lnTo>
                <a:lnTo>
                  <a:pt x="0" y="0"/>
                </a:lnTo>
                <a:lnTo>
                  <a:pt x="0" y="705739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152264"/>
            <a:ext cx="1584960" cy="7057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>
          <a:xfrm>
            <a:off x="1752599" y="6428601"/>
            <a:ext cx="7104529" cy="276999"/>
          </a:xfrm>
        </p:spPr>
        <p:txBody>
          <a:bodyPr/>
          <a:lstStyle/>
          <a:p>
            <a:r>
              <a:rPr lang="en-US" dirty="0" smtClean="0"/>
              <a:t>2019 International Radon Symposium                         Denver, Colorado  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6408" y="304800"/>
            <a:ext cx="505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Radon Teacher Workshop</a:t>
            </a:r>
            <a:endParaRPr lang="en-US" sz="3200" b="1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099" name="Picture 3" descr="C:\Users\BG45008\Dropbox\Radon Grant 2017 to 2020\Teacher Workshop 2018\2019\Photos\David Brown and group at Farragu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90600"/>
            <a:ext cx="458992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BG45008\Dropbox\Radon Grant 2017 to 2020\Teacher Workshop 2018\2019\Photos\Ryan and Pe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10792" y="16764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BG45008\Dropbox\Radon Grant 2017 to 2020\Teacher Workshop 2018\2019\Photos\radon bott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16480" y="3703321"/>
            <a:ext cx="280416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228F052-CA2C-4586-BB65-EB6EC49D04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583" y="6004560"/>
            <a:ext cx="1279417" cy="12801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95800" y="4724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Farragut Middle School</a:t>
            </a:r>
            <a:endParaRPr lang="en-US" dirty="0"/>
          </a:p>
          <a:p>
            <a:pPr algn="ctr"/>
            <a:r>
              <a:rPr lang="en-US" dirty="0"/>
              <a:t>Knoxville, TN</a:t>
            </a:r>
          </a:p>
        </p:txBody>
      </p:sp>
    </p:spTree>
    <p:extLst>
      <p:ext uri="{BB962C8B-B14F-4D97-AF65-F5344CB8AC3E}">
        <p14:creationId xmlns:p14="http://schemas.microsoft.com/office/powerpoint/2010/main" val="327874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21E2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121E29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950</TotalTime>
  <Words>943</Words>
  <Application>Microsoft Office PowerPoint</Application>
  <PresentationFormat>On-screen Show (4:3)</PresentationFormat>
  <Paragraphs>148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Kendra Abkowitz</dc:creator>
  <cp:lastModifiedBy>Chad Kimes</cp:lastModifiedBy>
  <cp:revision>53</cp:revision>
  <dcterms:created xsi:type="dcterms:W3CDTF">2019-08-22T13:33:33Z</dcterms:created>
  <dcterms:modified xsi:type="dcterms:W3CDTF">2019-08-28T21:10:08Z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2018-12-07T00:00:00Z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2019-08-22T00:00:00Z</vt:filetime>
  </property>
</Properties>
</file>