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notesSlides/notesSlide34.xml" ContentType="application/vnd.openxmlformats-officedocument.presentationml.notesSlide+xml"/>
  <Override PartName="/ppt/tags/tag25.xml" ContentType="application/vnd.openxmlformats-officedocument.presentationml.tags+xml"/>
  <Override PartName="/ppt/notesSlides/notesSlide35.xml" ContentType="application/vnd.openxmlformats-officedocument.presentationml.notesSlide+xml"/>
  <Override PartName="/ppt/tags/tag26.xml" ContentType="application/vnd.openxmlformats-officedocument.presentationml.tags+xml"/>
  <Override PartName="/ppt/notesSlides/notesSlide36.xml" ContentType="application/vnd.openxmlformats-officedocument.presentationml.notesSlide+xml"/>
  <Override PartName="/ppt/tags/tag27.xml" ContentType="application/vnd.openxmlformats-officedocument.presentationml.tags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ppt/tags/tag30.xml" ContentType="application/vnd.openxmlformats-officedocument.presentationml.tags+xml"/>
  <Override PartName="/ppt/notesSlides/notesSlide40.xml" ContentType="application/vnd.openxmlformats-officedocument.presentationml.notesSlide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tags/tag33.xml" ContentType="application/vnd.openxmlformats-officedocument.presentationml.tags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notesSlides/notesSlide44.xml" ContentType="application/vnd.openxmlformats-officedocument.presentationml.notesSlide+xml"/>
  <Override PartName="/ppt/tags/tag35.xml" ContentType="application/vnd.openxmlformats-officedocument.presentationml.tags+xml"/>
  <Override PartName="/ppt/notesSlides/notesSlide45.xml" ContentType="application/vnd.openxmlformats-officedocument.presentationml.notesSlide+xml"/>
  <Override PartName="/ppt/tags/tag36.xml" ContentType="application/vnd.openxmlformats-officedocument.presentationml.tags+xml"/>
  <Override PartName="/ppt/notesSlides/notesSlide46.xml" ContentType="application/vnd.openxmlformats-officedocument.presentationml.notesSlide+xml"/>
  <Override PartName="/ppt/tags/tag37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8.xml" ContentType="application/vnd.openxmlformats-officedocument.presentationml.tags+xml"/>
  <Override PartName="/ppt/notesSlides/notesSlide49.xml" ContentType="application/vnd.openxmlformats-officedocument.presentationml.notesSlide+xml"/>
  <Override PartName="/ppt/tags/tag39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0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646" r:id="rId2"/>
    <p:sldId id="566" r:id="rId3"/>
    <p:sldId id="656" r:id="rId4"/>
    <p:sldId id="632" r:id="rId5"/>
    <p:sldId id="572" r:id="rId6"/>
    <p:sldId id="662" r:id="rId7"/>
    <p:sldId id="568" r:id="rId8"/>
    <p:sldId id="569" r:id="rId9"/>
    <p:sldId id="573" r:id="rId10"/>
    <p:sldId id="576" r:id="rId11"/>
    <p:sldId id="634" r:id="rId12"/>
    <p:sldId id="324" r:id="rId13"/>
    <p:sldId id="600" r:id="rId14"/>
    <p:sldId id="577" r:id="rId15"/>
    <p:sldId id="579" r:id="rId16"/>
    <p:sldId id="580" r:id="rId17"/>
    <p:sldId id="647" r:id="rId18"/>
    <p:sldId id="584" r:id="rId19"/>
    <p:sldId id="586" r:id="rId20"/>
    <p:sldId id="590" r:id="rId21"/>
    <p:sldId id="495" r:id="rId22"/>
    <p:sldId id="636" r:id="rId23"/>
    <p:sldId id="637" r:id="rId24"/>
    <p:sldId id="591" r:id="rId25"/>
    <p:sldId id="588" r:id="rId26"/>
    <p:sldId id="603" r:id="rId27"/>
    <p:sldId id="602" r:id="rId28"/>
    <p:sldId id="604" r:id="rId29"/>
    <p:sldId id="601" r:id="rId30"/>
    <p:sldId id="612" r:id="rId31"/>
    <p:sldId id="611" r:id="rId32"/>
    <p:sldId id="613" r:id="rId33"/>
    <p:sldId id="616" r:id="rId34"/>
    <p:sldId id="645" r:id="rId35"/>
    <p:sldId id="644" r:id="rId36"/>
    <p:sldId id="619" r:id="rId37"/>
    <p:sldId id="620" r:id="rId38"/>
    <p:sldId id="496" r:id="rId39"/>
    <p:sldId id="364" r:id="rId40"/>
    <p:sldId id="471" r:id="rId41"/>
    <p:sldId id="472" r:id="rId42"/>
    <p:sldId id="473" r:id="rId43"/>
    <p:sldId id="623" r:id="rId44"/>
    <p:sldId id="624" r:id="rId45"/>
    <p:sldId id="625" r:id="rId46"/>
    <p:sldId id="649" r:id="rId47"/>
    <p:sldId id="650" r:id="rId48"/>
    <p:sldId id="633" r:id="rId49"/>
    <p:sldId id="628" r:id="rId50"/>
    <p:sldId id="658" r:id="rId51"/>
    <p:sldId id="629" r:id="rId52"/>
    <p:sldId id="653" r:id="rId53"/>
    <p:sldId id="326" r:id="rId54"/>
    <p:sldId id="509" r:id="rId55"/>
    <p:sldId id="660" r:id="rId56"/>
  </p:sldIdLst>
  <p:sldSz cx="9144000" cy="6858000" type="screen4x3"/>
  <p:notesSz cx="7102475" cy="8991600"/>
  <p:custDataLst>
    <p:tags r:id="rId5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3300"/>
    <a:srgbClr val="00ACC8"/>
    <a:srgbClr val="00FF00"/>
    <a:srgbClr val="00CC00"/>
    <a:srgbClr val="FF6565"/>
    <a:srgbClr val="CC3399"/>
    <a:srgbClr val="FF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1" autoAdjust="0"/>
    <p:restoredTop sz="82916" autoAdjust="0"/>
  </p:normalViewPr>
  <p:slideViewPr>
    <p:cSldViewPr snapToGrid="0">
      <p:cViewPr varScale="1">
        <p:scale>
          <a:sx n="48" d="100"/>
          <a:sy n="48" d="100"/>
        </p:scale>
        <p:origin x="1848" y="3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fld id="{E83D9367-B84F-4349-875D-3342AD914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444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ookman Old Style" pitchFamily="18" charset="0"/>
              </a:defRPr>
            </a:lvl1pPr>
          </a:lstStyle>
          <a:p>
            <a:pPr>
              <a:defRPr/>
            </a:pPr>
            <a:fld id="{F8E53E38-32EE-4EB0-BBEE-30A3737E4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445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53E38-32EE-4EB0-BBEE-30A3737E483D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21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E772D244-6807-4FBB-B995-55165CD7E8DA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0436A420-052F-49C7-A967-1D2E3F15F3B7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B916F4DE-F030-4A16-A976-046261425651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71BC33CA-3C06-4661-8E11-3A68DBBC27F4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99303A07-8F43-47BB-861F-196E90D22710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DF4088F8-09E9-4A13-A791-AF7BB192A700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0104AF48-D075-45FD-A6FA-4D7739A5E77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31838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255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57797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2882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4860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432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004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57625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99E48DAB-2903-45A0-9CB8-F8219818B6CE}" type="slidenum">
              <a:rPr lang="en-US" altLang="en-US" sz="1100" smtClean="0"/>
              <a:pPr>
                <a:spcBef>
                  <a:spcPct val="0"/>
                </a:spcBef>
              </a:pPr>
              <a:t>17</a:t>
            </a:fld>
            <a:endParaRPr lang="en-US" altLang="en-US" sz="11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F229C422-84E7-4AE9-B552-3B228C4D3B21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AFAAA975-B800-4502-893C-29D6BB8746C7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B2FBA339-C701-488E-B66E-A6B7B384B6AC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221E1D9C-AE96-454B-9469-66C1E4309E05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9C4574E7-D703-49FA-BCE3-42183EBFCC5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AD8E8DE1-B58D-4A09-8BB4-415F2AE7D033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9D48DD97-5C9B-4C7B-8F87-8C6E59A788FF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71D01D44-FA72-4A7D-BFF3-E2C07CB20B97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5FB45B75-EA86-420B-A12B-74CB69CA6EEB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460F4614-E45A-40EF-97D6-15E7AA1B385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75D366C9-C223-49C6-A208-C7F3DD2FD7DF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921257ED-D4CC-48E7-8A86-2A432272B686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C116CEDC-F08A-4E5A-AD74-17DB36DEA048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7478EA2B-DD47-42A2-9F81-64C1F1619CF2}" type="slidenum">
              <a:rPr lang="en-US" altLang="en-US" smtClean="0">
                <a:latin typeface="Times New Roman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81A2E447-B899-4DB9-9A75-607A0D4254AC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13AAA5C5-AF29-400B-B0A8-7D2D9972E754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A9EB31E2-8AF0-4102-8005-61ACD051AC44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CBC97640-AC45-4644-8D27-764AA28B9227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F09846BD-1383-4D38-AA27-A1082409F6CB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E1525188-AC5F-4F8D-BF53-0C5C5EF34797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2F6AFC84-A151-4819-8FDA-4C08C7C9CBA7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BE989289-9CF5-46E7-BF01-DB4149DC16B5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058A143B-1960-4D43-9D8D-D7992C69BD9E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5BC9C2F1-7DCA-4173-8EA7-184843148D55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CC60775A-3F75-4784-BA5E-9DAC483B1576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AFB696BA-8EDB-4E95-8A38-75AE2AC3C682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6584C7D4-3178-4D38-B555-54B7E02D9048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8284E175-05CB-423F-9089-0480353FA98B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87B9472B-3737-48E7-9348-B034DB92AF05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04522916-8BF6-4767-B013-A00D932065CA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4D449370-3605-4AA9-92D4-86D644709B28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53E38-32EE-4EB0-BBEE-30A3737E483D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0577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53E38-32EE-4EB0-BBEE-30A3737E483D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876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409AD04A-7A18-42AE-8173-380F9AC4B14C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9775EA7C-728A-441A-86B4-7D43A7E56960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458D7936-F385-4096-BEFE-81E96B94C51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53E38-32EE-4EB0-BBEE-30A3737E483D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3506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C2070EBB-4DC4-4B2D-8A52-2B38058B3B89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53E38-32EE-4EB0-BBEE-30A3737E483D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3926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528F50DA-950F-4083-ADA5-B44EE2AEC5E4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3C886314-50B3-40C3-A04C-58A6DC16F4EC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53E38-32EE-4EB0-BBEE-30A3737E483D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46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E7804FDA-7020-4689-913A-46E8DCAED86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BA0120DD-16FD-47E4-BA84-D70AD62A79C4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D2F8B676-F147-4261-8B84-106FA79DEB5C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0"/>
              </a:spcBef>
            </a:pPr>
            <a:fld id="{2301939F-10C8-48E7-8F77-DEA8B07DCA4A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i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274508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254334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536235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3731803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04357"/>
            <a:ext cx="8070996" cy="3569281"/>
          </a:xfrm>
        </p:spPr>
        <p:txBody>
          <a:bodyPr>
            <a:noAutofit/>
          </a:bodyPr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93291"/>
            <a:ext cx="4797658" cy="55838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525463"/>
            <a:ext cx="3906838" cy="339725"/>
          </a:xfrm>
        </p:spPr>
        <p:txBody>
          <a:bodyPr anchor="b">
            <a:noAutofit/>
          </a:bodyPr>
          <a:lstStyle>
            <a:lvl1pPr>
              <a:defRPr sz="12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6173788"/>
            <a:ext cx="4797425" cy="354012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981123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981717"/>
            <a:ext cx="8229600" cy="36999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276850" y="328613"/>
            <a:ext cx="3409950" cy="52546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© 2014 Spruce Environmental Technologies Inc.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358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981717"/>
            <a:ext cx="8229600" cy="36999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276850" y="328613"/>
            <a:ext cx="3409950" cy="52546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8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8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© 2014 Spruce Environmental Technologies Inc.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4603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424452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344379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325710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421081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128300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368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161366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Spruce Environmental 2011</a:t>
            </a:r>
          </a:p>
        </p:txBody>
      </p:sp>
    </p:spTree>
    <p:extLst>
      <p:ext uri="{BB962C8B-B14F-4D97-AF65-F5344CB8AC3E}">
        <p14:creationId xmlns:p14="http://schemas.microsoft.com/office/powerpoint/2010/main" val="392435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4770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/>
              <a:t>©</a:t>
            </a:r>
            <a:r>
              <a:rPr lang="en-US" altLang="en-US">
                <a:cs typeface="+mn-cs"/>
              </a:rPr>
              <a:t> Spruce Environmental 2011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0.xml"/><Relationship Id="rId7" Type="http://schemas.openxmlformats.org/officeDocument/2006/relationships/image" Target="../media/image3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emf"/><Relationship Id="rId4" Type="http://schemas.openxmlformats.org/officeDocument/2006/relationships/tags" Target="../tags/tag11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.em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5" Type="http://schemas.openxmlformats.org/officeDocument/2006/relationships/image" Target="../media/image1.emf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6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6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6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3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image" Target="../media/image63.pn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1.emf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5" Type="http://schemas.openxmlformats.org/officeDocument/2006/relationships/image" Target="../media/image1.emf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7.xml"/><Relationship Id="rId5" Type="http://schemas.openxmlformats.org/officeDocument/2006/relationships/image" Target="../media/image1.emf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1.emf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1.emf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3.pn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google.com/url?sa=i&amp;rct=j&amp;q=&amp;esrc=s&amp;source=images&amp;cd=&amp;cad=rja&amp;uact=8&amp;ved=0CAcQjRw&amp;url=http://www.accustarlabs.com/radon-testing-product-specifications/alpha-track.aspx&amp;ei=mK2hVZK6OMP0-QGJrp-ICQ&amp;bvm=bv.97653015,d.cWw&amp;psig=AFQjCNFhVOpwBulLb_ArXwKPVwR-PZhUlw&amp;ust=1436745487418724" TargetMode="Externa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kern="1200" dirty="0">
                <a:solidFill>
                  <a:schemeClr val="bg2"/>
                </a:solidFill>
                <a:latin typeface="News Gothic MT"/>
                <a:ea typeface="MS PGothic" pitchFamily="34" charset="-128"/>
              </a:rPr>
              <a:t>The science behind your device</a:t>
            </a:r>
            <a:br>
              <a:rPr lang="en-US" kern="1200" dirty="0">
                <a:solidFill>
                  <a:schemeClr val="bg2"/>
                </a:solidFill>
                <a:latin typeface="News Gothic MT"/>
                <a:ea typeface="MS PGothic" pitchFamily="34" charset="-128"/>
              </a:rPr>
            </a:br>
            <a:br>
              <a:rPr lang="en-US" kern="1200" dirty="0">
                <a:solidFill>
                  <a:schemeClr val="bg2"/>
                </a:solidFill>
                <a:latin typeface="News Gothic MT"/>
                <a:ea typeface="MS PGothic" pitchFamily="34" charset="-128"/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358139"/>
            <a:ext cx="5154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Jill Newton</a:t>
            </a:r>
          </a:p>
          <a:p>
            <a:r>
              <a:rPr lang="en-US" dirty="0">
                <a:solidFill>
                  <a:schemeClr val="bg2"/>
                </a:solidFill>
              </a:rPr>
              <a:t>Spruce Environmental Technologies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E1E0E-7643-448B-B912-EFC0D6DE1C67}"/>
              </a:ext>
            </a:extLst>
          </p:cNvPr>
          <p:cNvGrpSpPr/>
          <p:nvPr/>
        </p:nvGrpSpPr>
        <p:grpSpPr>
          <a:xfrm>
            <a:off x="278296" y="5590818"/>
            <a:ext cx="8316575" cy="2005903"/>
            <a:chOff x="278296" y="5590818"/>
            <a:chExt cx="8316575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278296" y="6195102"/>
              <a:ext cx="831657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391" y="5590818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Calculate                             Radon Reading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7651" r="742" b="44850"/>
          <a:stretch>
            <a:fillRect/>
          </a:stretch>
        </p:blipFill>
        <p:spPr bwMode="auto">
          <a:xfrm>
            <a:off x="266700" y="2576513"/>
            <a:ext cx="8610600" cy="226218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A0B48F-0F2E-45A4-B36B-79DF950DE13E}"/>
              </a:ext>
            </a:extLst>
          </p:cNvPr>
          <p:cNvGrpSpPr/>
          <p:nvPr/>
        </p:nvGrpSpPr>
        <p:grpSpPr>
          <a:xfrm>
            <a:off x="407914" y="5562727"/>
            <a:ext cx="8328171" cy="2005903"/>
            <a:chOff x="266700" y="5562727"/>
            <a:chExt cx="8328171" cy="2005903"/>
          </a:xfrm>
        </p:grpSpPr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266700" y="6195102"/>
              <a:ext cx="832817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Eper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352675"/>
            <a:ext cx="2351087" cy="313351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7575" name="Text Box 7"/>
          <p:cNvSpPr txBox="1">
            <a:spLocks noChangeArrowheads="1"/>
          </p:cNvSpPr>
          <p:nvPr/>
        </p:nvSpPr>
        <p:spPr bwMode="auto">
          <a:xfrm>
            <a:off x="5995988" y="3722688"/>
            <a:ext cx="55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3600">
                <a:solidFill>
                  <a:schemeClr val="hlink"/>
                </a:solidFill>
                <a:cs typeface="Arial" charset="0"/>
              </a:rPr>
              <a:t>γ</a:t>
            </a:r>
          </a:p>
        </p:txBody>
      </p:sp>
      <p:sp>
        <p:nvSpPr>
          <p:cNvPr id="36868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Why Gamma          Subtraction?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36869" name="AutoShape 10" descr="data:image/jpeg;base64,/9j/4AAQSkZJRgABAQAAAQABAAD/2wCEAAkGBxMSEhQUExQWFhUXFhQXFxYYGRYXFxUdIhcXGBgdHBgYHzQhGBolHBwVIjEiJSksLi4uGCAzODMsNygtLisBCgoKDg0OFxAQGi8kICQwLCwsLC0sLCwsLCwsLCwsLCwsLywsLCwsLDcsLCwsLCw0LCwsLCwsLCwwLCwsLCwsLP/AABEIAJUAXQMBEQACEQEDEQH/xAAcAAABBQEBAQAAAAAAAAAAAAAAAwQFBgcCCAH/xAA+EAACAQIEBAIHBQYFBQAAAAABAgMAEQQFEiEGMUFRBxMiMmFxgZGhFFKxstEjJELB4fA0Y4KSohZTVHJ0/8QAGgEBAQEBAQEBAAAAAAAAAAAAAAECAwQFBv/EADURAAICAQIEBQAIBQUAAAAAAAABAhEDITEEBRJBEzJRYXEGIkJSgZGh0RSCsfDxFSMkNGL/2gAMAwEAAhEDEQA/ANxoAoAoAoD5QFJ8S+LJMGsUOHt9onJCsd/LQes+nqegHeqlZG6IDhni3F4bMo8vxxLGZA0bsQTcgkch1IYW6EUaXYpq1QBQBQBQBQBQBQBQFOzfj6GKVoowHZSQSW0gHtaxJrDkypFVz7xXlw+m8aaSTcqGOn5mpbLSKFnHGpxePixJZdMaxgErYDSWbdeu5rpG6Ms+5pxLJisxw2LeRGaDTYqNINmZhtz60inQbNIwXig7uEEaMbXO7L9d7VHaLoWXLuNYnIWRDGSQAb6l+ex+lTqDRaQa0Q+0AUAUAUAUB5c47P73Of8APk/OaiWpSvrjpB/GxHYkkVqiB5ituVBPfl+G1aICOF3sL37UpBk9lmPI5C3zH4GrSJY+yvFNI+okk6rf8rUpIJnpWPkPcK5mjqgCgCgCgCgPLXHBviZ//ok/M1SO4ZW2rYFEXeqD5J/MUIS2WjlWjJL8OL6S+1x+eoyo9MCuZo+0AUAUAUBxMmpSLkXBFxzHtHtoDDeJ/CTHai0Ekcw1FvSJjc8+fQmiQbKfjOAczjvqwUp9qaXH/E3rSXuCKx+UzQm00bRNa+l/Ra3Q6TvarsBpFC0hCopZiRsoJPyG5ojJb8m4UxrgAYWb/UjJ+atbELHkPh3mAI1Ise99TMNt78hzqNr1KrNtwkbKih21MFAZuVz1Nq5mhagCgCgCgCgCgEcTIyqSqlj2BA+pqP2B5z8bYmmzLUxjiIgiGl3Abm5v9aJloV8FcCiY4O8kbfs5BpvtuBzJFqsnoQ9C4KIqgBOo77+8kgDuALD4UQHFAFAFAFAFAFAFAfKAis4zuKBd58PG3+bIqC3xNZb9Aef/ABRxWGxePeX7XFbyolHlq0qNYG9nU2vcmrGT9C0SXhJi8HhsSXfEW/ZsgZ10x+kVG5Jqyk62Ib7hNOkBWDADmCD+FRMC9UBQBQBQBQBQBQFD8XczaHCqEkKF2YEKdLFdNjY+wkGssqPO0eGjDsX/AGt+rllYHuSPW+da17EF8Xg4CWISZRYWEYUpyF93a9F1DQ6wBitYYcuw3UzyWjB6XjjUFvcWt3rTshIZQuPSfz/tBhLPqbQ3PuNA2rPQWz0lwhmLT4VHdgz7hiO4O3xtaoCaqgKAKAKAKAKAyXx9f9nhhfrJt/t6VnuXsYYX35/38a6IgsJNqtA7w8hvzoZZPYc7D9DQG9eGX+AT/wB3/G3TasdzRbKAKAKAKAgeI+KIsILH0n6KOnvPSsuVaFSKLjONppr+noHZdvrzrOvcpm/H+PJ8sFiQdROokm9x1PsrUVqRlMDV0RBw1resPd6X6VSBh235j60ITkUygDcH4WH1q0DR+EeIpo4U0SWW59E2K8+3SuMlqbRfsn4yjkOmWyn7w5f0pdAtCOCAQbg8j3rRDqgIfinOlweHeU8+SjuelZk6RUrPOOf8QyzOzFtybmuaNMgTmEnRjXVIyJ4zHSSgK5uByvzFaSIR4jNaIKsT2oSz4gIN6oHqyMbA8qAn8JmrKoVRYCs0y2SWEzJ7ir0izT+AeJzcRObqdhf+E/pXNqmU0eqDLvGnFm0MfSzsfoBXOStmk6Rh+LG9aUSWNQtbRBePCk1og4XLW7UIctl5HMVoHaYOhCRw2AB6VaBPZdkgb4VQL4jLAgpYDKJykgt3rE1oaRveWT+ZDG/dVP0rkimL+LLyR4pxJco1njboBYAj2bis9zT2MwxBrojIiKoHeElsRVBLx5qFFtj8KEGuIx2qqRiAnoSh3hsZaqCUw2bFeRqg7mzFnoBfLR6QNZkaRt3BmMMuHG3oqdKn7wAG/wA71xKVrxRy9ZtItdguw6nc8q8+aUlK0fT4HFjyxccm3r6GK5jw+6t6I37cj8jSPFR+1oerJyHNXVhakvnUi5cHInMH4i31r0xyRktGfKy8LmxeeDX4HKKew+f610POLGA/3b+VAc+Ww6GhDpVPY1SDiKInpQg+gwrewe8ihR/Bhezaj2AJqOUVuzcMU5eVNk7k2RM7DWSB2O30FeefEQWiPfj5ZmauapG4ZRhVihjRRYKoFbg7imzw5ElJpFP4+N3C9dIte/Pe2/Q15sztn1OXaIzviBSJRfUTpHO2252uOY9tePLufseVOLxNpd+xIcF5MuKxISRSY1Us1jb3AnoCa1w8FKRnnHGPhuHcoP6zdK9fk74nyCB204fCsssZIniA8xUH8JDb3v7DXok2vLZ4ODjjnG+LcJRl5ZNJN+q2RFzcBTiLzvs4MenVdXBYC176Qb11j4nTbZnwuTTy+FVS2+0tfkYpwk7RGYQy+UBfXc2t1O+9vbWfEyUWfKuVLL4TlUvTqe4q3Bkip5jQTCO19Rva3fvap4uXc5LlnKpT8NT+t6WO8HwNK4RkgkYOupTq2I73vtVU8sjM+E5RhclN6p09XuTuTcDhHX7REEUi9rgt23vfT/UVtKf2jlmnwMYP+Ggm0+6v8r3OsdhVjmZIwdIIsLbjYGxt1FebJd0j6HDSvDGUkl8aIlcry2Qemw0gb78zvblUjBnj4nisb+rF2aPh/VX3D8K98PKj8pk8zKBxzOBiALgXA58jz2PxryZHUqPscvxtwbRRM6W8wGy+io9a6jc8j92vLk8x+q5a6wt76+mpMZK8uCJLRiaKdQhVG3YE2Wx53JNdMSljeqtM4cX4XGpKMumcHatbVvYjm+ZeW37pDiMMfSErFnYubbAm5BsL/Ott/dVHXheGWRf8mcMn3VSVfBI/9WwwYaCGJdUggKM5LDyyx9MaTsx2Br0ddJRR5P8ASMubiMmXI6j1WlprW2vZEhxNjI2ww8jExLGsIQWkbzZBpsYzGNtz1pkemjPLy7DkjxLebFJycr8q6U78176DmPNYfsixrMv2gYXdpGbQdXrA/ecW2B5XFOuPTSZxlwuZ8U8ksb8Pr2SV6bfCYxyXiJII8HGZRpjhmkcXJu51eWh92rl7BUjOqV9j08Xy6ebJxGTo1lKKXxp1P9N/cZ5jm5lXDGGSQyCIiSwYEMTqYX63N/gKN3VHo4fg1ieZZYrpctLrZaIkMpixSx6ViILOWMj7bFbfzvWUpeh5eKnws59Up2kqSRJLBuC8mt2YEINlUHr7RyrDVbnjeRVUI0kt+7Lyo2Fe1bH51mZ+KeXuhGICloiAHtuYyOtuqkfK1ebPictUfV5bxscEqnsZ3hMSpYE2dR0vz7b9K+e00/rI/b4HHLjbwyWvdE7h82RVOiSRCpDRowV02sV53IswvtbnXaM12Zwnwc5SXXFNPzNNp67/ADoTcOPmIV1lgcqwewZ0JAYvp03sbm/Pfe1d1JumfOngwxuEoTimq2T3VXe+g/jxMyKnn4VJfVRXVkdi1rEnUOpBPxrpbrY87x4Zyl4WZx3bTTSrtsQz4aTzIpXwYaNY9JXTGA7sCFYgdLlOfasd7aPesuPw54o56k3d29EnqtfZMeSJCG/wLKWLlfRjbcodtJ2KqLML9Qalr7pwi80o/wDYTqr1ktL9fV7P2HSoy20YFBq1WD+UFBIkOq9r7gi4vYaRatp/+Tg3GV9fEN1W3VfbT0+O7vU6wsk8Mku+Gi1ssm7avLGnQNNuZAU/762mMscGbHDSculNaKr1vX8/0E5MzUu/7yXAGny4V0ISbMxJ99+prnOVdzUOFkox/wBrp95O2q0X6ewrgsyVSoVAouAFG7yHoPaa5xuTqJ5eMiscW8krf97I0XDatK67arC9uQPUCvefmj7iIVdSrC6sLEHrQGMcY+FUyO0uC3Xc6AdLj2W5NWHFPfU7Ys+TE7xycX7MzvEY3E4ZtM6MpH/cUr9eRrk+Fg9tD7OH6RcXDSdS+dxaDP1PNT7wQax/CtbM+lj+lGN6Txv8GmPo86S2zsPZvt8q34MqPVH6QcBLdNfy/tZPx8V4LfUcTuBazvsbAH377/Gp4cl2PC+ZYXVZIfjB+vx6HE3E+COmxxBIIJJZz2vYdLi4rPhy9DUeZ4E3eSP4Qf7Co4pwVreTM5ve7O/LVe3y2rSxS9DhLmuNO45Pyh/gbY7PoJNOiFYgB05t7ya34T7mcfPYY78079aX9B5w9l+IxBtELAn17E/U7XrXgx7nm4rn+bLpCKX6mqcM8KRYX0zd5iN5H3I7hfu/CtpJbHxJ5J5Hc3b9yx1TIUB8NAIYrBRyi0kaOOzKGH1oCsY/wzyuXnhI1J6p6H5aAhMT4K5cfVMye6Qn8aWCOm8D8N/Di8QvxU1QJL4Hxf8Am4j5LQEhhPBPBr68+If3vp/CgLHlXhxl2HIKwBiOrksfrSxRaIMOiCyKFHYACoBWgCgP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6870" name="AutoShape 12" descr="data:image/jpeg;base64,/9j/4AAQSkZJRgABAQAAAQABAAD/2wCEAAkGBxMSEhQUExQWFhUXFhQXFxYYGRYXFxUdIhcXGBgdHBgYHzQhGBolHBwVIjEiJSksLi4uGCAzODMsNygtLisBCgoKDg0OFxAQGi8kICQwLCwsLC0sLCwsLCwsLCwsLCwsLywsLCwsLDcsLCwsLCw0LCwsLCwsLCwwLCwsLCwsLP/AABEIAJUAXQMBEQACEQEDEQH/xAAcAAABBQEBAQAAAAAAAAAAAAAAAwQFBgcCCAH/xAA+EAACAQIEBAIHBQYFBQAAAAABAgMAEQQFEiEGMUFRBxMiMmFxgZGhFFKxstEjJELB4fA0Y4KSohZTVHJ0/8QAGgEBAQEBAQEBAAAAAAAAAAAAAAECAwQFBv/EADURAAICAQIEBQAIBQUAAAAAAAABAhEDITEEBRJBEzJRYXEGIkJSgZGh0RSCsfDxFSMkNGL/2gAMAwEAAhEDEQA/ANxoAoAoAoD5QFJ8S+LJMGsUOHt9onJCsd/LQes+nqegHeqlZG6IDhni3F4bMo8vxxLGZA0bsQTcgkch1IYW6EUaXYpq1QBQBQBQBQBQBQBQFOzfj6GKVoowHZSQSW0gHtaxJrDkypFVz7xXlw+m8aaSTcqGOn5mpbLSKFnHGpxePixJZdMaxgErYDSWbdeu5rpG6Ms+5pxLJisxw2LeRGaDTYqNINmZhtz60inQbNIwXig7uEEaMbXO7L9d7VHaLoWXLuNYnIWRDGSQAb6l+ex+lTqDRaQa0Q+0AUAUAUAUB5c47P73Of8APk/OaiWpSvrjpB/GxHYkkVqiB5ituVBPfl+G1aICOF3sL37UpBk9lmPI5C3zH4GrSJY+yvFNI+okk6rf8rUpIJnpWPkPcK5mjqgCgCgCgCgPLXHBviZ//ok/M1SO4ZW2rYFEXeqD5J/MUIS2WjlWjJL8OL6S+1x+eoyo9MCuZo+0AUAUAUBxMmpSLkXBFxzHtHtoDDeJ/CTHai0Ekcw1FvSJjc8+fQmiQbKfjOAczjvqwUp9qaXH/E3rSXuCKx+UzQm00bRNa+l/Ra3Q6TvarsBpFC0hCopZiRsoJPyG5ojJb8m4UxrgAYWb/UjJ+atbELHkPh3mAI1Ise99TMNt78hzqNr1KrNtwkbKih21MFAZuVz1Nq5mhagCgCgCgCgCgEcTIyqSqlj2BA+pqP2B5z8bYmmzLUxjiIgiGl3Abm5v9aJloV8FcCiY4O8kbfs5BpvtuBzJFqsnoQ9C4KIqgBOo77+8kgDuALD4UQHFAFAFAFAFAFAFAfKAis4zuKBd58PG3+bIqC3xNZb9Aef/ABRxWGxePeX7XFbyolHlq0qNYG9nU2vcmrGT9C0SXhJi8HhsSXfEW/ZsgZ10x+kVG5Jqyk62Ib7hNOkBWDADmCD+FRMC9UBQBQBQBQBQBQFD8XczaHCqEkKF2YEKdLFdNjY+wkGssqPO0eGjDsX/AGt+rllYHuSPW+da17EF8Xg4CWISZRYWEYUpyF93a9F1DQ6wBitYYcuw3UzyWjB6XjjUFvcWt3rTshIZQuPSfz/tBhLPqbQ3PuNA2rPQWz0lwhmLT4VHdgz7hiO4O3xtaoCaqgKAKAKAKAKAyXx9f9nhhfrJt/t6VnuXsYYX35/38a6IgsJNqtA7w8hvzoZZPYc7D9DQG9eGX+AT/wB3/G3TasdzRbKAKAKAKAgeI+KIsILH0n6KOnvPSsuVaFSKLjONppr+noHZdvrzrOvcpm/H+PJ8sFiQdROokm9x1PsrUVqRlMDV0RBw1resPd6X6VSBh235j60ITkUygDcH4WH1q0DR+EeIpo4U0SWW59E2K8+3SuMlqbRfsn4yjkOmWyn7w5f0pdAtCOCAQbg8j3rRDqgIfinOlweHeU8+SjuelZk6RUrPOOf8QyzOzFtybmuaNMgTmEnRjXVIyJ4zHSSgK5uByvzFaSIR4jNaIKsT2oSz4gIN6oHqyMbA8qAn8JmrKoVRYCs0y2SWEzJ7ir0izT+AeJzcRObqdhf+E/pXNqmU0eqDLvGnFm0MfSzsfoBXOStmk6Rh+LG9aUSWNQtbRBePCk1og4XLW7UIctl5HMVoHaYOhCRw2AB6VaBPZdkgb4VQL4jLAgpYDKJykgt3rE1oaRveWT+ZDG/dVP0rkimL+LLyR4pxJco1njboBYAj2bis9zT2MwxBrojIiKoHeElsRVBLx5qFFtj8KEGuIx2qqRiAnoSh3hsZaqCUw2bFeRqg7mzFnoBfLR6QNZkaRt3BmMMuHG3oqdKn7wAG/wA71xKVrxRy9ZtItdguw6nc8q8+aUlK0fT4HFjyxccm3r6GK5jw+6t6I37cj8jSPFR+1oerJyHNXVhakvnUi5cHInMH4i31r0xyRktGfKy8LmxeeDX4HKKew+f610POLGA/3b+VAc+Ww6GhDpVPY1SDiKInpQg+gwrewe8ihR/Bhezaj2AJqOUVuzcMU5eVNk7k2RM7DWSB2O30FeefEQWiPfj5ZmauapG4ZRhVihjRRYKoFbg7imzw5ElJpFP4+N3C9dIte/Pe2/Q15sztn1OXaIzviBSJRfUTpHO2252uOY9tePLufseVOLxNpd+xIcF5MuKxISRSY1Us1jb3AnoCa1w8FKRnnHGPhuHcoP6zdK9fk74nyCB204fCsssZIniA8xUH8JDb3v7DXok2vLZ4ODjjnG+LcJRl5ZNJN+q2RFzcBTiLzvs4MenVdXBYC176Qb11j4nTbZnwuTTy+FVS2+0tfkYpwk7RGYQy+UBfXc2t1O+9vbWfEyUWfKuVLL4TlUvTqe4q3Bkip5jQTCO19Rva3fvap4uXc5LlnKpT8NT+t6WO8HwNK4RkgkYOupTq2I73vtVU8sjM+E5RhclN6p09XuTuTcDhHX7REEUi9rgt23vfT/UVtKf2jlmnwMYP+Ggm0+6v8r3OsdhVjmZIwdIIsLbjYGxt1FebJd0j6HDSvDGUkl8aIlcry2Qemw0gb78zvblUjBnj4nisb+rF2aPh/VX3D8K98PKj8pk8zKBxzOBiALgXA58jz2PxryZHUqPscvxtwbRRM6W8wGy+io9a6jc8j92vLk8x+q5a6wt76+mpMZK8uCJLRiaKdQhVG3YE2Wx53JNdMSljeqtM4cX4XGpKMumcHatbVvYjm+ZeW37pDiMMfSErFnYubbAm5BsL/Ott/dVHXheGWRf8mcMn3VSVfBI/9WwwYaCGJdUggKM5LDyyx9MaTsx2Br0ddJRR5P8ASMubiMmXI6j1WlprW2vZEhxNjI2ww8jExLGsIQWkbzZBpsYzGNtz1pkemjPLy7DkjxLebFJycr8q6U78176DmPNYfsixrMv2gYXdpGbQdXrA/ecW2B5XFOuPTSZxlwuZ8U8ksb8Pr2SV6bfCYxyXiJII8HGZRpjhmkcXJu51eWh92rl7BUjOqV9j08Xy6ebJxGTo1lKKXxp1P9N/cZ5jm5lXDGGSQyCIiSwYEMTqYX63N/gKN3VHo4fg1ieZZYrpctLrZaIkMpixSx6ViILOWMj7bFbfzvWUpeh5eKnws59Up2kqSRJLBuC8mt2YEINlUHr7RyrDVbnjeRVUI0kt+7Lyo2Fe1bH51mZ+KeXuhGICloiAHtuYyOtuqkfK1ebPictUfV5bxscEqnsZ3hMSpYE2dR0vz7b9K+e00/rI/b4HHLjbwyWvdE7h82RVOiSRCpDRowV02sV53IswvtbnXaM12Zwnwc5SXXFNPzNNp67/ADoTcOPmIV1lgcqwewZ0JAYvp03sbm/Pfe1d1JumfOngwxuEoTimq2T3VXe+g/jxMyKnn4VJfVRXVkdi1rEnUOpBPxrpbrY87x4Zyl4WZx3bTTSrtsQz4aTzIpXwYaNY9JXTGA7sCFYgdLlOfasd7aPesuPw54o56k3d29EnqtfZMeSJCG/wLKWLlfRjbcodtJ2KqLML9Qalr7pwi80o/wDYTqr1ktL9fV7P2HSoy20YFBq1WD+UFBIkOq9r7gi4vYaRatp/+Tg3GV9fEN1W3VfbT0+O7vU6wsk8Mku+Gi1ssm7avLGnQNNuZAU/762mMscGbHDSculNaKr1vX8/0E5MzUu/7yXAGny4V0ISbMxJ99+prnOVdzUOFkox/wBrp95O2q0X6ewrgsyVSoVAouAFG7yHoPaa5xuTqJ5eMiscW8krf97I0XDatK67arC9uQPUCvefmj7iIVdSrC6sLEHrQGMcY+FUyO0uC3Xc6AdLj2W5NWHFPfU7Ys+TE7xycX7MzvEY3E4ZtM6MpH/cUr9eRrk+Fg9tD7OH6RcXDSdS+dxaDP1PNT7wQax/CtbM+lj+lGN6Txv8GmPo86S2zsPZvt8q34MqPVH6QcBLdNfy/tZPx8V4LfUcTuBazvsbAH377/Gp4cl2PC+ZYXVZIfjB+vx6HE3E+COmxxBIIJJZz2vYdLi4rPhy9DUeZ4E3eSP4Qf7Co4pwVreTM5ve7O/LVe3y2rSxS9DhLmuNO45Pyh/gbY7PoJNOiFYgB05t7ya34T7mcfPYY78079aX9B5w9l+IxBtELAn17E/U7XrXgx7nm4rn+bLpCKX6mqcM8KRYX0zd5iN5H3I7hfu/CtpJbHxJ5J5Hc3b9yx1TIUB8NAIYrBRyi0kaOOzKGH1oCsY/wzyuXnhI1J6p6H5aAhMT4K5cfVMye6Qn8aWCOm8D8N/Di8QvxU1QJL4Hxf8Am4j5LQEhhPBPBr68+If3vp/CgLHlXhxl2HIKwBiOrksfrSxRaIMOiCyKFHYACoBWgCgP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228850" y="3722688"/>
            <a:ext cx="1866900" cy="330200"/>
          </a:xfrm>
          <a:custGeom>
            <a:avLst/>
            <a:gdLst>
              <a:gd name="connsiteX0" fmla="*/ 0 w 2076450"/>
              <a:gd name="connsiteY0" fmla="*/ 276249 h 384530"/>
              <a:gd name="connsiteX1" fmla="*/ 466725 w 2076450"/>
              <a:gd name="connsiteY1" fmla="*/ 381024 h 384530"/>
              <a:gd name="connsiteX2" fmla="*/ 1123950 w 2076450"/>
              <a:gd name="connsiteY2" fmla="*/ 161949 h 384530"/>
              <a:gd name="connsiteX3" fmla="*/ 1533525 w 2076450"/>
              <a:gd name="connsiteY3" fmla="*/ 24 h 384530"/>
              <a:gd name="connsiteX4" fmla="*/ 2076450 w 2076450"/>
              <a:gd name="connsiteY4" fmla="*/ 152424 h 384530"/>
              <a:gd name="connsiteX0" fmla="*/ 0 w 2076450"/>
              <a:gd name="connsiteY0" fmla="*/ 276708 h 387445"/>
              <a:gd name="connsiteX1" fmla="*/ 466725 w 2076450"/>
              <a:gd name="connsiteY1" fmla="*/ 381483 h 387445"/>
              <a:gd name="connsiteX2" fmla="*/ 981075 w 2076450"/>
              <a:gd name="connsiteY2" fmla="*/ 114783 h 387445"/>
              <a:gd name="connsiteX3" fmla="*/ 1533525 w 2076450"/>
              <a:gd name="connsiteY3" fmla="*/ 483 h 387445"/>
              <a:gd name="connsiteX4" fmla="*/ 2076450 w 2076450"/>
              <a:gd name="connsiteY4" fmla="*/ 152883 h 387445"/>
              <a:gd name="connsiteX0" fmla="*/ 0 w 2076450"/>
              <a:gd name="connsiteY0" fmla="*/ 212159 h 322896"/>
              <a:gd name="connsiteX1" fmla="*/ 466725 w 2076450"/>
              <a:gd name="connsiteY1" fmla="*/ 316934 h 322896"/>
              <a:gd name="connsiteX2" fmla="*/ 981075 w 2076450"/>
              <a:gd name="connsiteY2" fmla="*/ 50234 h 322896"/>
              <a:gd name="connsiteX3" fmla="*/ 1476375 w 2076450"/>
              <a:gd name="connsiteY3" fmla="*/ 2609 h 322896"/>
              <a:gd name="connsiteX4" fmla="*/ 2076450 w 2076450"/>
              <a:gd name="connsiteY4" fmla="*/ 88334 h 322896"/>
              <a:gd name="connsiteX0" fmla="*/ 0 w 1866900"/>
              <a:gd name="connsiteY0" fmla="*/ 218298 h 329035"/>
              <a:gd name="connsiteX1" fmla="*/ 466725 w 1866900"/>
              <a:gd name="connsiteY1" fmla="*/ 323073 h 329035"/>
              <a:gd name="connsiteX2" fmla="*/ 981075 w 1866900"/>
              <a:gd name="connsiteY2" fmla="*/ 56373 h 329035"/>
              <a:gd name="connsiteX3" fmla="*/ 1476375 w 1866900"/>
              <a:gd name="connsiteY3" fmla="*/ 8748 h 329035"/>
              <a:gd name="connsiteX4" fmla="*/ 1866900 w 1866900"/>
              <a:gd name="connsiteY4" fmla="*/ 180198 h 329035"/>
              <a:gd name="connsiteX0" fmla="*/ 0 w 1866900"/>
              <a:gd name="connsiteY0" fmla="*/ 218298 h 329035"/>
              <a:gd name="connsiteX1" fmla="*/ 466725 w 1866900"/>
              <a:gd name="connsiteY1" fmla="*/ 323073 h 329035"/>
              <a:gd name="connsiteX2" fmla="*/ 981075 w 1866900"/>
              <a:gd name="connsiteY2" fmla="*/ 56373 h 329035"/>
              <a:gd name="connsiteX3" fmla="*/ 1476375 w 1866900"/>
              <a:gd name="connsiteY3" fmla="*/ 8748 h 329035"/>
              <a:gd name="connsiteX4" fmla="*/ 1866900 w 1866900"/>
              <a:gd name="connsiteY4" fmla="*/ 180198 h 32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329035">
                <a:moveTo>
                  <a:pt x="0" y="218298"/>
                </a:moveTo>
                <a:cubicBezTo>
                  <a:pt x="139700" y="280210"/>
                  <a:pt x="303212" y="350061"/>
                  <a:pt x="466725" y="323073"/>
                </a:cubicBezTo>
                <a:cubicBezTo>
                  <a:pt x="630238" y="296085"/>
                  <a:pt x="812800" y="108760"/>
                  <a:pt x="981075" y="56373"/>
                </a:cubicBezTo>
                <a:cubicBezTo>
                  <a:pt x="1149350" y="3986"/>
                  <a:pt x="1328738" y="-11890"/>
                  <a:pt x="1476375" y="8748"/>
                </a:cubicBezTo>
                <a:cubicBezTo>
                  <a:pt x="1624013" y="29386"/>
                  <a:pt x="1684337" y="65104"/>
                  <a:pt x="1866900" y="18019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48200" y="3754438"/>
            <a:ext cx="1390650" cy="330200"/>
          </a:xfrm>
          <a:custGeom>
            <a:avLst/>
            <a:gdLst>
              <a:gd name="connsiteX0" fmla="*/ 0 w 2076450"/>
              <a:gd name="connsiteY0" fmla="*/ 276249 h 384530"/>
              <a:gd name="connsiteX1" fmla="*/ 466725 w 2076450"/>
              <a:gd name="connsiteY1" fmla="*/ 381024 h 384530"/>
              <a:gd name="connsiteX2" fmla="*/ 1123950 w 2076450"/>
              <a:gd name="connsiteY2" fmla="*/ 161949 h 384530"/>
              <a:gd name="connsiteX3" fmla="*/ 1533525 w 2076450"/>
              <a:gd name="connsiteY3" fmla="*/ 24 h 384530"/>
              <a:gd name="connsiteX4" fmla="*/ 2076450 w 2076450"/>
              <a:gd name="connsiteY4" fmla="*/ 152424 h 384530"/>
              <a:gd name="connsiteX0" fmla="*/ 0 w 2076450"/>
              <a:gd name="connsiteY0" fmla="*/ 276708 h 387445"/>
              <a:gd name="connsiteX1" fmla="*/ 466725 w 2076450"/>
              <a:gd name="connsiteY1" fmla="*/ 381483 h 387445"/>
              <a:gd name="connsiteX2" fmla="*/ 981075 w 2076450"/>
              <a:gd name="connsiteY2" fmla="*/ 114783 h 387445"/>
              <a:gd name="connsiteX3" fmla="*/ 1533525 w 2076450"/>
              <a:gd name="connsiteY3" fmla="*/ 483 h 387445"/>
              <a:gd name="connsiteX4" fmla="*/ 2076450 w 2076450"/>
              <a:gd name="connsiteY4" fmla="*/ 152883 h 387445"/>
              <a:gd name="connsiteX0" fmla="*/ 0 w 2076450"/>
              <a:gd name="connsiteY0" fmla="*/ 212159 h 322896"/>
              <a:gd name="connsiteX1" fmla="*/ 466725 w 2076450"/>
              <a:gd name="connsiteY1" fmla="*/ 316934 h 322896"/>
              <a:gd name="connsiteX2" fmla="*/ 981075 w 2076450"/>
              <a:gd name="connsiteY2" fmla="*/ 50234 h 322896"/>
              <a:gd name="connsiteX3" fmla="*/ 1476375 w 2076450"/>
              <a:gd name="connsiteY3" fmla="*/ 2609 h 322896"/>
              <a:gd name="connsiteX4" fmla="*/ 2076450 w 2076450"/>
              <a:gd name="connsiteY4" fmla="*/ 88334 h 322896"/>
              <a:gd name="connsiteX0" fmla="*/ 0 w 1866900"/>
              <a:gd name="connsiteY0" fmla="*/ 218298 h 329035"/>
              <a:gd name="connsiteX1" fmla="*/ 466725 w 1866900"/>
              <a:gd name="connsiteY1" fmla="*/ 323073 h 329035"/>
              <a:gd name="connsiteX2" fmla="*/ 981075 w 1866900"/>
              <a:gd name="connsiteY2" fmla="*/ 56373 h 329035"/>
              <a:gd name="connsiteX3" fmla="*/ 1476375 w 1866900"/>
              <a:gd name="connsiteY3" fmla="*/ 8748 h 329035"/>
              <a:gd name="connsiteX4" fmla="*/ 1866900 w 1866900"/>
              <a:gd name="connsiteY4" fmla="*/ 180198 h 329035"/>
              <a:gd name="connsiteX0" fmla="*/ 0 w 1866900"/>
              <a:gd name="connsiteY0" fmla="*/ 218298 h 329035"/>
              <a:gd name="connsiteX1" fmla="*/ 466725 w 1866900"/>
              <a:gd name="connsiteY1" fmla="*/ 323073 h 329035"/>
              <a:gd name="connsiteX2" fmla="*/ 981075 w 1866900"/>
              <a:gd name="connsiteY2" fmla="*/ 56373 h 329035"/>
              <a:gd name="connsiteX3" fmla="*/ 1476375 w 1866900"/>
              <a:gd name="connsiteY3" fmla="*/ 8748 h 329035"/>
              <a:gd name="connsiteX4" fmla="*/ 1866900 w 1866900"/>
              <a:gd name="connsiteY4" fmla="*/ 180198 h 32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329035">
                <a:moveTo>
                  <a:pt x="0" y="218298"/>
                </a:moveTo>
                <a:cubicBezTo>
                  <a:pt x="139700" y="280210"/>
                  <a:pt x="303212" y="350061"/>
                  <a:pt x="466725" y="323073"/>
                </a:cubicBezTo>
                <a:cubicBezTo>
                  <a:pt x="630238" y="296085"/>
                  <a:pt x="812800" y="108760"/>
                  <a:pt x="981075" y="56373"/>
                </a:cubicBezTo>
                <a:cubicBezTo>
                  <a:pt x="1149350" y="3986"/>
                  <a:pt x="1328738" y="-11890"/>
                  <a:pt x="1476375" y="8748"/>
                </a:cubicBezTo>
                <a:cubicBezTo>
                  <a:pt x="1624013" y="29386"/>
                  <a:pt x="1684337" y="65104"/>
                  <a:pt x="1866900" y="18019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D6037E-9208-4B9D-9ABE-A1ECCBBE0537}"/>
              </a:ext>
            </a:extLst>
          </p:cNvPr>
          <p:cNvGrpSpPr/>
          <p:nvPr/>
        </p:nvGrpSpPr>
        <p:grpSpPr>
          <a:xfrm>
            <a:off x="355115" y="5562727"/>
            <a:ext cx="8709370" cy="2005903"/>
            <a:chOff x="176213" y="5562727"/>
            <a:chExt cx="8709370" cy="2005903"/>
          </a:xfrm>
        </p:grpSpPr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76213" y="6195102"/>
              <a:ext cx="870937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1389063" y="4546600"/>
            <a:ext cx="34210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Dentist’s, doctor’s offices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Lab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Higher elevation</a:t>
            </a:r>
          </a:p>
        </p:txBody>
      </p:sp>
      <p:sp>
        <p:nvSpPr>
          <p:cNvPr id="517135" name="Text Box 15"/>
          <p:cNvSpPr txBox="1">
            <a:spLocks noChangeArrowheads="1"/>
          </p:cNvSpPr>
          <p:nvPr/>
        </p:nvSpPr>
        <p:spPr bwMode="auto">
          <a:xfrm>
            <a:off x="5040313" y="4546600"/>
            <a:ext cx="32766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Sensitive to temperature &amp; moisture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Leave in controlled setting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5" b="10934"/>
          <a:stretch>
            <a:fillRect/>
          </a:stretch>
        </p:blipFill>
        <p:spPr bwMode="auto">
          <a:xfrm>
            <a:off x="6059488" y="2351088"/>
            <a:ext cx="1579562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989" name="Group 1"/>
          <p:cNvGrpSpPr>
            <a:grpSpLocks/>
          </p:cNvGrpSpPr>
          <p:nvPr/>
        </p:nvGrpSpPr>
        <p:grpSpPr bwMode="auto">
          <a:xfrm>
            <a:off x="1209675" y="2197100"/>
            <a:ext cx="3228975" cy="2500313"/>
            <a:chOff x="2228850" y="2352675"/>
            <a:chExt cx="4319588" cy="3133517"/>
          </a:xfrm>
        </p:grpSpPr>
        <p:pic>
          <p:nvPicPr>
            <p:cNvPr id="13" name="Picture 4" descr="Eperm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8" y="2352675"/>
              <a:ext cx="2351087" cy="3133517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Text Box 7"/>
            <p:cNvSpPr txBox="1">
              <a:spLocks noChangeArrowheads="1"/>
            </p:cNvSpPr>
            <p:nvPr/>
          </p:nvSpPr>
          <p:spPr bwMode="auto">
            <a:xfrm>
              <a:off x="5995988" y="3723396"/>
              <a:ext cx="5524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n-US" sz="3600">
                  <a:solidFill>
                    <a:schemeClr val="hlink"/>
                  </a:solidFill>
                  <a:cs typeface="Arial" charset="0"/>
                </a:rPr>
                <a:t>γ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228850" y="3723465"/>
              <a:ext cx="1866725" cy="328273"/>
            </a:xfrm>
            <a:custGeom>
              <a:avLst/>
              <a:gdLst>
                <a:gd name="connsiteX0" fmla="*/ 0 w 2076450"/>
                <a:gd name="connsiteY0" fmla="*/ 276249 h 384530"/>
                <a:gd name="connsiteX1" fmla="*/ 466725 w 2076450"/>
                <a:gd name="connsiteY1" fmla="*/ 381024 h 384530"/>
                <a:gd name="connsiteX2" fmla="*/ 1123950 w 2076450"/>
                <a:gd name="connsiteY2" fmla="*/ 161949 h 384530"/>
                <a:gd name="connsiteX3" fmla="*/ 1533525 w 2076450"/>
                <a:gd name="connsiteY3" fmla="*/ 24 h 384530"/>
                <a:gd name="connsiteX4" fmla="*/ 2076450 w 2076450"/>
                <a:gd name="connsiteY4" fmla="*/ 152424 h 384530"/>
                <a:gd name="connsiteX0" fmla="*/ 0 w 2076450"/>
                <a:gd name="connsiteY0" fmla="*/ 276708 h 387445"/>
                <a:gd name="connsiteX1" fmla="*/ 466725 w 2076450"/>
                <a:gd name="connsiteY1" fmla="*/ 381483 h 387445"/>
                <a:gd name="connsiteX2" fmla="*/ 981075 w 2076450"/>
                <a:gd name="connsiteY2" fmla="*/ 114783 h 387445"/>
                <a:gd name="connsiteX3" fmla="*/ 1533525 w 2076450"/>
                <a:gd name="connsiteY3" fmla="*/ 483 h 387445"/>
                <a:gd name="connsiteX4" fmla="*/ 2076450 w 2076450"/>
                <a:gd name="connsiteY4" fmla="*/ 152883 h 387445"/>
                <a:gd name="connsiteX0" fmla="*/ 0 w 2076450"/>
                <a:gd name="connsiteY0" fmla="*/ 212159 h 322896"/>
                <a:gd name="connsiteX1" fmla="*/ 466725 w 2076450"/>
                <a:gd name="connsiteY1" fmla="*/ 316934 h 322896"/>
                <a:gd name="connsiteX2" fmla="*/ 981075 w 2076450"/>
                <a:gd name="connsiteY2" fmla="*/ 50234 h 322896"/>
                <a:gd name="connsiteX3" fmla="*/ 1476375 w 2076450"/>
                <a:gd name="connsiteY3" fmla="*/ 2609 h 322896"/>
                <a:gd name="connsiteX4" fmla="*/ 2076450 w 2076450"/>
                <a:gd name="connsiteY4" fmla="*/ 88334 h 322896"/>
                <a:gd name="connsiteX0" fmla="*/ 0 w 1866900"/>
                <a:gd name="connsiteY0" fmla="*/ 218298 h 329035"/>
                <a:gd name="connsiteX1" fmla="*/ 466725 w 1866900"/>
                <a:gd name="connsiteY1" fmla="*/ 323073 h 329035"/>
                <a:gd name="connsiteX2" fmla="*/ 981075 w 1866900"/>
                <a:gd name="connsiteY2" fmla="*/ 56373 h 329035"/>
                <a:gd name="connsiteX3" fmla="*/ 1476375 w 1866900"/>
                <a:gd name="connsiteY3" fmla="*/ 8748 h 329035"/>
                <a:gd name="connsiteX4" fmla="*/ 1866900 w 1866900"/>
                <a:gd name="connsiteY4" fmla="*/ 180198 h 329035"/>
                <a:gd name="connsiteX0" fmla="*/ 0 w 1866900"/>
                <a:gd name="connsiteY0" fmla="*/ 218298 h 329035"/>
                <a:gd name="connsiteX1" fmla="*/ 466725 w 1866900"/>
                <a:gd name="connsiteY1" fmla="*/ 323073 h 329035"/>
                <a:gd name="connsiteX2" fmla="*/ 981075 w 1866900"/>
                <a:gd name="connsiteY2" fmla="*/ 56373 h 329035"/>
                <a:gd name="connsiteX3" fmla="*/ 1476375 w 1866900"/>
                <a:gd name="connsiteY3" fmla="*/ 8748 h 329035"/>
                <a:gd name="connsiteX4" fmla="*/ 1866900 w 1866900"/>
                <a:gd name="connsiteY4" fmla="*/ 180198 h 3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329035">
                  <a:moveTo>
                    <a:pt x="0" y="218298"/>
                  </a:moveTo>
                  <a:cubicBezTo>
                    <a:pt x="139700" y="280210"/>
                    <a:pt x="303212" y="350061"/>
                    <a:pt x="466725" y="323073"/>
                  </a:cubicBezTo>
                  <a:cubicBezTo>
                    <a:pt x="630238" y="296085"/>
                    <a:pt x="812800" y="108760"/>
                    <a:pt x="981075" y="56373"/>
                  </a:cubicBezTo>
                  <a:cubicBezTo>
                    <a:pt x="1149350" y="3986"/>
                    <a:pt x="1328738" y="-11890"/>
                    <a:pt x="1476375" y="8748"/>
                  </a:cubicBezTo>
                  <a:cubicBezTo>
                    <a:pt x="1624013" y="29386"/>
                    <a:pt x="1684337" y="65104"/>
                    <a:pt x="1866900" y="1801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47735" y="3755297"/>
              <a:ext cx="1391017" cy="328273"/>
            </a:xfrm>
            <a:custGeom>
              <a:avLst/>
              <a:gdLst>
                <a:gd name="connsiteX0" fmla="*/ 0 w 2076450"/>
                <a:gd name="connsiteY0" fmla="*/ 276249 h 384530"/>
                <a:gd name="connsiteX1" fmla="*/ 466725 w 2076450"/>
                <a:gd name="connsiteY1" fmla="*/ 381024 h 384530"/>
                <a:gd name="connsiteX2" fmla="*/ 1123950 w 2076450"/>
                <a:gd name="connsiteY2" fmla="*/ 161949 h 384530"/>
                <a:gd name="connsiteX3" fmla="*/ 1533525 w 2076450"/>
                <a:gd name="connsiteY3" fmla="*/ 24 h 384530"/>
                <a:gd name="connsiteX4" fmla="*/ 2076450 w 2076450"/>
                <a:gd name="connsiteY4" fmla="*/ 152424 h 384530"/>
                <a:gd name="connsiteX0" fmla="*/ 0 w 2076450"/>
                <a:gd name="connsiteY0" fmla="*/ 276708 h 387445"/>
                <a:gd name="connsiteX1" fmla="*/ 466725 w 2076450"/>
                <a:gd name="connsiteY1" fmla="*/ 381483 h 387445"/>
                <a:gd name="connsiteX2" fmla="*/ 981075 w 2076450"/>
                <a:gd name="connsiteY2" fmla="*/ 114783 h 387445"/>
                <a:gd name="connsiteX3" fmla="*/ 1533525 w 2076450"/>
                <a:gd name="connsiteY3" fmla="*/ 483 h 387445"/>
                <a:gd name="connsiteX4" fmla="*/ 2076450 w 2076450"/>
                <a:gd name="connsiteY4" fmla="*/ 152883 h 387445"/>
                <a:gd name="connsiteX0" fmla="*/ 0 w 2076450"/>
                <a:gd name="connsiteY0" fmla="*/ 212159 h 322896"/>
                <a:gd name="connsiteX1" fmla="*/ 466725 w 2076450"/>
                <a:gd name="connsiteY1" fmla="*/ 316934 h 322896"/>
                <a:gd name="connsiteX2" fmla="*/ 981075 w 2076450"/>
                <a:gd name="connsiteY2" fmla="*/ 50234 h 322896"/>
                <a:gd name="connsiteX3" fmla="*/ 1476375 w 2076450"/>
                <a:gd name="connsiteY3" fmla="*/ 2609 h 322896"/>
                <a:gd name="connsiteX4" fmla="*/ 2076450 w 2076450"/>
                <a:gd name="connsiteY4" fmla="*/ 88334 h 322896"/>
                <a:gd name="connsiteX0" fmla="*/ 0 w 1866900"/>
                <a:gd name="connsiteY0" fmla="*/ 218298 h 329035"/>
                <a:gd name="connsiteX1" fmla="*/ 466725 w 1866900"/>
                <a:gd name="connsiteY1" fmla="*/ 323073 h 329035"/>
                <a:gd name="connsiteX2" fmla="*/ 981075 w 1866900"/>
                <a:gd name="connsiteY2" fmla="*/ 56373 h 329035"/>
                <a:gd name="connsiteX3" fmla="*/ 1476375 w 1866900"/>
                <a:gd name="connsiteY3" fmla="*/ 8748 h 329035"/>
                <a:gd name="connsiteX4" fmla="*/ 1866900 w 1866900"/>
                <a:gd name="connsiteY4" fmla="*/ 180198 h 329035"/>
                <a:gd name="connsiteX0" fmla="*/ 0 w 1866900"/>
                <a:gd name="connsiteY0" fmla="*/ 218298 h 329035"/>
                <a:gd name="connsiteX1" fmla="*/ 466725 w 1866900"/>
                <a:gd name="connsiteY1" fmla="*/ 323073 h 329035"/>
                <a:gd name="connsiteX2" fmla="*/ 981075 w 1866900"/>
                <a:gd name="connsiteY2" fmla="*/ 56373 h 329035"/>
                <a:gd name="connsiteX3" fmla="*/ 1476375 w 1866900"/>
                <a:gd name="connsiteY3" fmla="*/ 8748 h 329035"/>
                <a:gd name="connsiteX4" fmla="*/ 1866900 w 1866900"/>
                <a:gd name="connsiteY4" fmla="*/ 180198 h 3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329035">
                  <a:moveTo>
                    <a:pt x="0" y="218298"/>
                  </a:moveTo>
                  <a:cubicBezTo>
                    <a:pt x="139700" y="280210"/>
                    <a:pt x="303212" y="350061"/>
                    <a:pt x="466725" y="323073"/>
                  </a:cubicBezTo>
                  <a:cubicBezTo>
                    <a:pt x="630238" y="296085"/>
                    <a:pt x="812800" y="108760"/>
                    <a:pt x="981075" y="56373"/>
                  </a:cubicBezTo>
                  <a:cubicBezTo>
                    <a:pt x="1149350" y="3986"/>
                    <a:pt x="1328738" y="-11890"/>
                    <a:pt x="1476375" y="8748"/>
                  </a:cubicBezTo>
                  <a:cubicBezTo>
                    <a:pt x="1624013" y="29386"/>
                    <a:pt x="1684337" y="65104"/>
                    <a:pt x="1866900" y="1801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199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Device-Specific           Cautions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C2BE88-8798-4223-9531-B6927075D321}"/>
              </a:ext>
            </a:extLst>
          </p:cNvPr>
          <p:cNvGrpSpPr/>
          <p:nvPr/>
        </p:nvGrpSpPr>
        <p:grpSpPr>
          <a:xfrm>
            <a:off x="318050" y="5701873"/>
            <a:ext cx="8766313" cy="2005903"/>
            <a:chOff x="159026" y="5562727"/>
            <a:chExt cx="8766313" cy="2005903"/>
          </a:xfrm>
        </p:grpSpPr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9026" y="6195102"/>
              <a:ext cx="8766313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33" grpId="0"/>
      <p:bldP spid="5171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"/>
          <a:stretch>
            <a:fillRect/>
          </a:stretch>
        </p:blipFill>
        <p:spPr bwMode="auto">
          <a:xfrm>
            <a:off x="2986088" y="2508250"/>
            <a:ext cx="3230562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237" name="Text Box 13"/>
          <p:cNvSpPr txBox="1">
            <a:spLocks noChangeArrowheads="1"/>
          </p:cNvSpPr>
          <p:nvPr/>
        </p:nvSpPr>
        <p:spPr bwMode="auto">
          <a:xfrm>
            <a:off x="476250" y="2868613"/>
            <a:ext cx="20859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Dust and fibers</a:t>
            </a:r>
          </a:p>
        </p:txBody>
      </p:sp>
      <p:sp>
        <p:nvSpPr>
          <p:cNvPr id="43012" name="Text Box 15"/>
          <p:cNvSpPr txBox="1">
            <a:spLocks noChangeArrowheads="1"/>
          </p:cNvSpPr>
          <p:nvPr/>
        </p:nvSpPr>
        <p:spPr bwMode="auto">
          <a:xfrm>
            <a:off x="6494463" y="4845050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Touch surface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34498" y="3087688"/>
            <a:ext cx="879475" cy="612775"/>
            <a:chOff x="2012950" y="2331506"/>
            <a:chExt cx="877888" cy="612424"/>
          </a:xfrm>
        </p:grpSpPr>
        <p:sp>
          <p:nvSpPr>
            <p:cNvPr id="2" name="Explosion 1 1"/>
            <p:cNvSpPr/>
            <p:nvPr/>
          </p:nvSpPr>
          <p:spPr>
            <a:xfrm>
              <a:off x="2012950" y="2637718"/>
              <a:ext cx="237695" cy="306212"/>
            </a:xfrm>
            <a:prstGeom prst="irregularSeal1">
              <a:avLst/>
            </a:prstGeom>
            <a:solidFill>
              <a:schemeClr val="tx1">
                <a:lumMod val="8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Explosion 1 12"/>
            <p:cNvSpPr/>
            <p:nvPr/>
          </p:nvSpPr>
          <p:spPr>
            <a:xfrm>
              <a:off x="2356815" y="2331506"/>
              <a:ext cx="239280" cy="306212"/>
            </a:xfrm>
            <a:prstGeom prst="irregularSeal1">
              <a:avLst/>
            </a:prstGeom>
            <a:solidFill>
              <a:schemeClr val="tx1">
                <a:lumMod val="8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 rot="3810166">
              <a:off x="2465996" y="2495289"/>
              <a:ext cx="258614" cy="591069"/>
            </a:xfrm>
            <a:custGeom>
              <a:avLst/>
              <a:gdLst>
                <a:gd name="connsiteX0" fmla="*/ 0 w 257175"/>
                <a:gd name="connsiteY0" fmla="*/ 0 h 590550"/>
                <a:gd name="connsiteX1" fmla="*/ 19050 w 257175"/>
                <a:gd name="connsiteY1" fmla="*/ 142875 h 590550"/>
                <a:gd name="connsiteX2" fmla="*/ 114300 w 257175"/>
                <a:gd name="connsiteY2" fmla="*/ 200025 h 590550"/>
                <a:gd name="connsiteX3" fmla="*/ 190500 w 257175"/>
                <a:gd name="connsiteY3" fmla="*/ 238125 h 590550"/>
                <a:gd name="connsiteX4" fmla="*/ 190500 w 257175"/>
                <a:gd name="connsiteY4" fmla="*/ 314325 h 590550"/>
                <a:gd name="connsiteX5" fmla="*/ 76200 w 257175"/>
                <a:gd name="connsiteY5" fmla="*/ 400050 h 590550"/>
                <a:gd name="connsiteX6" fmla="*/ 85725 w 257175"/>
                <a:gd name="connsiteY6" fmla="*/ 466725 h 590550"/>
                <a:gd name="connsiteX7" fmla="*/ 219075 w 257175"/>
                <a:gd name="connsiteY7" fmla="*/ 533400 h 590550"/>
                <a:gd name="connsiteX8" fmla="*/ 257175 w 257175"/>
                <a:gd name="connsiteY8" fmla="*/ 590550 h 590550"/>
                <a:gd name="connsiteX9" fmla="*/ 257175 w 257175"/>
                <a:gd name="connsiteY9" fmla="*/ 5905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590550">
                  <a:moveTo>
                    <a:pt x="0" y="0"/>
                  </a:moveTo>
                  <a:cubicBezTo>
                    <a:pt x="0" y="54769"/>
                    <a:pt x="0" y="109538"/>
                    <a:pt x="19050" y="142875"/>
                  </a:cubicBezTo>
                  <a:cubicBezTo>
                    <a:pt x="38100" y="176213"/>
                    <a:pt x="85725" y="184150"/>
                    <a:pt x="114300" y="200025"/>
                  </a:cubicBezTo>
                  <a:cubicBezTo>
                    <a:pt x="142875" y="215900"/>
                    <a:pt x="177800" y="219075"/>
                    <a:pt x="190500" y="238125"/>
                  </a:cubicBezTo>
                  <a:cubicBezTo>
                    <a:pt x="203200" y="257175"/>
                    <a:pt x="209550" y="287338"/>
                    <a:pt x="190500" y="314325"/>
                  </a:cubicBezTo>
                  <a:cubicBezTo>
                    <a:pt x="171450" y="341312"/>
                    <a:pt x="93663" y="374650"/>
                    <a:pt x="76200" y="400050"/>
                  </a:cubicBezTo>
                  <a:cubicBezTo>
                    <a:pt x="58737" y="425450"/>
                    <a:pt x="61913" y="444500"/>
                    <a:pt x="85725" y="466725"/>
                  </a:cubicBezTo>
                  <a:cubicBezTo>
                    <a:pt x="109537" y="488950"/>
                    <a:pt x="190500" y="512763"/>
                    <a:pt x="219075" y="533400"/>
                  </a:cubicBezTo>
                  <a:cubicBezTo>
                    <a:pt x="247650" y="554037"/>
                    <a:pt x="257175" y="590550"/>
                    <a:pt x="257175" y="590550"/>
                  </a:cubicBezTo>
                  <a:lnTo>
                    <a:pt x="257175" y="59055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7603" name="Picture 19" descr="C:\Users\powens\AppData\Local\Microsoft\Windows\Temporary Internet Files\Content.IE5\QR6QLS1P\hand-finger-arm-person-point-15362-larg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2" y="2734702"/>
            <a:ext cx="28209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Device-Specific           Cautions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91391-E507-4AAA-B9C4-D69057EE08BE}"/>
              </a:ext>
            </a:extLst>
          </p:cNvPr>
          <p:cNvGrpSpPr/>
          <p:nvPr/>
        </p:nvGrpSpPr>
        <p:grpSpPr>
          <a:xfrm>
            <a:off x="337928" y="5562727"/>
            <a:ext cx="8825948" cy="2005903"/>
            <a:chOff x="139148" y="5562727"/>
            <a:chExt cx="8825948" cy="2005903"/>
          </a:xfrm>
        </p:grpSpPr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39148" y="6195102"/>
              <a:ext cx="882594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Eper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13013"/>
            <a:ext cx="1635125" cy="21812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703263" y="4694238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10% duplicates</a:t>
            </a:r>
          </a:p>
        </p:txBody>
      </p:sp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3629025" y="4694238"/>
            <a:ext cx="199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5% blanks</a:t>
            </a:r>
          </a:p>
        </p:txBody>
      </p:sp>
      <p:pic>
        <p:nvPicPr>
          <p:cNvPr id="57352" name="Picture 11" descr="Charco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2"/>
          <a:stretch>
            <a:fillRect/>
          </a:stretch>
        </p:blipFill>
        <p:spPr bwMode="auto">
          <a:xfrm>
            <a:off x="5767388" y="2638425"/>
            <a:ext cx="2530021" cy="20558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2"/>
          <p:cNvSpPr txBox="1">
            <a:spLocks noChangeArrowheads="1"/>
          </p:cNvSpPr>
          <p:nvPr/>
        </p:nvSpPr>
        <p:spPr bwMode="auto">
          <a:xfrm>
            <a:off x="6057900" y="4694238"/>
            <a:ext cx="199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3% spikes</a:t>
            </a:r>
          </a:p>
        </p:txBody>
      </p:sp>
      <p:pic>
        <p:nvPicPr>
          <p:cNvPr id="3789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028950"/>
            <a:ext cx="175260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5" name="Picture 5" descr="Eper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513013"/>
            <a:ext cx="1635125" cy="21812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QA/QC Requirements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09DEFD-1606-4EAB-8DAB-1A5EE43527A6}"/>
              </a:ext>
            </a:extLst>
          </p:cNvPr>
          <p:cNvGrpSpPr/>
          <p:nvPr/>
        </p:nvGrpSpPr>
        <p:grpSpPr>
          <a:xfrm>
            <a:off x="424484" y="5590818"/>
            <a:ext cx="8401465" cy="2005903"/>
            <a:chOff x="523874" y="5590818"/>
            <a:chExt cx="8401465" cy="2005903"/>
          </a:xfrm>
        </p:grpSpPr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523874" y="6195102"/>
              <a:ext cx="840146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       Denver, Colorado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393" y="5590818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5" b="10934"/>
          <a:stretch>
            <a:fillRect/>
          </a:stretch>
        </p:blipFill>
        <p:spPr bwMode="auto">
          <a:xfrm>
            <a:off x="3954463" y="2198688"/>
            <a:ext cx="1579562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3552825" y="4392613"/>
            <a:ext cx="23161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Annual Calibration</a:t>
            </a:r>
          </a:p>
        </p:txBody>
      </p:sp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6191250" y="4391024"/>
            <a:ext cx="2038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News Gothic MT" pitchFamily="34" charset="0"/>
              </a:rPr>
              <a:t>Reference Electrets</a:t>
            </a:r>
          </a:p>
        </p:txBody>
      </p:sp>
      <p:sp>
        <p:nvSpPr>
          <p:cNvPr id="38917" name="Rectangle 11"/>
          <p:cNvSpPr>
            <a:spLocks noGrp="1" noChangeArrowheads="1"/>
          </p:cNvSpPr>
          <p:nvPr>
            <p:ph idx="1"/>
          </p:nvPr>
        </p:nvSpPr>
        <p:spPr>
          <a:xfrm>
            <a:off x="642938" y="2314575"/>
            <a:ext cx="2800350" cy="19050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Routine instrument checks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What does the manufacturer tell you to do?</a:t>
            </a:r>
          </a:p>
        </p:txBody>
      </p:sp>
      <p:sp>
        <p:nvSpPr>
          <p:cNvPr id="38918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QA/QC (Continued)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36486" r="62570" b="34092"/>
          <a:stretch/>
        </p:blipFill>
        <p:spPr bwMode="auto">
          <a:xfrm>
            <a:off x="6052185" y="2255520"/>
            <a:ext cx="2316480" cy="19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F015BF-E5E9-4229-A0B5-75A83B9EE485}"/>
              </a:ext>
            </a:extLst>
          </p:cNvPr>
          <p:cNvGrpSpPr/>
          <p:nvPr/>
        </p:nvGrpSpPr>
        <p:grpSpPr>
          <a:xfrm>
            <a:off x="337929" y="5562727"/>
            <a:ext cx="8706678" cy="2005903"/>
            <a:chOff x="198783" y="5562727"/>
            <a:chExt cx="8706678" cy="2005903"/>
          </a:xfrm>
        </p:grpSpPr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198783" y="6195102"/>
              <a:ext cx="870667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2070100"/>
            <a:ext cx="29019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http://www.spruce.com/img/product-images/radon-in-air-test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178050"/>
            <a:ext cx="260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6772275" y="4344988"/>
            <a:ext cx="22653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Diffusion barrier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1416050" y="4344988"/>
            <a:ext cx="13747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Open face</a:t>
            </a:r>
          </a:p>
        </p:txBody>
      </p: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3921125" y="4344988"/>
            <a:ext cx="13017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Test kit</a:t>
            </a:r>
          </a:p>
        </p:txBody>
      </p:sp>
      <p:sp>
        <p:nvSpPr>
          <p:cNvPr id="4404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Charcoal Devices</a:t>
            </a:r>
            <a:endParaRPr lang="en-US" altLang="en-US" sz="43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5DC900-5650-4864-AEA6-F7F2783061AF}"/>
              </a:ext>
            </a:extLst>
          </p:cNvPr>
          <p:cNvGrpSpPr/>
          <p:nvPr/>
        </p:nvGrpSpPr>
        <p:grpSpPr>
          <a:xfrm>
            <a:off x="444782" y="5562727"/>
            <a:ext cx="8615217" cy="2005903"/>
            <a:chOff x="365270" y="5562727"/>
            <a:chExt cx="8615217" cy="2005903"/>
          </a:xfrm>
        </p:grpSpPr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365270" y="6195102"/>
              <a:ext cx="8615217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36" y="5562727"/>
              <a:ext cx="2004737" cy="200590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19722" r="17917" b="31805"/>
          <a:stretch/>
        </p:blipFill>
        <p:spPr>
          <a:xfrm>
            <a:off x="3306292" y="2485393"/>
            <a:ext cx="2642863" cy="18595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675731"/>
            <a:ext cx="3070062" cy="2481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674938"/>
            <a:ext cx="51943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1009650" y="5068888"/>
            <a:ext cx="3429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News Gothic MT" pitchFamily="34" charset="0"/>
              </a:defRPr>
            </a:lvl1pPr>
            <a:lvl2pPr marL="742950" indent="-285750">
              <a:spcBef>
                <a:spcPts val="675"/>
              </a:spcBef>
              <a:buClr>
                <a:schemeClr val="accent1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News Gothic MT" pitchFamily="34" charset="0"/>
              </a:defRPr>
            </a:lvl2pPr>
            <a:lvl3pPr marL="1143000" indent="-228600">
              <a:spcBef>
                <a:spcPts val="575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News Gothic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News Gothic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800" dirty="0">
                <a:latin typeface="+mj-lt"/>
              </a:rPr>
              <a:t>Structure of Growing Woody Materials</a:t>
            </a:r>
          </a:p>
        </p:txBody>
      </p:sp>
      <p:sp>
        <p:nvSpPr>
          <p:cNvPr id="799752" name="Text Box 8"/>
          <p:cNvSpPr txBox="1">
            <a:spLocks noChangeArrowheads="1"/>
          </p:cNvSpPr>
          <p:nvPr/>
        </p:nvSpPr>
        <p:spPr bwMode="auto">
          <a:xfrm>
            <a:off x="5384800" y="5207000"/>
            <a:ext cx="3429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News Gothic MT" pitchFamily="34" charset="0"/>
              </a:defRPr>
            </a:lvl1pPr>
            <a:lvl2pPr marL="742950" indent="-285750">
              <a:spcBef>
                <a:spcPts val="675"/>
              </a:spcBef>
              <a:buClr>
                <a:schemeClr val="accent1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News Gothic MT" pitchFamily="34" charset="0"/>
              </a:defRPr>
            </a:lvl2pPr>
            <a:lvl3pPr marL="1143000" indent="-228600">
              <a:spcBef>
                <a:spcPts val="575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News Gothic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News Gothic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News Gothic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800" dirty="0">
                <a:latin typeface="+mj-lt"/>
              </a:rPr>
              <a:t>Charcoal Structure</a:t>
            </a:r>
          </a:p>
        </p:txBody>
      </p:sp>
      <p:pic>
        <p:nvPicPr>
          <p:cNvPr id="799753" name="Picture 9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533650"/>
            <a:ext cx="8032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754" name="Text Box 10"/>
          <p:cNvSpPr txBox="1">
            <a:spLocks noChangeArrowheads="1"/>
          </p:cNvSpPr>
          <p:nvPr/>
        </p:nvSpPr>
        <p:spPr bwMode="auto">
          <a:xfrm>
            <a:off x="2743200" y="2038350"/>
            <a:ext cx="1200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Water</a:t>
            </a: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419100" y="5038725"/>
            <a:ext cx="3171825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Structure of growing woody materials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443538" y="5151438"/>
            <a:ext cx="3429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Charcoal Structure</a:t>
            </a:r>
          </a:p>
        </p:txBody>
      </p:sp>
      <p:sp>
        <p:nvSpPr>
          <p:cNvPr id="4609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The Nature                               of Charcoal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F773B9-B6B1-45CF-874B-8372FAF3890D}"/>
              </a:ext>
            </a:extLst>
          </p:cNvPr>
          <p:cNvGrpSpPr/>
          <p:nvPr/>
        </p:nvGrpSpPr>
        <p:grpSpPr>
          <a:xfrm>
            <a:off x="318050" y="5562727"/>
            <a:ext cx="8653877" cy="2005903"/>
            <a:chOff x="218660" y="5562727"/>
            <a:chExt cx="8653877" cy="2005903"/>
          </a:xfrm>
        </p:grpSpPr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218660" y="6195102"/>
              <a:ext cx="8653877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628650" y="2038350"/>
            <a:ext cx="83058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Treated with heat and pressurized steam, oxygen, or other gas or with acids, bases or salts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Further opens pores gives greater surface area</a:t>
            </a:r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476250" y="5006975"/>
            <a:ext cx="160496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One gram of charcoal</a:t>
            </a:r>
          </a:p>
        </p:txBody>
      </p:sp>
      <p:pic>
        <p:nvPicPr>
          <p:cNvPr id="471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4090988"/>
            <a:ext cx="1317625" cy="9048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090988"/>
            <a:ext cx="1317625" cy="9048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0988"/>
            <a:ext cx="1317625" cy="9048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Text Box 13"/>
          <p:cNvSpPr txBox="1">
            <a:spLocks noChangeArrowheads="1"/>
          </p:cNvSpPr>
          <p:nvPr/>
        </p:nvSpPr>
        <p:spPr bwMode="auto">
          <a:xfrm>
            <a:off x="2162175" y="4090988"/>
            <a:ext cx="609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/>
              <a:t>=</a:t>
            </a:r>
          </a:p>
        </p:txBody>
      </p:sp>
      <p:sp>
        <p:nvSpPr>
          <p:cNvPr id="47112" name="Text Box 14"/>
          <p:cNvSpPr txBox="1">
            <a:spLocks noChangeArrowheads="1"/>
          </p:cNvSpPr>
          <p:nvPr/>
        </p:nvSpPr>
        <p:spPr bwMode="auto">
          <a:xfrm>
            <a:off x="4562475" y="4995863"/>
            <a:ext cx="42529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Area of 1-3 basketball courts</a:t>
            </a:r>
          </a:p>
        </p:txBody>
      </p:sp>
      <p:sp>
        <p:nvSpPr>
          <p:cNvPr id="47113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Activating Charcoal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47114" name="Picture 14" descr="http://thumbs.dreamstime.com/t/piece-charcoal-white-background-lump-coal-isolated-anthracite-lat-anthracites-30733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11874" r="11702" b="8749"/>
          <a:stretch>
            <a:fillRect/>
          </a:stretch>
        </p:blipFill>
        <p:spPr bwMode="auto">
          <a:xfrm>
            <a:off x="457200" y="3829050"/>
            <a:ext cx="17049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6" descr="paperclip_225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4179888"/>
            <a:ext cx="10096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810000" y="4090988"/>
            <a:ext cx="609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/>
              <a:t>=</a:t>
            </a:r>
          </a:p>
        </p:txBody>
      </p:sp>
      <p:sp>
        <p:nvSpPr>
          <p:cNvPr id="47117" name="Text Box 7"/>
          <p:cNvSpPr txBox="1">
            <a:spLocks noChangeArrowheads="1"/>
          </p:cNvSpPr>
          <p:nvPr/>
        </p:nvSpPr>
        <p:spPr bwMode="auto">
          <a:xfrm>
            <a:off x="2370138" y="5006975"/>
            <a:ext cx="1604962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Weight of 1 Paperclip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EBF02-C01C-45EC-A499-741CF69033C8}"/>
              </a:ext>
            </a:extLst>
          </p:cNvPr>
          <p:cNvGrpSpPr/>
          <p:nvPr/>
        </p:nvGrpSpPr>
        <p:grpSpPr>
          <a:xfrm>
            <a:off x="484118" y="5569836"/>
            <a:ext cx="8410575" cy="2005903"/>
            <a:chOff x="523874" y="5569836"/>
            <a:chExt cx="8410575" cy="2005903"/>
          </a:xfrm>
        </p:grpSpPr>
        <p:sp>
          <p:nvSpPr>
            <p:cNvPr id="14" name="Subtitle 2"/>
            <p:cNvSpPr txBox="1">
              <a:spLocks/>
            </p:cNvSpPr>
            <p:nvPr/>
          </p:nvSpPr>
          <p:spPr bwMode="auto">
            <a:xfrm>
              <a:off x="523874" y="6195102"/>
              <a:ext cx="841057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256" y="5569836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 rot="-1863910">
            <a:off x="3025775" y="4705350"/>
            <a:ext cx="3771900" cy="304800"/>
          </a:xfrm>
          <a:prstGeom prst="rect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 rot="-1863910">
            <a:off x="3544888" y="4748213"/>
            <a:ext cx="3771900" cy="304800"/>
          </a:xfrm>
          <a:prstGeom prst="rect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 rot="-1863910">
            <a:off x="3932238" y="4870450"/>
            <a:ext cx="3771900" cy="304800"/>
          </a:xfrm>
          <a:prstGeom prst="rect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1" name="Oval 7"/>
          <p:cNvSpPr>
            <a:spLocks noChangeArrowheads="1"/>
          </p:cNvSpPr>
          <p:nvPr/>
        </p:nvSpPr>
        <p:spPr bwMode="auto">
          <a:xfrm>
            <a:off x="7600950" y="3030538"/>
            <a:ext cx="209550" cy="2032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2" name="Oval 8"/>
          <p:cNvSpPr>
            <a:spLocks noChangeArrowheads="1"/>
          </p:cNvSpPr>
          <p:nvPr/>
        </p:nvSpPr>
        <p:spPr bwMode="auto">
          <a:xfrm>
            <a:off x="7600950" y="3487738"/>
            <a:ext cx="209550" cy="2032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3" name="Oval 9"/>
          <p:cNvSpPr>
            <a:spLocks noChangeArrowheads="1"/>
          </p:cNvSpPr>
          <p:nvPr/>
        </p:nvSpPr>
        <p:spPr bwMode="auto">
          <a:xfrm>
            <a:off x="7905750" y="3640138"/>
            <a:ext cx="209550" cy="2032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4" name="AutoShape 10"/>
          <p:cNvSpPr>
            <a:spLocks noChangeAspect="1" noChangeArrowheads="1"/>
          </p:cNvSpPr>
          <p:nvPr/>
        </p:nvSpPr>
        <p:spPr bwMode="auto">
          <a:xfrm>
            <a:off x="4200525" y="5097463"/>
            <a:ext cx="228600" cy="309562"/>
          </a:xfrm>
          <a:prstGeom prst="irregularSeal2">
            <a:avLst/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5" name="AutoShape 11"/>
          <p:cNvSpPr>
            <a:spLocks noChangeAspect="1" noChangeArrowheads="1"/>
          </p:cNvSpPr>
          <p:nvPr/>
        </p:nvSpPr>
        <p:spPr bwMode="auto">
          <a:xfrm>
            <a:off x="4276725" y="5726113"/>
            <a:ext cx="228600" cy="309562"/>
          </a:xfrm>
          <a:prstGeom prst="irregularSeal2">
            <a:avLst/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6" name="Rectangle 12"/>
          <p:cNvSpPr>
            <a:spLocks noChangeArrowheads="1"/>
          </p:cNvSpPr>
          <p:nvPr/>
        </p:nvSpPr>
        <p:spPr bwMode="auto">
          <a:xfrm>
            <a:off x="4310063" y="5810250"/>
            <a:ext cx="152400" cy="152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04877" name="Rectangle 13"/>
          <p:cNvSpPr>
            <a:spLocks noChangeArrowheads="1"/>
          </p:cNvSpPr>
          <p:nvPr/>
        </p:nvSpPr>
        <p:spPr bwMode="auto">
          <a:xfrm>
            <a:off x="4238625" y="5176838"/>
            <a:ext cx="152400" cy="152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9164" name="Rectangle 15"/>
          <p:cNvSpPr>
            <a:spLocks noGrp="1" noChangeArrowheads="1"/>
          </p:cNvSpPr>
          <p:nvPr>
            <p:ph idx="1"/>
          </p:nvPr>
        </p:nvSpPr>
        <p:spPr>
          <a:xfrm>
            <a:off x="457200" y="2144713"/>
            <a:ext cx="5667375" cy="24955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Radon diffuses into tiny charcoal pores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Some radon will decay inside pores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Decay products </a:t>
            </a:r>
            <a:r>
              <a:rPr lang="en-US" altLang="en-US" sz="2000" i="1">
                <a:latin typeface="News Gothic MT" pitchFamily="34" charset="0"/>
              </a:rPr>
              <a:t>AD</a:t>
            </a:r>
            <a:r>
              <a:rPr lang="en-US" altLang="en-US" sz="2000">
                <a:latin typeface="News Gothic MT" pitchFamily="34" charset="0"/>
              </a:rPr>
              <a:t>sorb (i.e., stick to) onto the carbon surface (decay products electrostatically charged and slightly chemically reactive)</a:t>
            </a:r>
          </a:p>
        </p:txBody>
      </p:sp>
      <p:sp>
        <p:nvSpPr>
          <p:cNvPr id="49165" name="Title 1"/>
          <p:cNvSpPr txBox="1">
            <a:spLocks/>
          </p:cNvSpPr>
          <p:nvPr/>
        </p:nvSpPr>
        <p:spPr bwMode="auto">
          <a:xfrm>
            <a:off x="457200" y="65373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Charcoal Sampling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10463" y="4181475"/>
            <a:ext cx="395287" cy="514350"/>
          </a:xfrm>
          <a:custGeom>
            <a:avLst/>
            <a:gdLst>
              <a:gd name="connsiteX0" fmla="*/ 0 w 395287"/>
              <a:gd name="connsiteY0" fmla="*/ 0 h 514350"/>
              <a:gd name="connsiteX1" fmla="*/ 142875 w 395287"/>
              <a:gd name="connsiteY1" fmla="*/ 171450 h 514350"/>
              <a:gd name="connsiteX2" fmla="*/ 314325 w 395287"/>
              <a:gd name="connsiteY2" fmla="*/ 290513 h 514350"/>
              <a:gd name="connsiteX3" fmla="*/ 395287 w 395287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" h="514350">
                <a:moveTo>
                  <a:pt x="0" y="0"/>
                </a:moveTo>
                <a:cubicBezTo>
                  <a:pt x="45244" y="61515"/>
                  <a:pt x="90488" y="123031"/>
                  <a:pt x="142875" y="171450"/>
                </a:cubicBezTo>
                <a:cubicBezTo>
                  <a:pt x="195263" y="219869"/>
                  <a:pt x="272256" y="233363"/>
                  <a:pt x="314325" y="290513"/>
                </a:cubicBezTo>
                <a:cubicBezTo>
                  <a:pt x="356394" y="347663"/>
                  <a:pt x="375840" y="431006"/>
                  <a:pt x="395287" y="514350"/>
                </a:cubicBez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 rot="20569593">
            <a:off x="5997575" y="3332163"/>
            <a:ext cx="395288" cy="514350"/>
          </a:xfrm>
          <a:custGeom>
            <a:avLst/>
            <a:gdLst>
              <a:gd name="connsiteX0" fmla="*/ 0 w 395287"/>
              <a:gd name="connsiteY0" fmla="*/ 0 h 514350"/>
              <a:gd name="connsiteX1" fmla="*/ 142875 w 395287"/>
              <a:gd name="connsiteY1" fmla="*/ 171450 h 514350"/>
              <a:gd name="connsiteX2" fmla="*/ 314325 w 395287"/>
              <a:gd name="connsiteY2" fmla="*/ 290513 h 514350"/>
              <a:gd name="connsiteX3" fmla="*/ 395287 w 395287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" h="514350">
                <a:moveTo>
                  <a:pt x="0" y="0"/>
                </a:moveTo>
                <a:cubicBezTo>
                  <a:pt x="45244" y="61515"/>
                  <a:pt x="90488" y="123031"/>
                  <a:pt x="142875" y="171450"/>
                </a:cubicBezTo>
                <a:cubicBezTo>
                  <a:pt x="195263" y="219869"/>
                  <a:pt x="272256" y="233363"/>
                  <a:pt x="314325" y="290513"/>
                </a:cubicBezTo>
                <a:cubicBezTo>
                  <a:pt x="356394" y="347663"/>
                  <a:pt x="375840" y="431006"/>
                  <a:pt x="395287" y="514350"/>
                </a:cubicBez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56757D-B5BE-42DF-ACE1-7FE4C2A828C9}"/>
              </a:ext>
            </a:extLst>
          </p:cNvPr>
          <p:cNvGrpSpPr/>
          <p:nvPr/>
        </p:nvGrpSpPr>
        <p:grpSpPr>
          <a:xfrm>
            <a:off x="523875" y="5564884"/>
            <a:ext cx="8381586" cy="2005903"/>
            <a:chOff x="523875" y="5564884"/>
            <a:chExt cx="8381586" cy="2005903"/>
          </a:xfrm>
        </p:grpSpPr>
        <p:sp>
          <p:nvSpPr>
            <p:cNvPr id="16" name="Subtitle 2"/>
            <p:cNvSpPr txBox="1">
              <a:spLocks/>
            </p:cNvSpPr>
            <p:nvPr/>
          </p:nvSpPr>
          <p:spPr bwMode="auto">
            <a:xfrm>
              <a:off x="523875" y="6195102"/>
              <a:ext cx="8381586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25" y="5564884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1.85185E-6 L -0.37083 0.3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4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3.2948E-6 L -0.275 0.21087 " pathEditMode="relative" ptsTypes="AA">
                                      <p:cBhvr>
                                        <p:cTn id="9" dur="2000" fill="hold"/>
                                        <p:tgtEl>
                                          <p:spTgt spid="804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96296E-6 L -0.39791 0.314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04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75 0.21088 L 0.05989 -0.05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04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04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04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871" grpId="0" animBg="1"/>
      <p:bldP spid="804871" grpId="1" animBg="1"/>
      <p:bldP spid="804872" grpId="0" animBg="1"/>
      <p:bldP spid="804872" grpId="1" animBg="1"/>
      <p:bldP spid="804873" grpId="0" animBg="1"/>
      <p:bldP spid="804873" grpId="1" animBg="1"/>
      <p:bldP spid="804874" grpId="0" animBg="1"/>
      <p:bldP spid="804874" grpId="1" animBg="1"/>
      <p:bldP spid="804875" grpId="0" animBg="1"/>
      <p:bldP spid="804875" grpId="1" animBg="1"/>
      <p:bldP spid="804876" grpId="0" animBg="1"/>
      <p:bldP spid="8048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58813" y="2224088"/>
            <a:ext cx="4075112" cy="31146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All </a:t>
            </a:r>
            <a:r>
              <a:rPr lang="en-US" altLang="en-US" sz="2400" i="1" dirty="0">
                <a:latin typeface="News Gothic MT" pitchFamily="34" charset="0"/>
              </a:rPr>
              <a:t>listed</a:t>
            </a:r>
            <a:r>
              <a:rPr lang="en-US" altLang="en-US" sz="2400" dirty="0">
                <a:latin typeface="News Gothic MT" pitchFamily="34" charset="0"/>
              </a:rPr>
              <a:t> devices chamber-tested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Must meet requirements in MS-PC</a:t>
            </a:r>
          </a:p>
        </p:txBody>
      </p:sp>
      <p:pic>
        <p:nvPicPr>
          <p:cNvPr id="20483" name="Picture 10" descr="BW_NRSB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95" y="4490085"/>
            <a:ext cx="2492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Device Listing</a:t>
            </a:r>
            <a:endParaRPr lang="en-US" altLang="en-US" sz="43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39647" r="41157" b="21244"/>
          <a:stretch/>
        </p:blipFill>
        <p:spPr bwMode="auto">
          <a:xfrm>
            <a:off x="5635042" y="2197893"/>
            <a:ext cx="2858082" cy="126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41B434-C6B1-4DC8-9BA7-B7B50891002F}"/>
              </a:ext>
            </a:extLst>
          </p:cNvPr>
          <p:cNvGrpSpPr/>
          <p:nvPr/>
        </p:nvGrpSpPr>
        <p:grpSpPr>
          <a:xfrm>
            <a:off x="278296" y="5590818"/>
            <a:ext cx="8316575" cy="2005903"/>
            <a:chOff x="278296" y="5590818"/>
            <a:chExt cx="8316575" cy="2005903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63042907-9CB7-4329-95C8-1B17C9DA81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8296" y="6195102"/>
              <a:ext cx="831657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B28C22-55B6-4CC6-9BCE-03B75FEA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391" y="5590818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133600"/>
            <a:ext cx="5095875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If water molecules block or fill the holes in the charcoal, the radon cannot diffuse into that space.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The more water vapor in the charcoal, the fewer holes there are for radon to get into and the fewer decay products that are left behind in the charcoal.</a:t>
            </a:r>
          </a:p>
        </p:txBody>
      </p:sp>
      <p:grpSp>
        <p:nvGrpSpPr>
          <p:cNvPr id="51203" name="Group 2"/>
          <p:cNvGrpSpPr>
            <a:grpSpLocks/>
          </p:cNvGrpSpPr>
          <p:nvPr/>
        </p:nvGrpSpPr>
        <p:grpSpPr bwMode="auto">
          <a:xfrm>
            <a:off x="5997575" y="4003675"/>
            <a:ext cx="285750" cy="177800"/>
            <a:chOff x="9260244" y="3132428"/>
            <a:chExt cx="285749" cy="178008"/>
          </a:xfrm>
        </p:grpSpPr>
        <p:sp>
          <p:nvSpPr>
            <p:cNvPr id="83982" name="Oval 13"/>
            <p:cNvSpPr>
              <a:spLocks noChangeArrowheads="1"/>
            </p:cNvSpPr>
            <p:nvPr/>
          </p:nvSpPr>
          <p:spPr bwMode="auto">
            <a:xfrm>
              <a:off x="9260244" y="3232558"/>
              <a:ext cx="76200" cy="76289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1221" name="Oval 14"/>
            <p:cNvSpPr>
              <a:spLocks noChangeArrowheads="1"/>
            </p:cNvSpPr>
            <p:nvPr/>
          </p:nvSpPr>
          <p:spPr bwMode="auto">
            <a:xfrm>
              <a:off x="9326919" y="3132428"/>
              <a:ext cx="152400" cy="15240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" name="Oval 15"/>
            <p:cNvSpPr>
              <a:spLocks noChangeArrowheads="1"/>
            </p:cNvSpPr>
            <p:nvPr/>
          </p:nvSpPr>
          <p:spPr bwMode="auto">
            <a:xfrm>
              <a:off x="9469793" y="3234147"/>
              <a:ext cx="76200" cy="76289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51204" name="Text Box 16"/>
          <p:cNvSpPr txBox="1">
            <a:spLocks noChangeArrowheads="1"/>
          </p:cNvSpPr>
          <p:nvPr/>
        </p:nvSpPr>
        <p:spPr bwMode="auto">
          <a:xfrm>
            <a:off x="5548313" y="3749675"/>
            <a:ext cx="554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Franklin Gothic Demi" pitchFamily="34" charset="0"/>
              </a:rPr>
              <a:t>H</a:t>
            </a:r>
            <a:r>
              <a:rPr lang="en-US" altLang="en-US" sz="1600" baseline="-25000">
                <a:latin typeface="Franklin Gothic Demi" pitchFamily="34" charset="0"/>
              </a:rPr>
              <a:t>2</a:t>
            </a:r>
            <a:r>
              <a:rPr lang="en-US" altLang="en-US" sz="1600">
                <a:latin typeface="Franklin Gothic Demi" pitchFamily="34" charset="0"/>
              </a:rPr>
              <a:t>O</a:t>
            </a:r>
          </a:p>
        </p:txBody>
      </p:sp>
      <p:sp>
        <p:nvSpPr>
          <p:cNvPr id="5120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Humidity &amp;                   Charcoal Caution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 rot="-1863910">
            <a:off x="3025775" y="4705350"/>
            <a:ext cx="3771900" cy="304800"/>
          </a:xfrm>
          <a:prstGeom prst="rect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 rot="-1863910">
            <a:off x="3544888" y="4748213"/>
            <a:ext cx="3771900" cy="304800"/>
          </a:xfrm>
          <a:prstGeom prst="rect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 rot="-1863910">
            <a:off x="3932238" y="4870450"/>
            <a:ext cx="3771900" cy="304800"/>
          </a:xfrm>
          <a:prstGeom prst="rect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600950" y="3030538"/>
            <a:ext cx="209550" cy="2032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7600950" y="3487738"/>
            <a:ext cx="209550" cy="2032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905750" y="3640138"/>
            <a:ext cx="209550" cy="2032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510463" y="4181475"/>
            <a:ext cx="395287" cy="514350"/>
          </a:xfrm>
          <a:custGeom>
            <a:avLst/>
            <a:gdLst>
              <a:gd name="connsiteX0" fmla="*/ 0 w 395287"/>
              <a:gd name="connsiteY0" fmla="*/ 0 h 514350"/>
              <a:gd name="connsiteX1" fmla="*/ 142875 w 395287"/>
              <a:gd name="connsiteY1" fmla="*/ 171450 h 514350"/>
              <a:gd name="connsiteX2" fmla="*/ 314325 w 395287"/>
              <a:gd name="connsiteY2" fmla="*/ 290513 h 514350"/>
              <a:gd name="connsiteX3" fmla="*/ 395287 w 395287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" h="514350">
                <a:moveTo>
                  <a:pt x="0" y="0"/>
                </a:moveTo>
                <a:cubicBezTo>
                  <a:pt x="45244" y="61515"/>
                  <a:pt x="90488" y="123031"/>
                  <a:pt x="142875" y="171450"/>
                </a:cubicBezTo>
                <a:cubicBezTo>
                  <a:pt x="195263" y="219869"/>
                  <a:pt x="272256" y="233363"/>
                  <a:pt x="314325" y="290513"/>
                </a:cubicBezTo>
                <a:cubicBezTo>
                  <a:pt x="356394" y="347663"/>
                  <a:pt x="375840" y="431006"/>
                  <a:pt x="395287" y="514350"/>
                </a:cubicBez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Freeform 32"/>
          <p:cNvSpPr/>
          <p:nvPr/>
        </p:nvSpPr>
        <p:spPr>
          <a:xfrm rot="20569593">
            <a:off x="5997575" y="3332163"/>
            <a:ext cx="395288" cy="514350"/>
          </a:xfrm>
          <a:custGeom>
            <a:avLst/>
            <a:gdLst>
              <a:gd name="connsiteX0" fmla="*/ 0 w 395287"/>
              <a:gd name="connsiteY0" fmla="*/ 0 h 514350"/>
              <a:gd name="connsiteX1" fmla="*/ 142875 w 395287"/>
              <a:gd name="connsiteY1" fmla="*/ 171450 h 514350"/>
              <a:gd name="connsiteX2" fmla="*/ 314325 w 395287"/>
              <a:gd name="connsiteY2" fmla="*/ 290513 h 514350"/>
              <a:gd name="connsiteX3" fmla="*/ 395287 w 395287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7" h="514350">
                <a:moveTo>
                  <a:pt x="0" y="0"/>
                </a:moveTo>
                <a:cubicBezTo>
                  <a:pt x="45244" y="61515"/>
                  <a:pt x="90488" y="123031"/>
                  <a:pt x="142875" y="171450"/>
                </a:cubicBezTo>
                <a:cubicBezTo>
                  <a:pt x="195263" y="219869"/>
                  <a:pt x="272256" y="233363"/>
                  <a:pt x="314325" y="290513"/>
                </a:cubicBezTo>
                <a:cubicBezTo>
                  <a:pt x="356394" y="347663"/>
                  <a:pt x="375840" y="431006"/>
                  <a:pt x="395287" y="514350"/>
                </a:cubicBezTo>
              </a:path>
            </a:pathLst>
          </a:cu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1214" name="Group 34"/>
          <p:cNvGrpSpPr>
            <a:grpSpLocks/>
          </p:cNvGrpSpPr>
          <p:nvPr/>
        </p:nvGrpSpPr>
        <p:grpSpPr bwMode="auto">
          <a:xfrm>
            <a:off x="6838950" y="4206875"/>
            <a:ext cx="285750" cy="177800"/>
            <a:chOff x="9260244" y="3132428"/>
            <a:chExt cx="285749" cy="178008"/>
          </a:xfrm>
        </p:grpSpPr>
        <p:sp>
          <p:nvSpPr>
            <p:cNvPr id="36" name="Oval 13"/>
            <p:cNvSpPr>
              <a:spLocks noChangeArrowheads="1"/>
            </p:cNvSpPr>
            <p:nvPr/>
          </p:nvSpPr>
          <p:spPr bwMode="auto">
            <a:xfrm>
              <a:off x="9260244" y="3232558"/>
              <a:ext cx="76200" cy="76289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1218" name="Oval 14"/>
            <p:cNvSpPr>
              <a:spLocks noChangeArrowheads="1"/>
            </p:cNvSpPr>
            <p:nvPr/>
          </p:nvSpPr>
          <p:spPr bwMode="auto">
            <a:xfrm>
              <a:off x="9326919" y="3132428"/>
              <a:ext cx="152400" cy="15240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9469793" y="3234147"/>
              <a:ext cx="76200" cy="76289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51215" name="Text Box 16"/>
          <p:cNvSpPr txBox="1">
            <a:spLocks noChangeArrowheads="1"/>
          </p:cNvSpPr>
          <p:nvPr/>
        </p:nvSpPr>
        <p:spPr bwMode="auto">
          <a:xfrm>
            <a:off x="6958013" y="4433888"/>
            <a:ext cx="554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Franklin Gothic Demi" pitchFamily="34" charset="0"/>
              </a:rPr>
              <a:t>H</a:t>
            </a:r>
            <a:r>
              <a:rPr lang="en-US" altLang="en-US" sz="1600" baseline="-25000">
                <a:latin typeface="Franklin Gothic Demi" pitchFamily="34" charset="0"/>
              </a:rPr>
              <a:t>2</a:t>
            </a:r>
            <a:r>
              <a:rPr lang="en-US" altLang="en-US" sz="1600">
                <a:latin typeface="Franklin Gothic Demi" pitchFamily="34" charset="0"/>
              </a:rPr>
              <a:t>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E9EE32-DF2E-4CF9-A97A-4AC234EE701E}"/>
              </a:ext>
            </a:extLst>
          </p:cNvPr>
          <p:cNvGrpSpPr/>
          <p:nvPr/>
        </p:nvGrpSpPr>
        <p:grpSpPr>
          <a:xfrm>
            <a:off x="323850" y="5562727"/>
            <a:ext cx="8581611" cy="2005903"/>
            <a:chOff x="323850" y="5562727"/>
            <a:chExt cx="8581611" cy="2005903"/>
          </a:xfrm>
        </p:grpSpPr>
        <p:sp>
          <p:nvSpPr>
            <p:cNvPr id="22" name="Subtitle 2"/>
            <p:cNvSpPr txBox="1">
              <a:spLocks/>
            </p:cNvSpPr>
            <p:nvPr/>
          </p:nvSpPr>
          <p:spPr bwMode="auto">
            <a:xfrm>
              <a:off x="323850" y="6195102"/>
              <a:ext cx="858161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914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3.2948E-6 L -0.275 0.21087 " pathEditMode="relative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C -0.00278 0.00092 -0.00295 0.00231 -0.00521 0.00417 C -0.00573 0.00463 -0.00677 0.00486 -0.00677 0.00486 L -0.09375 0.06736 L 8.33333E-7 0.02708 " pathEditMode="relative" ptsTypes="ffA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15365 0.125 L -0.05 0.00834 " pathEditMode="relative" ptsTypes="A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070100"/>
            <a:ext cx="3103562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5819775" y="4722813"/>
            <a:ext cx="2128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Open face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2 - 3 days</a:t>
            </a:r>
          </a:p>
        </p:txBody>
      </p:sp>
      <p:pic>
        <p:nvPicPr>
          <p:cNvPr id="556036" name="Picture 4" descr="charcoal canisters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495550"/>
            <a:ext cx="303847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41" name="Text Box 9"/>
          <p:cNvSpPr txBox="1">
            <a:spLocks noChangeArrowheads="1"/>
          </p:cNvSpPr>
          <p:nvPr/>
        </p:nvSpPr>
        <p:spPr bwMode="auto">
          <a:xfrm>
            <a:off x="1266825" y="4722813"/>
            <a:ext cx="288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Diffusion barrier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5 - 7 days</a:t>
            </a:r>
          </a:p>
        </p:txBody>
      </p:sp>
      <p:sp>
        <p:nvSpPr>
          <p:cNvPr id="5018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Device-Specific          Cautions: Charcoal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737694-5677-4EA6-9DDC-0048AC4EBA96}"/>
              </a:ext>
            </a:extLst>
          </p:cNvPr>
          <p:cNvGrpSpPr/>
          <p:nvPr/>
        </p:nvGrpSpPr>
        <p:grpSpPr>
          <a:xfrm>
            <a:off x="384728" y="5605463"/>
            <a:ext cx="8441221" cy="2005903"/>
            <a:chOff x="523874" y="5605463"/>
            <a:chExt cx="8441221" cy="2005903"/>
          </a:xfrm>
        </p:grpSpPr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523874" y="6195102"/>
              <a:ext cx="844122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457" y="5605463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"/>
          <a:stretch>
            <a:fillRect/>
          </a:stretch>
        </p:blipFill>
        <p:spPr bwMode="auto">
          <a:xfrm>
            <a:off x="2189163" y="3633787"/>
            <a:ext cx="16287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6245" name="Oval 5"/>
          <p:cNvSpPr>
            <a:spLocks noChangeArrowheads="1"/>
          </p:cNvSpPr>
          <p:nvPr/>
        </p:nvSpPr>
        <p:spPr bwMode="auto">
          <a:xfrm>
            <a:off x="3646488" y="2967037"/>
            <a:ext cx="187325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46" name="Oval 6"/>
          <p:cNvSpPr>
            <a:spLocks noChangeArrowheads="1"/>
          </p:cNvSpPr>
          <p:nvPr/>
        </p:nvSpPr>
        <p:spPr bwMode="auto">
          <a:xfrm>
            <a:off x="2265363" y="2957512"/>
            <a:ext cx="187325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47" name="Oval 7"/>
          <p:cNvSpPr>
            <a:spLocks noChangeArrowheads="1"/>
          </p:cNvSpPr>
          <p:nvPr/>
        </p:nvSpPr>
        <p:spPr bwMode="auto">
          <a:xfrm>
            <a:off x="3122613" y="3205162"/>
            <a:ext cx="187325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3254" name="Text Box 18"/>
          <p:cNvSpPr txBox="1">
            <a:spLocks noChangeArrowheads="1"/>
          </p:cNvSpPr>
          <p:nvPr/>
        </p:nvSpPr>
        <p:spPr bwMode="auto">
          <a:xfrm>
            <a:off x="5010151" y="3633787"/>
            <a:ext cx="33909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Radiator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Hot water heater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Electronic equipment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Sunshine</a:t>
            </a:r>
          </a:p>
        </p:txBody>
      </p:sp>
      <p:sp>
        <p:nvSpPr>
          <p:cNvPr id="906265" name="Oval 25"/>
          <p:cNvSpPr>
            <a:spLocks noChangeArrowheads="1"/>
          </p:cNvSpPr>
          <p:nvPr/>
        </p:nvSpPr>
        <p:spPr bwMode="auto">
          <a:xfrm>
            <a:off x="3421063" y="4059237"/>
            <a:ext cx="190500" cy="180975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66" name="Oval 26"/>
          <p:cNvSpPr>
            <a:spLocks noChangeArrowheads="1"/>
          </p:cNvSpPr>
          <p:nvPr/>
        </p:nvSpPr>
        <p:spPr bwMode="auto">
          <a:xfrm>
            <a:off x="2427288" y="3967162"/>
            <a:ext cx="190500" cy="180975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67" name="Oval 27"/>
          <p:cNvSpPr>
            <a:spLocks noChangeArrowheads="1"/>
          </p:cNvSpPr>
          <p:nvPr/>
        </p:nvSpPr>
        <p:spPr bwMode="auto">
          <a:xfrm>
            <a:off x="2941638" y="3929062"/>
            <a:ext cx="190500" cy="180975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68" name="Oval 28"/>
          <p:cNvSpPr>
            <a:spLocks noChangeArrowheads="1"/>
          </p:cNvSpPr>
          <p:nvPr/>
        </p:nvSpPr>
        <p:spPr bwMode="auto">
          <a:xfrm>
            <a:off x="3170238" y="4059237"/>
            <a:ext cx="190500" cy="176213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69" name="Oval 29"/>
          <p:cNvSpPr>
            <a:spLocks noChangeArrowheads="1"/>
          </p:cNvSpPr>
          <p:nvPr/>
        </p:nvSpPr>
        <p:spPr bwMode="auto">
          <a:xfrm>
            <a:off x="2551113" y="4173537"/>
            <a:ext cx="190500" cy="176213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6270" name="Oval 30"/>
          <p:cNvSpPr>
            <a:spLocks noChangeArrowheads="1"/>
          </p:cNvSpPr>
          <p:nvPr/>
        </p:nvSpPr>
        <p:spPr bwMode="auto">
          <a:xfrm>
            <a:off x="2903538" y="4186237"/>
            <a:ext cx="190500" cy="176213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53261" name="Group 1"/>
          <p:cNvGrpSpPr>
            <a:grpSpLocks/>
          </p:cNvGrpSpPr>
          <p:nvPr/>
        </p:nvGrpSpPr>
        <p:grpSpPr bwMode="auto">
          <a:xfrm>
            <a:off x="2498725" y="4891087"/>
            <a:ext cx="908050" cy="1133475"/>
            <a:chOff x="5746750" y="4533897"/>
            <a:chExt cx="1190625" cy="1619250"/>
          </a:xfrm>
        </p:grpSpPr>
        <p:sp>
          <p:nvSpPr>
            <p:cNvPr id="53264" name="Freeform 24"/>
            <p:cNvSpPr>
              <a:spLocks/>
            </p:cNvSpPr>
            <p:nvPr/>
          </p:nvSpPr>
          <p:spPr bwMode="auto">
            <a:xfrm>
              <a:off x="6467475" y="4533897"/>
              <a:ext cx="469900" cy="1619250"/>
            </a:xfrm>
            <a:custGeom>
              <a:avLst/>
              <a:gdLst>
                <a:gd name="T0" fmla="*/ 2147483647 w 302"/>
                <a:gd name="T1" fmla="*/ 2147483647 h 696"/>
                <a:gd name="T2" fmla="*/ 2147483647 w 302"/>
                <a:gd name="T3" fmla="*/ 2147483647 h 696"/>
                <a:gd name="T4" fmla="*/ 2147483647 w 302"/>
                <a:gd name="T5" fmla="*/ 2147483647 h 696"/>
                <a:gd name="T6" fmla="*/ 2147483647 w 302"/>
                <a:gd name="T7" fmla="*/ 0 h 6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2" h="696">
                  <a:moveTo>
                    <a:pt x="210" y="696"/>
                  </a:moveTo>
                  <a:cubicBezTo>
                    <a:pt x="105" y="606"/>
                    <a:pt x="0" y="517"/>
                    <a:pt x="12" y="438"/>
                  </a:cubicBezTo>
                  <a:cubicBezTo>
                    <a:pt x="24" y="359"/>
                    <a:pt x="262" y="295"/>
                    <a:pt x="282" y="222"/>
                  </a:cubicBezTo>
                  <a:cubicBezTo>
                    <a:pt x="302" y="149"/>
                    <a:pt x="217" y="74"/>
                    <a:pt x="132" y="0"/>
                  </a:cubicBezTo>
                </a:path>
              </a:pathLst>
            </a:custGeom>
            <a:noFill/>
            <a:ln w="38100" cmpd="sng">
              <a:solidFill>
                <a:srgbClr val="FF6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24"/>
            <p:cNvSpPr>
              <a:spLocks/>
            </p:cNvSpPr>
            <p:nvPr/>
          </p:nvSpPr>
          <p:spPr bwMode="auto">
            <a:xfrm>
              <a:off x="5986992" y="4533897"/>
              <a:ext cx="469900" cy="1619250"/>
            </a:xfrm>
            <a:custGeom>
              <a:avLst/>
              <a:gdLst>
                <a:gd name="T0" fmla="*/ 2147483647 w 302"/>
                <a:gd name="T1" fmla="*/ 2147483647 h 696"/>
                <a:gd name="T2" fmla="*/ 2147483647 w 302"/>
                <a:gd name="T3" fmla="*/ 2147483647 h 696"/>
                <a:gd name="T4" fmla="*/ 2147483647 w 302"/>
                <a:gd name="T5" fmla="*/ 2147483647 h 696"/>
                <a:gd name="T6" fmla="*/ 2147483647 w 302"/>
                <a:gd name="T7" fmla="*/ 0 h 6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2" h="696">
                  <a:moveTo>
                    <a:pt x="210" y="696"/>
                  </a:moveTo>
                  <a:cubicBezTo>
                    <a:pt x="105" y="606"/>
                    <a:pt x="0" y="517"/>
                    <a:pt x="12" y="438"/>
                  </a:cubicBezTo>
                  <a:cubicBezTo>
                    <a:pt x="24" y="359"/>
                    <a:pt x="262" y="295"/>
                    <a:pt x="282" y="222"/>
                  </a:cubicBezTo>
                  <a:cubicBezTo>
                    <a:pt x="302" y="149"/>
                    <a:pt x="217" y="74"/>
                    <a:pt x="132" y="0"/>
                  </a:cubicBezTo>
                </a:path>
              </a:pathLst>
            </a:custGeom>
            <a:noFill/>
            <a:ln w="38100" cmpd="sng">
              <a:solidFill>
                <a:srgbClr val="FF6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Freeform 24"/>
            <p:cNvSpPr>
              <a:spLocks/>
            </p:cNvSpPr>
            <p:nvPr/>
          </p:nvSpPr>
          <p:spPr bwMode="auto">
            <a:xfrm>
              <a:off x="6227234" y="4533897"/>
              <a:ext cx="469900" cy="1619250"/>
            </a:xfrm>
            <a:custGeom>
              <a:avLst/>
              <a:gdLst>
                <a:gd name="T0" fmla="*/ 2147483647 w 302"/>
                <a:gd name="T1" fmla="*/ 2147483647 h 696"/>
                <a:gd name="T2" fmla="*/ 2147483647 w 302"/>
                <a:gd name="T3" fmla="*/ 2147483647 h 696"/>
                <a:gd name="T4" fmla="*/ 2147483647 w 302"/>
                <a:gd name="T5" fmla="*/ 2147483647 h 696"/>
                <a:gd name="T6" fmla="*/ 2147483647 w 302"/>
                <a:gd name="T7" fmla="*/ 0 h 6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2" h="696">
                  <a:moveTo>
                    <a:pt x="210" y="696"/>
                  </a:moveTo>
                  <a:cubicBezTo>
                    <a:pt x="105" y="606"/>
                    <a:pt x="0" y="517"/>
                    <a:pt x="12" y="438"/>
                  </a:cubicBezTo>
                  <a:cubicBezTo>
                    <a:pt x="24" y="359"/>
                    <a:pt x="262" y="295"/>
                    <a:pt x="282" y="222"/>
                  </a:cubicBezTo>
                  <a:cubicBezTo>
                    <a:pt x="302" y="149"/>
                    <a:pt x="217" y="74"/>
                    <a:pt x="132" y="0"/>
                  </a:cubicBezTo>
                </a:path>
              </a:pathLst>
            </a:custGeom>
            <a:noFill/>
            <a:ln w="38100" cmpd="sng">
              <a:solidFill>
                <a:srgbClr val="FF6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7" name="Freeform 24"/>
            <p:cNvSpPr>
              <a:spLocks/>
            </p:cNvSpPr>
            <p:nvPr/>
          </p:nvSpPr>
          <p:spPr bwMode="auto">
            <a:xfrm>
              <a:off x="5746750" y="4533897"/>
              <a:ext cx="469900" cy="1619250"/>
            </a:xfrm>
            <a:custGeom>
              <a:avLst/>
              <a:gdLst>
                <a:gd name="T0" fmla="*/ 2147483647 w 302"/>
                <a:gd name="T1" fmla="*/ 2147483647 h 696"/>
                <a:gd name="T2" fmla="*/ 2147483647 w 302"/>
                <a:gd name="T3" fmla="*/ 2147483647 h 696"/>
                <a:gd name="T4" fmla="*/ 2147483647 w 302"/>
                <a:gd name="T5" fmla="*/ 2147483647 h 696"/>
                <a:gd name="T6" fmla="*/ 2147483647 w 302"/>
                <a:gd name="T7" fmla="*/ 0 h 6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2" h="696">
                  <a:moveTo>
                    <a:pt x="210" y="696"/>
                  </a:moveTo>
                  <a:cubicBezTo>
                    <a:pt x="105" y="606"/>
                    <a:pt x="0" y="517"/>
                    <a:pt x="12" y="438"/>
                  </a:cubicBezTo>
                  <a:cubicBezTo>
                    <a:pt x="24" y="359"/>
                    <a:pt x="262" y="295"/>
                    <a:pt x="282" y="222"/>
                  </a:cubicBezTo>
                  <a:cubicBezTo>
                    <a:pt x="302" y="149"/>
                    <a:pt x="217" y="74"/>
                    <a:pt x="132" y="0"/>
                  </a:cubicBezTo>
                </a:path>
              </a:pathLst>
            </a:custGeom>
            <a:noFill/>
            <a:ln w="38100" cmpd="sng">
              <a:solidFill>
                <a:srgbClr val="FF6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6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Heat &amp; Charcoal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FBD40A-E0C8-4366-9399-F73177D79510}"/>
              </a:ext>
            </a:extLst>
          </p:cNvPr>
          <p:cNvGrpSpPr/>
          <p:nvPr/>
        </p:nvGrpSpPr>
        <p:grpSpPr>
          <a:xfrm>
            <a:off x="377685" y="5562727"/>
            <a:ext cx="8686800" cy="2005903"/>
            <a:chOff x="218661" y="5562727"/>
            <a:chExt cx="8686800" cy="2005903"/>
          </a:xfrm>
        </p:grpSpPr>
        <p:sp>
          <p:nvSpPr>
            <p:cNvPr id="19" name="Subtitle 2"/>
            <p:cNvSpPr txBox="1">
              <a:spLocks/>
            </p:cNvSpPr>
            <p:nvPr/>
          </p:nvSpPr>
          <p:spPr bwMode="auto">
            <a:xfrm>
              <a:off x="218661" y="6195102"/>
              <a:ext cx="86868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7.40741E-7 C -0.00452 -0.01644 -0.00643 -0.03264 0.01389 -0.06019 C 0.0342 -0.08773 0.07691 -0.12662 0.11979 -0.1652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906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1979 -0.191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06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95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9 0.02292 C 0.03975 0.00486 0.04392 -0.01296 0.02691 -0.0368 C 0.01007 -0.06064 -0.05035 -0.10625 -0.0658 -0.12014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906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3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C -0.00329 -0.01852 -0.00642 -0.03681 0.02605 -0.06806 C 0.05851 -0.09931 0.12657 -0.14352 0.1948 -0.1875 " pathEditMode="relative" ptsTypes="aaA">
                                      <p:cBhvr>
                                        <p:cTn id="14" dur="2000" fill="hold"/>
                                        <p:tgtEl>
                                          <p:spTgt spid="906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521 -0.197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06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986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4.44444E-6 C 0.00539 -0.02084 0.01077 -0.04167 -0.01145 -0.06945 C -0.03367 -0.09722 -0.11301 -0.15047 -0.13333 -0.16667 " pathEditMode="relative" ptsTypes="aaA">
                                      <p:cBhvr>
                                        <p:cTn id="18" dur="2000" fill="hold"/>
                                        <p:tgtEl>
                                          <p:spTgt spid="906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4.07407E-6 C -0.00399 -0.02199 -0.00643 -0.04375 0.02014 -0.08055 C 0.04687 -0.11736 0.10295 -0.16921 0.15937 -0.22083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906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104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0.03437 -0.155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06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4.44444E-6 C 0.00399 -0.0155 0.01076 -0.03101 -0.01719 -0.05162 C -0.04497 -0.07222 -0.14444 -0.1118 -0.16979 -0.12361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906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245" grpId="0" animBg="1"/>
      <p:bldP spid="906246" grpId="0" animBg="1"/>
      <p:bldP spid="906247" grpId="0" animBg="1"/>
      <p:bldP spid="906265" grpId="0" animBg="1"/>
      <p:bldP spid="906266" grpId="0" animBg="1"/>
      <p:bldP spid="906267" grpId="0" animBg="1"/>
      <p:bldP spid="906268" grpId="0" animBg="1"/>
      <p:bldP spid="906269" grpId="0" animBg="1"/>
      <p:bldP spid="9062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"/>
          <a:stretch>
            <a:fillRect/>
          </a:stretch>
        </p:blipFill>
        <p:spPr bwMode="auto">
          <a:xfrm>
            <a:off x="2200275" y="3676650"/>
            <a:ext cx="16287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8293" name="Oval 5"/>
          <p:cNvSpPr>
            <a:spLocks noChangeArrowheads="1"/>
          </p:cNvSpPr>
          <p:nvPr/>
        </p:nvSpPr>
        <p:spPr bwMode="auto">
          <a:xfrm>
            <a:off x="3224213" y="3969544"/>
            <a:ext cx="171450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294" name="Oval 6"/>
          <p:cNvSpPr>
            <a:spLocks noChangeArrowheads="1"/>
          </p:cNvSpPr>
          <p:nvPr/>
        </p:nvSpPr>
        <p:spPr bwMode="auto">
          <a:xfrm>
            <a:off x="2628900" y="4262438"/>
            <a:ext cx="171450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295" name="Oval 7"/>
          <p:cNvSpPr>
            <a:spLocks noChangeArrowheads="1"/>
          </p:cNvSpPr>
          <p:nvPr/>
        </p:nvSpPr>
        <p:spPr bwMode="auto">
          <a:xfrm>
            <a:off x="2771775" y="3971925"/>
            <a:ext cx="171450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299" name="Oval 11"/>
          <p:cNvSpPr>
            <a:spLocks noChangeArrowheads="1"/>
          </p:cNvSpPr>
          <p:nvPr/>
        </p:nvSpPr>
        <p:spPr bwMode="auto">
          <a:xfrm>
            <a:off x="3433763" y="4062413"/>
            <a:ext cx="190500" cy="200025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300" name="Oval 12"/>
          <p:cNvSpPr>
            <a:spLocks noChangeArrowheads="1"/>
          </p:cNvSpPr>
          <p:nvPr/>
        </p:nvSpPr>
        <p:spPr bwMode="auto">
          <a:xfrm>
            <a:off x="2533650" y="4014788"/>
            <a:ext cx="190500" cy="200025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301" name="Oval 13"/>
          <p:cNvSpPr>
            <a:spLocks noChangeArrowheads="1"/>
          </p:cNvSpPr>
          <p:nvPr/>
        </p:nvSpPr>
        <p:spPr bwMode="auto">
          <a:xfrm>
            <a:off x="2952750" y="3971925"/>
            <a:ext cx="190500" cy="200025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302" name="Oval 14"/>
          <p:cNvSpPr>
            <a:spLocks noChangeArrowheads="1"/>
          </p:cNvSpPr>
          <p:nvPr/>
        </p:nvSpPr>
        <p:spPr bwMode="auto">
          <a:xfrm>
            <a:off x="3224213" y="4195763"/>
            <a:ext cx="171450" cy="185737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303" name="Oval 15"/>
          <p:cNvSpPr>
            <a:spLocks noChangeArrowheads="1"/>
          </p:cNvSpPr>
          <p:nvPr/>
        </p:nvSpPr>
        <p:spPr bwMode="auto">
          <a:xfrm>
            <a:off x="2371725" y="4181475"/>
            <a:ext cx="171450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08304" name="Oval 16"/>
          <p:cNvSpPr>
            <a:spLocks noChangeArrowheads="1"/>
          </p:cNvSpPr>
          <p:nvPr/>
        </p:nvSpPr>
        <p:spPr bwMode="auto">
          <a:xfrm>
            <a:off x="2914650" y="4229100"/>
            <a:ext cx="171450" cy="185738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4284" name="Text Box 19"/>
          <p:cNvSpPr txBox="1">
            <a:spLocks noChangeArrowheads="1"/>
          </p:cNvSpPr>
          <p:nvPr/>
        </p:nvSpPr>
        <p:spPr bwMode="auto">
          <a:xfrm>
            <a:off x="2943225" y="5047584"/>
            <a:ext cx="3429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Fan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Dehumidifier exhaust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HVAC vent</a:t>
            </a:r>
          </a:p>
        </p:txBody>
      </p:sp>
      <p:pic>
        <p:nvPicPr>
          <p:cNvPr id="54285" name="Picture 18" descr="http://www.cliparthut.com/clip-arts/2/fan-clip-art-24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133600"/>
            <a:ext cx="21923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229100" y="2173288"/>
            <a:ext cx="2652713" cy="404812"/>
          </a:xfrm>
          <a:custGeom>
            <a:avLst/>
            <a:gdLst>
              <a:gd name="connsiteX0" fmla="*/ 3162300 w 3162300"/>
              <a:gd name="connsiteY0" fmla="*/ 118956 h 192028"/>
              <a:gd name="connsiteX1" fmla="*/ 2743200 w 3162300"/>
              <a:gd name="connsiteY1" fmla="*/ 185631 h 192028"/>
              <a:gd name="connsiteX2" fmla="*/ 2343150 w 3162300"/>
              <a:gd name="connsiteY2" fmla="*/ 118956 h 192028"/>
              <a:gd name="connsiteX3" fmla="*/ 1905000 w 3162300"/>
              <a:gd name="connsiteY3" fmla="*/ 99906 h 192028"/>
              <a:gd name="connsiteX4" fmla="*/ 1466850 w 3162300"/>
              <a:gd name="connsiteY4" fmla="*/ 185631 h 192028"/>
              <a:gd name="connsiteX5" fmla="*/ 1190625 w 3162300"/>
              <a:gd name="connsiteY5" fmla="*/ 166581 h 192028"/>
              <a:gd name="connsiteX6" fmla="*/ 762000 w 3162300"/>
              <a:gd name="connsiteY6" fmla="*/ 14181 h 192028"/>
              <a:gd name="connsiteX7" fmla="*/ 276225 w 3162300"/>
              <a:gd name="connsiteY7" fmla="*/ 14181 h 192028"/>
              <a:gd name="connsiteX8" fmla="*/ 0 w 3162300"/>
              <a:gd name="connsiteY8" fmla="*/ 80856 h 19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300" h="192028">
                <a:moveTo>
                  <a:pt x="3162300" y="118956"/>
                </a:moveTo>
                <a:cubicBezTo>
                  <a:pt x="3021012" y="152293"/>
                  <a:pt x="2879725" y="185631"/>
                  <a:pt x="2743200" y="185631"/>
                </a:cubicBezTo>
                <a:cubicBezTo>
                  <a:pt x="2606675" y="185631"/>
                  <a:pt x="2482850" y="133244"/>
                  <a:pt x="2343150" y="118956"/>
                </a:cubicBezTo>
                <a:cubicBezTo>
                  <a:pt x="2203450" y="104668"/>
                  <a:pt x="2051050" y="88794"/>
                  <a:pt x="1905000" y="99906"/>
                </a:cubicBezTo>
                <a:cubicBezTo>
                  <a:pt x="1758950" y="111018"/>
                  <a:pt x="1585912" y="174519"/>
                  <a:pt x="1466850" y="185631"/>
                </a:cubicBezTo>
                <a:cubicBezTo>
                  <a:pt x="1347788" y="196743"/>
                  <a:pt x="1308100" y="195156"/>
                  <a:pt x="1190625" y="166581"/>
                </a:cubicBezTo>
                <a:cubicBezTo>
                  <a:pt x="1073150" y="138006"/>
                  <a:pt x="914400" y="39581"/>
                  <a:pt x="762000" y="14181"/>
                </a:cubicBezTo>
                <a:cubicBezTo>
                  <a:pt x="609600" y="-11219"/>
                  <a:pt x="403225" y="3069"/>
                  <a:pt x="276225" y="14181"/>
                </a:cubicBezTo>
                <a:cubicBezTo>
                  <a:pt x="149225" y="25293"/>
                  <a:pt x="74612" y="53074"/>
                  <a:pt x="0" y="80856"/>
                </a:cubicBezTo>
              </a:path>
            </a:pathLst>
          </a:custGeom>
          <a:noFill/>
          <a:ln>
            <a:solidFill>
              <a:schemeClr val="bg1"/>
            </a:solidFill>
            <a:headEnd type="oval" w="sm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 flipV="1">
            <a:off x="4229100" y="3757613"/>
            <a:ext cx="2652713" cy="404812"/>
          </a:xfrm>
          <a:custGeom>
            <a:avLst/>
            <a:gdLst>
              <a:gd name="connsiteX0" fmla="*/ 3162300 w 3162300"/>
              <a:gd name="connsiteY0" fmla="*/ 118956 h 192028"/>
              <a:gd name="connsiteX1" fmla="*/ 2743200 w 3162300"/>
              <a:gd name="connsiteY1" fmla="*/ 185631 h 192028"/>
              <a:gd name="connsiteX2" fmla="*/ 2343150 w 3162300"/>
              <a:gd name="connsiteY2" fmla="*/ 118956 h 192028"/>
              <a:gd name="connsiteX3" fmla="*/ 1905000 w 3162300"/>
              <a:gd name="connsiteY3" fmla="*/ 99906 h 192028"/>
              <a:gd name="connsiteX4" fmla="*/ 1466850 w 3162300"/>
              <a:gd name="connsiteY4" fmla="*/ 185631 h 192028"/>
              <a:gd name="connsiteX5" fmla="*/ 1190625 w 3162300"/>
              <a:gd name="connsiteY5" fmla="*/ 166581 h 192028"/>
              <a:gd name="connsiteX6" fmla="*/ 762000 w 3162300"/>
              <a:gd name="connsiteY6" fmla="*/ 14181 h 192028"/>
              <a:gd name="connsiteX7" fmla="*/ 276225 w 3162300"/>
              <a:gd name="connsiteY7" fmla="*/ 14181 h 192028"/>
              <a:gd name="connsiteX8" fmla="*/ 0 w 3162300"/>
              <a:gd name="connsiteY8" fmla="*/ 80856 h 19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300" h="192028">
                <a:moveTo>
                  <a:pt x="3162300" y="118956"/>
                </a:moveTo>
                <a:cubicBezTo>
                  <a:pt x="3021012" y="152293"/>
                  <a:pt x="2879725" y="185631"/>
                  <a:pt x="2743200" y="185631"/>
                </a:cubicBezTo>
                <a:cubicBezTo>
                  <a:pt x="2606675" y="185631"/>
                  <a:pt x="2482850" y="133244"/>
                  <a:pt x="2343150" y="118956"/>
                </a:cubicBezTo>
                <a:cubicBezTo>
                  <a:pt x="2203450" y="104668"/>
                  <a:pt x="2051050" y="88794"/>
                  <a:pt x="1905000" y="99906"/>
                </a:cubicBezTo>
                <a:cubicBezTo>
                  <a:pt x="1758950" y="111018"/>
                  <a:pt x="1585912" y="174519"/>
                  <a:pt x="1466850" y="185631"/>
                </a:cubicBezTo>
                <a:cubicBezTo>
                  <a:pt x="1347788" y="196743"/>
                  <a:pt x="1308100" y="195156"/>
                  <a:pt x="1190625" y="166581"/>
                </a:cubicBezTo>
                <a:cubicBezTo>
                  <a:pt x="1073150" y="138006"/>
                  <a:pt x="914400" y="39581"/>
                  <a:pt x="762000" y="14181"/>
                </a:cubicBezTo>
                <a:cubicBezTo>
                  <a:pt x="609600" y="-11219"/>
                  <a:pt x="403225" y="3069"/>
                  <a:pt x="276225" y="14181"/>
                </a:cubicBezTo>
                <a:cubicBezTo>
                  <a:pt x="149225" y="25293"/>
                  <a:pt x="74612" y="53074"/>
                  <a:pt x="0" y="80856"/>
                </a:cubicBezTo>
              </a:path>
            </a:pathLst>
          </a:custGeom>
          <a:noFill/>
          <a:ln>
            <a:solidFill>
              <a:schemeClr val="bg1"/>
            </a:solidFill>
            <a:headEnd type="oval" w="sm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 flipV="1">
            <a:off x="4381500" y="3325813"/>
            <a:ext cx="2652713" cy="404812"/>
          </a:xfrm>
          <a:custGeom>
            <a:avLst/>
            <a:gdLst>
              <a:gd name="connsiteX0" fmla="*/ 3162300 w 3162300"/>
              <a:gd name="connsiteY0" fmla="*/ 118956 h 192028"/>
              <a:gd name="connsiteX1" fmla="*/ 2743200 w 3162300"/>
              <a:gd name="connsiteY1" fmla="*/ 185631 h 192028"/>
              <a:gd name="connsiteX2" fmla="*/ 2343150 w 3162300"/>
              <a:gd name="connsiteY2" fmla="*/ 118956 h 192028"/>
              <a:gd name="connsiteX3" fmla="*/ 1905000 w 3162300"/>
              <a:gd name="connsiteY3" fmla="*/ 99906 h 192028"/>
              <a:gd name="connsiteX4" fmla="*/ 1466850 w 3162300"/>
              <a:gd name="connsiteY4" fmla="*/ 185631 h 192028"/>
              <a:gd name="connsiteX5" fmla="*/ 1190625 w 3162300"/>
              <a:gd name="connsiteY5" fmla="*/ 166581 h 192028"/>
              <a:gd name="connsiteX6" fmla="*/ 762000 w 3162300"/>
              <a:gd name="connsiteY6" fmla="*/ 14181 h 192028"/>
              <a:gd name="connsiteX7" fmla="*/ 276225 w 3162300"/>
              <a:gd name="connsiteY7" fmla="*/ 14181 h 192028"/>
              <a:gd name="connsiteX8" fmla="*/ 0 w 3162300"/>
              <a:gd name="connsiteY8" fmla="*/ 80856 h 19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300" h="192028">
                <a:moveTo>
                  <a:pt x="3162300" y="118956"/>
                </a:moveTo>
                <a:cubicBezTo>
                  <a:pt x="3021012" y="152293"/>
                  <a:pt x="2879725" y="185631"/>
                  <a:pt x="2743200" y="185631"/>
                </a:cubicBezTo>
                <a:cubicBezTo>
                  <a:pt x="2606675" y="185631"/>
                  <a:pt x="2482850" y="133244"/>
                  <a:pt x="2343150" y="118956"/>
                </a:cubicBezTo>
                <a:cubicBezTo>
                  <a:pt x="2203450" y="104668"/>
                  <a:pt x="2051050" y="88794"/>
                  <a:pt x="1905000" y="99906"/>
                </a:cubicBezTo>
                <a:cubicBezTo>
                  <a:pt x="1758950" y="111018"/>
                  <a:pt x="1585912" y="174519"/>
                  <a:pt x="1466850" y="185631"/>
                </a:cubicBezTo>
                <a:cubicBezTo>
                  <a:pt x="1347788" y="196743"/>
                  <a:pt x="1308100" y="195156"/>
                  <a:pt x="1190625" y="166581"/>
                </a:cubicBezTo>
                <a:cubicBezTo>
                  <a:pt x="1073150" y="138006"/>
                  <a:pt x="914400" y="39581"/>
                  <a:pt x="762000" y="14181"/>
                </a:cubicBezTo>
                <a:cubicBezTo>
                  <a:pt x="609600" y="-11219"/>
                  <a:pt x="403225" y="3069"/>
                  <a:pt x="276225" y="14181"/>
                </a:cubicBezTo>
                <a:cubicBezTo>
                  <a:pt x="149225" y="25293"/>
                  <a:pt x="74612" y="53074"/>
                  <a:pt x="0" y="80856"/>
                </a:cubicBezTo>
              </a:path>
            </a:pathLst>
          </a:custGeom>
          <a:noFill/>
          <a:ln>
            <a:solidFill>
              <a:schemeClr val="bg1"/>
            </a:solidFill>
            <a:headEnd type="oval" w="sm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381500" y="2586038"/>
            <a:ext cx="2652713" cy="404812"/>
          </a:xfrm>
          <a:custGeom>
            <a:avLst/>
            <a:gdLst>
              <a:gd name="connsiteX0" fmla="*/ 3162300 w 3162300"/>
              <a:gd name="connsiteY0" fmla="*/ 118956 h 192028"/>
              <a:gd name="connsiteX1" fmla="*/ 2743200 w 3162300"/>
              <a:gd name="connsiteY1" fmla="*/ 185631 h 192028"/>
              <a:gd name="connsiteX2" fmla="*/ 2343150 w 3162300"/>
              <a:gd name="connsiteY2" fmla="*/ 118956 h 192028"/>
              <a:gd name="connsiteX3" fmla="*/ 1905000 w 3162300"/>
              <a:gd name="connsiteY3" fmla="*/ 99906 h 192028"/>
              <a:gd name="connsiteX4" fmla="*/ 1466850 w 3162300"/>
              <a:gd name="connsiteY4" fmla="*/ 185631 h 192028"/>
              <a:gd name="connsiteX5" fmla="*/ 1190625 w 3162300"/>
              <a:gd name="connsiteY5" fmla="*/ 166581 h 192028"/>
              <a:gd name="connsiteX6" fmla="*/ 762000 w 3162300"/>
              <a:gd name="connsiteY6" fmla="*/ 14181 h 192028"/>
              <a:gd name="connsiteX7" fmla="*/ 276225 w 3162300"/>
              <a:gd name="connsiteY7" fmla="*/ 14181 h 192028"/>
              <a:gd name="connsiteX8" fmla="*/ 0 w 3162300"/>
              <a:gd name="connsiteY8" fmla="*/ 80856 h 19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300" h="192028">
                <a:moveTo>
                  <a:pt x="3162300" y="118956"/>
                </a:moveTo>
                <a:cubicBezTo>
                  <a:pt x="3021012" y="152293"/>
                  <a:pt x="2879725" y="185631"/>
                  <a:pt x="2743200" y="185631"/>
                </a:cubicBezTo>
                <a:cubicBezTo>
                  <a:pt x="2606675" y="185631"/>
                  <a:pt x="2482850" y="133244"/>
                  <a:pt x="2343150" y="118956"/>
                </a:cubicBezTo>
                <a:cubicBezTo>
                  <a:pt x="2203450" y="104668"/>
                  <a:pt x="2051050" y="88794"/>
                  <a:pt x="1905000" y="99906"/>
                </a:cubicBezTo>
                <a:cubicBezTo>
                  <a:pt x="1758950" y="111018"/>
                  <a:pt x="1585912" y="174519"/>
                  <a:pt x="1466850" y="185631"/>
                </a:cubicBezTo>
                <a:cubicBezTo>
                  <a:pt x="1347788" y="196743"/>
                  <a:pt x="1308100" y="195156"/>
                  <a:pt x="1190625" y="166581"/>
                </a:cubicBezTo>
                <a:cubicBezTo>
                  <a:pt x="1073150" y="138006"/>
                  <a:pt x="914400" y="39581"/>
                  <a:pt x="762000" y="14181"/>
                </a:cubicBezTo>
                <a:cubicBezTo>
                  <a:pt x="609600" y="-11219"/>
                  <a:pt x="403225" y="3069"/>
                  <a:pt x="276225" y="14181"/>
                </a:cubicBezTo>
                <a:cubicBezTo>
                  <a:pt x="149225" y="25293"/>
                  <a:pt x="74612" y="53074"/>
                  <a:pt x="0" y="80856"/>
                </a:cubicBezTo>
              </a:path>
            </a:pathLst>
          </a:custGeom>
          <a:noFill/>
          <a:ln>
            <a:solidFill>
              <a:schemeClr val="bg1"/>
            </a:solidFill>
            <a:headEnd type="oval" w="sm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9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Air &amp; Charcoal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229100" y="3167063"/>
            <a:ext cx="2581275" cy="0"/>
          </a:xfrm>
          <a:prstGeom prst="straightConnector1">
            <a:avLst/>
          </a:prstGeom>
          <a:ln w="25400">
            <a:solidFill>
              <a:schemeClr val="bg1"/>
            </a:solidFill>
            <a:headEnd type="oval" w="sm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F4BCAE8-1C98-4691-9174-BDED1EC66C6F}"/>
              </a:ext>
            </a:extLst>
          </p:cNvPr>
          <p:cNvGrpSpPr/>
          <p:nvPr/>
        </p:nvGrpSpPr>
        <p:grpSpPr>
          <a:xfrm>
            <a:off x="523874" y="5562727"/>
            <a:ext cx="8620125" cy="2005903"/>
            <a:chOff x="523874" y="5562727"/>
            <a:chExt cx="8620125" cy="2005903"/>
          </a:xfrm>
        </p:grpSpPr>
        <p:sp>
          <p:nvSpPr>
            <p:cNvPr id="21" name="Subtitle 2"/>
            <p:cNvSpPr txBox="1">
              <a:spLocks/>
            </p:cNvSpPr>
            <p:nvPr/>
          </p:nvSpPr>
          <p:spPr bwMode="auto">
            <a:xfrm>
              <a:off x="523874" y="6195102"/>
              <a:ext cx="862012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94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2705100"/>
            <a:ext cx="7210425" cy="174307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Because of diffusion, adsorption and desorption, charcoal canisters may be slightly biased to the last 12 to 24 hours of the test period.</a:t>
            </a:r>
          </a:p>
        </p:txBody>
      </p:sp>
      <p:sp>
        <p:nvSpPr>
          <p:cNvPr id="55299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Charcoal Bias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BB712B-4C19-48F7-8727-A87850D883E1}"/>
              </a:ext>
            </a:extLst>
          </p:cNvPr>
          <p:cNvGrpSpPr/>
          <p:nvPr/>
        </p:nvGrpSpPr>
        <p:grpSpPr>
          <a:xfrm>
            <a:off x="298173" y="5562727"/>
            <a:ext cx="8534814" cy="2005903"/>
            <a:chOff x="218661" y="5562727"/>
            <a:chExt cx="8534814" cy="2005903"/>
          </a:xfrm>
        </p:grpSpPr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218661" y="6195102"/>
              <a:ext cx="8534814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828675" y="2476500"/>
            <a:ext cx="3124200" cy="3000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Securely replace tape after deployment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Use only tape lab has supplied</a:t>
            </a:r>
          </a:p>
        </p:txBody>
      </p:sp>
      <p:pic>
        <p:nvPicPr>
          <p:cNvPr id="94213" name="Picture 4" descr="Tape on canis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r="16163"/>
          <a:stretch/>
        </p:blipFill>
        <p:spPr bwMode="auto">
          <a:xfrm rot="10800000">
            <a:off x="4686299" y="2076447"/>
            <a:ext cx="3486151" cy="3535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43300" y="2771775"/>
            <a:ext cx="1628775" cy="2952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Tape Cautions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F1CA96-F8CC-4247-AE98-4261B55F558A}"/>
              </a:ext>
            </a:extLst>
          </p:cNvPr>
          <p:cNvGrpSpPr/>
          <p:nvPr/>
        </p:nvGrpSpPr>
        <p:grpSpPr>
          <a:xfrm>
            <a:off x="365270" y="5562727"/>
            <a:ext cx="8321529" cy="2005903"/>
            <a:chOff x="365270" y="5562727"/>
            <a:chExt cx="8321529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365270" y="6195102"/>
              <a:ext cx="832152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670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2628900"/>
            <a:ext cx="5505450" cy="1714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Return to lab immediately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Radioactive decay continues after device is retrieved</a:t>
            </a:r>
          </a:p>
        </p:txBody>
      </p:sp>
      <p:sp>
        <p:nvSpPr>
          <p:cNvPr id="60419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Shipping                       Charcoal Cautions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802063"/>
            <a:ext cx="4171950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C09096-269A-40A0-BBF2-12A8B9A094F0}"/>
              </a:ext>
            </a:extLst>
          </p:cNvPr>
          <p:cNvGrpSpPr/>
          <p:nvPr/>
        </p:nvGrpSpPr>
        <p:grpSpPr>
          <a:xfrm>
            <a:off x="365270" y="5561429"/>
            <a:ext cx="8639581" cy="2005903"/>
            <a:chOff x="365270" y="5561429"/>
            <a:chExt cx="8639581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365270" y="6195102"/>
              <a:ext cx="863958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572" y="5561429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3"/>
          <a:stretch>
            <a:fillRect/>
          </a:stretch>
        </p:blipFill>
        <p:spPr bwMode="auto">
          <a:xfrm>
            <a:off x="2241550" y="1925638"/>
            <a:ext cx="5159375" cy="406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3308" name="Freeform 12"/>
          <p:cNvSpPr>
            <a:spLocks/>
          </p:cNvSpPr>
          <p:nvPr/>
        </p:nvSpPr>
        <p:spPr bwMode="auto">
          <a:xfrm>
            <a:off x="1733550" y="4562475"/>
            <a:ext cx="2698750" cy="515938"/>
          </a:xfrm>
          <a:custGeom>
            <a:avLst/>
            <a:gdLst>
              <a:gd name="T0" fmla="*/ 0 w 1830"/>
              <a:gd name="T1" fmla="*/ 0 h 336"/>
              <a:gd name="T2" fmla="*/ 0 w 1830"/>
              <a:gd name="T3" fmla="*/ 2147483647 h 336"/>
              <a:gd name="T4" fmla="*/ 2147483647 w 1830"/>
              <a:gd name="T5" fmla="*/ 2147483647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0" h="336">
                <a:moveTo>
                  <a:pt x="0" y="0"/>
                </a:moveTo>
                <a:lnTo>
                  <a:pt x="0" y="198"/>
                </a:lnTo>
                <a:lnTo>
                  <a:pt x="1830" y="336"/>
                </a:lnTo>
              </a:path>
            </a:pathLst>
          </a:custGeom>
          <a:noFill/>
          <a:ln w="25400" cmpd="sng">
            <a:solidFill>
              <a:schemeClr val="bg1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309" name="Text Box 13"/>
          <p:cNvSpPr txBox="1">
            <a:spLocks noChangeArrowheads="1"/>
          </p:cNvSpPr>
          <p:nvPr/>
        </p:nvSpPr>
        <p:spPr bwMode="auto">
          <a:xfrm>
            <a:off x="904875" y="3776663"/>
            <a:ext cx="20193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News Gothic MT" pitchFamily="34" charset="0"/>
              </a:rPr>
              <a:t>Gamma radiation from decay products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46575" y="4046538"/>
            <a:ext cx="609600" cy="1031875"/>
            <a:chOff x="4383087" y="4142183"/>
            <a:chExt cx="610081" cy="1031081"/>
          </a:xfrm>
        </p:grpSpPr>
        <p:sp>
          <p:nvSpPr>
            <p:cNvPr id="3" name="Freeform 2"/>
            <p:cNvSpPr/>
            <p:nvPr/>
          </p:nvSpPr>
          <p:spPr>
            <a:xfrm>
              <a:off x="4821583" y="4142183"/>
              <a:ext cx="171585" cy="1031081"/>
            </a:xfrm>
            <a:custGeom>
              <a:avLst/>
              <a:gdLst>
                <a:gd name="connsiteX0" fmla="*/ 80071 w 192437"/>
                <a:gd name="connsiteY0" fmla="*/ 1031081 h 1031081"/>
                <a:gd name="connsiteX1" fmla="*/ 180084 w 192437"/>
                <a:gd name="connsiteY1" fmla="*/ 876300 h 1031081"/>
                <a:gd name="connsiteX2" fmla="*/ 182465 w 192437"/>
                <a:gd name="connsiteY2" fmla="*/ 700087 h 1031081"/>
                <a:gd name="connsiteX3" fmla="*/ 103884 w 192437"/>
                <a:gd name="connsiteY3" fmla="*/ 576262 h 1031081"/>
                <a:gd name="connsiteX4" fmla="*/ 11015 w 192437"/>
                <a:gd name="connsiteY4" fmla="*/ 404812 h 1031081"/>
                <a:gd name="connsiteX5" fmla="*/ 8634 w 192437"/>
                <a:gd name="connsiteY5" fmla="*/ 285750 h 1031081"/>
                <a:gd name="connsiteX6" fmla="*/ 72927 w 192437"/>
                <a:gd name="connsiteY6" fmla="*/ 100012 h 1031081"/>
                <a:gd name="connsiteX7" fmla="*/ 120552 w 192437"/>
                <a:gd name="connsiteY7" fmla="*/ 28575 h 1031081"/>
                <a:gd name="connsiteX8" fmla="*/ 139602 w 192437"/>
                <a:gd name="connsiteY8" fmla="*/ 0 h 1031081"/>
                <a:gd name="connsiteX0" fmla="*/ 73904 w 186270"/>
                <a:gd name="connsiteY0" fmla="*/ 1031081 h 1031081"/>
                <a:gd name="connsiteX1" fmla="*/ 173917 w 186270"/>
                <a:gd name="connsiteY1" fmla="*/ 876300 h 1031081"/>
                <a:gd name="connsiteX2" fmla="*/ 176298 w 186270"/>
                <a:gd name="connsiteY2" fmla="*/ 700087 h 1031081"/>
                <a:gd name="connsiteX3" fmla="*/ 97717 w 186270"/>
                <a:gd name="connsiteY3" fmla="*/ 576262 h 1031081"/>
                <a:gd name="connsiteX4" fmla="*/ 21517 w 186270"/>
                <a:gd name="connsiteY4" fmla="*/ 435769 h 1031081"/>
                <a:gd name="connsiteX5" fmla="*/ 2467 w 186270"/>
                <a:gd name="connsiteY5" fmla="*/ 285750 h 1031081"/>
                <a:gd name="connsiteX6" fmla="*/ 66760 w 186270"/>
                <a:gd name="connsiteY6" fmla="*/ 100012 h 1031081"/>
                <a:gd name="connsiteX7" fmla="*/ 114385 w 186270"/>
                <a:gd name="connsiteY7" fmla="*/ 28575 h 1031081"/>
                <a:gd name="connsiteX8" fmla="*/ 133435 w 186270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113442 w 185327"/>
                <a:gd name="connsiteY7" fmla="*/ 28575 h 1031081"/>
                <a:gd name="connsiteX8" fmla="*/ 132492 w 185327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96773 w 185327"/>
                <a:gd name="connsiteY7" fmla="*/ 57150 h 1031081"/>
                <a:gd name="connsiteX8" fmla="*/ 132492 w 185327"/>
                <a:gd name="connsiteY8" fmla="*/ 0 h 1031081"/>
                <a:gd name="connsiteX0" fmla="*/ 72961 w 180870"/>
                <a:gd name="connsiteY0" fmla="*/ 1031081 h 1031081"/>
                <a:gd name="connsiteX1" fmla="*/ 172974 w 180870"/>
                <a:gd name="connsiteY1" fmla="*/ 876300 h 1031081"/>
                <a:gd name="connsiteX2" fmla="*/ 165830 w 180870"/>
                <a:gd name="connsiteY2" fmla="*/ 702468 h 1031081"/>
                <a:gd name="connsiteX3" fmla="*/ 96774 w 180870"/>
                <a:gd name="connsiteY3" fmla="*/ 576262 h 1031081"/>
                <a:gd name="connsiteX4" fmla="*/ 20574 w 180870"/>
                <a:gd name="connsiteY4" fmla="*/ 435769 h 1031081"/>
                <a:gd name="connsiteX5" fmla="*/ 1524 w 180870"/>
                <a:gd name="connsiteY5" fmla="*/ 285750 h 1031081"/>
                <a:gd name="connsiteX6" fmla="*/ 51529 w 180870"/>
                <a:gd name="connsiteY6" fmla="*/ 135731 h 1031081"/>
                <a:gd name="connsiteX7" fmla="*/ 96773 w 180870"/>
                <a:gd name="connsiteY7" fmla="*/ 57150 h 1031081"/>
                <a:gd name="connsiteX8" fmla="*/ 132492 w 180870"/>
                <a:gd name="connsiteY8" fmla="*/ 0 h 1031081"/>
                <a:gd name="connsiteX0" fmla="*/ 72961 w 176005"/>
                <a:gd name="connsiteY0" fmla="*/ 1031081 h 1031081"/>
                <a:gd name="connsiteX1" fmla="*/ 165831 w 176005"/>
                <a:gd name="connsiteY1" fmla="*/ 878681 h 1031081"/>
                <a:gd name="connsiteX2" fmla="*/ 165830 w 176005"/>
                <a:gd name="connsiteY2" fmla="*/ 702468 h 1031081"/>
                <a:gd name="connsiteX3" fmla="*/ 96774 w 176005"/>
                <a:gd name="connsiteY3" fmla="*/ 576262 h 1031081"/>
                <a:gd name="connsiteX4" fmla="*/ 20574 w 176005"/>
                <a:gd name="connsiteY4" fmla="*/ 435769 h 1031081"/>
                <a:gd name="connsiteX5" fmla="*/ 1524 w 176005"/>
                <a:gd name="connsiteY5" fmla="*/ 285750 h 1031081"/>
                <a:gd name="connsiteX6" fmla="*/ 51529 w 176005"/>
                <a:gd name="connsiteY6" fmla="*/ 135731 h 1031081"/>
                <a:gd name="connsiteX7" fmla="*/ 96773 w 176005"/>
                <a:gd name="connsiteY7" fmla="*/ 57150 h 1031081"/>
                <a:gd name="connsiteX8" fmla="*/ 132492 w 176005"/>
                <a:gd name="connsiteY8" fmla="*/ 0 h 1031081"/>
                <a:gd name="connsiteX0" fmla="*/ 66776 w 169820"/>
                <a:gd name="connsiteY0" fmla="*/ 1031081 h 1031081"/>
                <a:gd name="connsiteX1" fmla="*/ 159646 w 169820"/>
                <a:gd name="connsiteY1" fmla="*/ 878681 h 1031081"/>
                <a:gd name="connsiteX2" fmla="*/ 159645 w 169820"/>
                <a:gd name="connsiteY2" fmla="*/ 702468 h 1031081"/>
                <a:gd name="connsiteX3" fmla="*/ 90589 w 169820"/>
                <a:gd name="connsiteY3" fmla="*/ 576262 h 1031081"/>
                <a:gd name="connsiteX4" fmla="*/ 14389 w 169820"/>
                <a:gd name="connsiteY4" fmla="*/ 435769 h 1031081"/>
                <a:gd name="connsiteX5" fmla="*/ 2483 w 169820"/>
                <a:gd name="connsiteY5" fmla="*/ 264319 h 1031081"/>
                <a:gd name="connsiteX6" fmla="*/ 45344 w 169820"/>
                <a:gd name="connsiteY6" fmla="*/ 135731 h 1031081"/>
                <a:gd name="connsiteX7" fmla="*/ 90588 w 169820"/>
                <a:gd name="connsiteY7" fmla="*/ 57150 h 1031081"/>
                <a:gd name="connsiteX8" fmla="*/ 126307 w 169820"/>
                <a:gd name="connsiteY8" fmla="*/ 0 h 1031081"/>
                <a:gd name="connsiteX0" fmla="*/ 68887 w 171931"/>
                <a:gd name="connsiteY0" fmla="*/ 1031081 h 1031081"/>
                <a:gd name="connsiteX1" fmla="*/ 161757 w 171931"/>
                <a:gd name="connsiteY1" fmla="*/ 878681 h 1031081"/>
                <a:gd name="connsiteX2" fmla="*/ 161756 w 171931"/>
                <a:gd name="connsiteY2" fmla="*/ 702468 h 1031081"/>
                <a:gd name="connsiteX3" fmla="*/ 92700 w 171931"/>
                <a:gd name="connsiteY3" fmla="*/ 576262 h 1031081"/>
                <a:gd name="connsiteX4" fmla="*/ 16500 w 171931"/>
                <a:gd name="connsiteY4" fmla="*/ 435769 h 1031081"/>
                <a:gd name="connsiteX5" fmla="*/ 4594 w 171931"/>
                <a:gd name="connsiteY5" fmla="*/ 264319 h 1031081"/>
                <a:gd name="connsiteX6" fmla="*/ 47455 w 171931"/>
                <a:gd name="connsiteY6" fmla="*/ 135731 h 1031081"/>
                <a:gd name="connsiteX7" fmla="*/ 92699 w 171931"/>
                <a:gd name="connsiteY7" fmla="*/ 57150 h 1031081"/>
                <a:gd name="connsiteX8" fmla="*/ 128418 w 171931"/>
                <a:gd name="connsiteY8" fmla="*/ 0 h 103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931" h="1031081">
                  <a:moveTo>
                    <a:pt x="68887" y="1031081"/>
                  </a:moveTo>
                  <a:cubicBezTo>
                    <a:pt x="110360" y="981273"/>
                    <a:pt x="146279" y="933450"/>
                    <a:pt x="161757" y="878681"/>
                  </a:cubicBezTo>
                  <a:cubicBezTo>
                    <a:pt x="177235" y="823912"/>
                    <a:pt x="173266" y="752871"/>
                    <a:pt x="161756" y="702468"/>
                  </a:cubicBezTo>
                  <a:cubicBezTo>
                    <a:pt x="150247" y="652065"/>
                    <a:pt x="116909" y="620712"/>
                    <a:pt x="92700" y="576262"/>
                  </a:cubicBezTo>
                  <a:cubicBezTo>
                    <a:pt x="68491" y="531812"/>
                    <a:pt x="31184" y="487759"/>
                    <a:pt x="16500" y="435769"/>
                  </a:cubicBezTo>
                  <a:cubicBezTo>
                    <a:pt x="1816" y="383779"/>
                    <a:pt x="-5328" y="319087"/>
                    <a:pt x="4594" y="264319"/>
                  </a:cubicBezTo>
                  <a:cubicBezTo>
                    <a:pt x="14516" y="209551"/>
                    <a:pt x="32771" y="170259"/>
                    <a:pt x="47455" y="135731"/>
                  </a:cubicBezTo>
                  <a:cubicBezTo>
                    <a:pt x="62139" y="101203"/>
                    <a:pt x="79205" y="79772"/>
                    <a:pt x="92699" y="57150"/>
                  </a:cubicBezTo>
                  <a:cubicBezTo>
                    <a:pt x="106193" y="34528"/>
                    <a:pt x="122068" y="9525"/>
                    <a:pt x="12841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675417" y="4142183"/>
              <a:ext cx="171585" cy="1031081"/>
            </a:xfrm>
            <a:custGeom>
              <a:avLst/>
              <a:gdLst>
                <a:gd name="connsiteX0" fmla="*/ 80071 w 192437"/>
                <a:gd name="connsiteY0" fmla="*/ 1031081 h 1031081"/>
                <a:gd name="connsiteX1" fmla="*/ 180084 w 192437"/>
                <a:gd name="connsiteY1" fmla="*/ 876300 h 1031081"/>
                <a:gd name="connsiteX2" fmla="*/ 182465 w 192437"/>
                <a:gd name="connsiteY2" fmla="*/ 700087 h 1031081"/>
                <a:gd name="connsiteX3" fmla="*/ 103884 w 192437"/>
                <a:gd name="connsiteY3" fmla="*/ 576262 h 1031081"/>
                <a:gd name="connsiteX4" fmla="*/ 11015 w 192437"/>
                <a:gd name="connsiteY4" fmla="*/ 404812 h 1031081"/>
                <a:gd name="connsiteX5" fmla="*/ 8634 w 192437"/>
                <a:gd name="connsiteY5" fmla="*/ 285750 h 1031081"/>
                <a:gd name="connsiteX6" fmla="*/ 72927 w 192437"/>
                <a:gd name="connsiteY6" fmla="*/ 100012 h 1031081"/>
                <a:gd name="connsiteX7" fmla="*/ 120552 w 192437"/>
                <a:gd name="connsiteY7" fmla="*/ 28575 h 1031081"/>
                <a:gd name="connsiteX8" fmla="*/ 139602 w 192437"/>
                <a:gd name="connsiteY8" fmla="*/ 0 h 1031081"/>
                <a:gd name="connsiteX0" fmla="*/ 73904 w 186270"/>
                <a:gd name="connsiteY0" fmla="*/ 1031081 h 1031081"/>
                <a:gd name="connsiteX1" fmla="*/ 173917 w 186270"/>
                <a:gd name="connsiteY1" fmla="*/ 876300 h 1031081"/>
                <a:gd name="connsiteX2" fmla="*/ 176298 w 186270"/>
                <a:gd name="connsiteY2" fmla="*/ 700087 h 1031081"/>
                <a:gd name="connsiteX3" fmla="*/ 97717 w 186270"/>
                <a:gd name="connsiteY3" fmla="*/ 576262 h 1031081"/>
                <a:gd name="connsiteX4" fmla="*/ 21517 w 186270"/>
                <a:gd name="connsiteY4" fmla="*/ 435769 h 1031081"/>
                <a:gd name="connsiteX5" fmla="*/ 2467 w 186270"/>
                <a:gd name="connsiteY5" fmla="*/ 285750 h 1031081"/>
                <a:gd name="connsiteX6" fmla="*/ 66760 w 186270"/>
                <a:gd name="connsiteY6" fmla="*/ 100012 h 1031081"/>
                <a:gd name="connsiteX7" fmla="*/ 114385 w 186270"/>
                <a:gd name="connsiteY7" fmla="*/ 28575 h 1031081"/>
                <a:gd name="connsiteX8" fmla="*/ 133435 w 186270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113442 w 185327"/>
                <a:gd name="connsiteY7" fmla="*/ 28575 h 1031081"/>
                <a:gd name="connsiteX8" fmla="*/ 132492 w 185327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96773 w 185327"/>
                <a:gd name="connsiteY7" fmla="*/ 57150 h 1031081"/>
                <a:gd name="connsiteX8" fmla="*/ 132492 w 185327"/>
                <a:gd name="connsiteY8" fmla="*/ 0 h 1031081"/>
                <a:gd name="connsiteX0" fmla="*/ 72961 w 180870"/>
                <a:gd name="connsiteY0" fmla="*/ 1031081 h 1031081"/>
                <a:gd name="connsiteX1" fmla="*/ 172974 w 180870"/>
                <a:gd name="connsiteY1" fmla="*/ 876300 h 1031081"/>
                <a:gd name="connsiteX2" fmla="*/ 165830 w 180870"/>
                <a:gd name="connsiteY2" fmla="*/ 702468 h 1031081"/>
                <a:gd name="connsiteX3" fmla="*/ 96774 w 180870"/>
                <a:gd name="connsiteY3" fmla="*/ 576262 h 1031081"/>
                <a:gd name="connsiteX4" fmla="*/ 20574 w 180870"/>
                <a:gd name="connsiteY4" fmla="*/ 435769 h 1031081"/>
                <a:gd name="connsiteX5" fmla="*/ 1524 w 180870"/>
                <a:gd name="connsiteY5" fmla="*/ 285750 h 1031081"/>
                <a:gd name="connsiteX6" fmla="*/ 51529 w 180870"/>
                <a:gd name="connsiteY6" fmla="*/ 135731 h 1031081"/>
                <a:gd name="connsiteX7" fmla="*/ 96773 w 180870"/>
                <a:gd name="connsiteY7" fmla="*/ 57150 h 1031081"/>
                <a:gd name="connsiteX8" fmla="*/ 132492 w 180870"/>
                <a:gd name="connsiteY8" fmla="*/ 0 h 1031081"/>
                <a:gd name="connsiteX0" fmla="*/ 72961 w 176005"/>
                <a:gd name="connsiteY0" fmla="*/ 1031081 h 1031081"/>
                <a:gd name="connsiteX1" fmla="*/ 165831 w 176005"/>
                <a:gd name="connsiteY1" fmla="*/ 878681 h 1031081"/>
                <a:gd name="connsiteX2" fmla="*/ 165830 w 176005"/>
                <a:gd name="connsiteY2" fmla="*/ 702468 h 1031081"/>
                <a:gd name="connsiteX3" fmla="*/ 96774 w 176005"/>
                <a:gd name="connsiteY3" fmla="*/ 576262 h 1031081"/>
                <a:gd name="connsiteX4" fmla="*/ 20574 w 176005"/>
                <a:gd name="connsiteY4" fmla="*/ 435769 h 1031081"/>
                <a:gd name="connsiteX5" fmla="*/ 1524 w 176005"/>
                <a:gd name="connsiteY5" fmla="*/ 285750 h 1031081"/>
                <a:gd name="connsiteX6" fmla="*/ 51529 w 176005"/>
                <a:gd name="connsiteY6" fmla="*/ 135731 h 1031081"/>
                <a:gd name="connsiteX7" fmla="*/ 96773 w 176005"/>
                <a:gd name="connsiteY7" fmla="*/ 57150 h 1031081"/>
                <a:gd name="connsiteX8" fmla="*/ 132492 w 176005"/>
                <a:gd name="connsiteY8" fmla="*/ 0 h 1031081"/>
                <a:gd name="connsiteX0" fmla="*/ 66776 w 169820"/>
                <a:gd name="connsiteY0" fmla="*/ 1031081 h 1031081"/>
                <a:gd name="connsiteX1" fmla="*/ 159646 w 169820"/>
                <a:gd name="connsiteY1" fmla="*/ 878681 h 1031081"/>
                <a:gd name="connsiteX2" fmla="*/ 159645 w 169820"/>
                <a:gd name="connsiteY2" fmla="*/ 702468 h 1031081"/>
                <a:gd name="connsiteX3" fmla="*/ 90589 w 169820"/>
                <a:gd name="connsiteY3" fmla="*/ 576262 h 1031081"/>
                <a:gd name="connsiteX4" fmla="*/ 14389 w 169820"/>
                <a:gd name="connsiteY4" fmla="*/ 435769 h 1031081"/>
                <a:gd name="connsiteX5" fmla="*/ 2483 w 169820"/>
                <a:gd name="connsiteY5" fmla="*/ 264319 h 1031081"/>
                <a:gd name="connsiteX6" fmla="*/ 45344 w 169820"/>
                <a:gd name="connsiteY6" fmla="*/ 135731 h 1031081"/>
                <a:gd name="connsiteX7" fmla="*/ 90588 w 169820"/>
                <a:gd name="connsiteY7" fmla="*/ 57150 h 1031081"/>
                <a:gd name="connsiteX8" fmla="*/ 126307 w 169820"/>
                <a:gd name="connsiteY8" fmla="*/ 0 h 1031081"/>
                <a:gd name="connsiteX0" fmla="*/ 68887 w 171931"/>
                <a:gd name="connsiteY0" fmla="*/ 1031081 h 1031081"/>
                <a:gd name="connsiteX1" fmla="*/ 161757 w 171931"/>
                <a:gd name="connsiteY1" fmla="*/ 878681 h 1031081"/>
                <a:gd name="connsiteX2" fmla="*/ 161756 w 171931"/>
                <a:gd name="connsiteY2" fmla="*/ 702468 h 1031081"/>
                <a:gd name="connsiteX3" fmla="*/ 92700 w 171931"/>
                <a:gd name="connsiteY3" fmla="*/ 576262 h 1031081"/>
                <a:gd name="connsiteX4" fmla="*/ 16500 w 171931"/>
                <a:gd name="connsiteY4" fmla="*/ 435769 h 1031081"/>
                <a:gd name="connsiteX5" fmla="*/ 4594 w 171931"/>
                <a:gd name="connsiteY5" fmla="*/ 264319 h 1031081"/>
                <a:gd name="connsiteX6" fmla="*/ 47455 w 171931"/>
                <a:gd name="connsiteY6" fmla="*/ 135731 h 1031081"/>
                <a:gd name="connsiteX7" fmla="*/ 92699 w 171931"/>
                <a:gd name="connsiteY7" fmla="*/ 57150 h 1031081"/>
                <a:gd name="connsiteX8" fmla="*/ 128418 w 171931"/>
                <a:gd name="connsiteY8" fmla="*/ 0 h 103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931" h="1031081">
                  <a:moveTo>
                    <a:pt x="68887" y="1031081"/>
                  </a:moveTo>
                  <a:cubicBezTo>
                    <a:pt x="110360" y="981273"/>
                    <a:pt x="146279" y="933450"/>
                    <a:pt x="161757" y="878681"/>
                  </a:cubicBezTo>
                  <a:cubicBezTo>
                    <a:pt x="177235" y="823912"/>
                    <a:pt x="173266" y="752871"/>
                    <a:pt x="161756" y="702468"/>
                  </a:cubicBezTo>
                  <a:cubicBezTo>
                    <a:pt x="150247" y="652065"/>
                    <a:pt x="116909" y="620712"/>
                    <a:pt x="92700" y="576262"/>
                  </a:cubicBezTo>
                  <a:cubicBezTo>
                    <a:pt x="68491" y="531812"/>
                    <a:pt x="31184" y="487759"/>
                    <a:pt x="16500" y="435769"/>
                  </a:cubicBezTo>
                  <a:cubicBezTo>
                    <a:pt x="1816" y="383779"/>
                    <a:pt x="-5328" y="319087"/>
                    <a:pt x="4594" y="264319"/>
                  </a:cubicBezTo>
                  <a:cubicBezTo>
                    <a:pt x="14516" y="209551"/>
                    <a:pt x="32771" y="170259"/>
                    <a:pt x="47455" y="135731"/>
                  </a:cubicBezTo>
                  <a:cubicBezTo>
                    <a:pt x="62139" y="101203"/>
                    <a:pt x="79205" y="79772"/>
                    <a:pt x="92699" y="57150"/>
                  </a:cubicBezTo>
                  <a:cubicBezTo>
                    <a:pt x="106193" y="34528"/>
                    <a:pt x="122068" y="9525"/>
                    <a:pt x="12841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529252" y="4142183"/>
              <a:ext cx="171585" cy="1031081"/>
            </a:xfrm>
            <a:custGeom>
              <a:avLst/>
              <a:gdLst>
                <a:gd name="connsiteX0" fmla="*/ 80071 w 192437"/>
                <a:gd name="connsiteY0" fmla="*/ 1031081 h 1031081"/>
                <a:gd name="connsiteX1" fmla="*/ 180084 w 192437"/>
                <a:gd name="connsiteY1" fmla="*/ 876300 h 1031081"/>
                <a:gd name="connsiteX2" fmla="*/ 182465 w 192437"/>
                <a:gd name="connsiteY2" fmla="*/ 700087 h 1031081"/>
                <a:gd name="connsiteX3" fmla="*/ 103884 w 192437"/>
                <a:gd name="connsiteY3" fmla="*/ 576262 h 1031081"/>
                <a:gd name="connsiteX4" fmla="*/ 11015 w 192437"/>
                <a:gd name="connsiteY4" fmla="*/ 404812 h 1031081"/>
                <a:gd name="connsiteX5" fmla="*/ 8634 w 192437"/>
                <a:gd name="connsiteY5" fmla="*/ 285750 h 1031081"/>
                <a:gd name="connsiteX6" fmla="*/ 72927 w 192437"/>
                <a:gd name="connsiteY6" fmla="*/ 100012 h 1031081"/>
                <a:gd name="connsiteX7" fmla="*/ 120552 w 192437"/>
                <a:gd name="connsiteY7" fmla="*/ 28575 h 1031081"/>
                <a:gd name="connsiteX8" fmla="*/ 139602 w 192437"/>
                <a:gd name="connsiteY8" fmla="*/ 0 h 1031081"/>
                <a:gd name="connsiteX0" fmla="*/ 73904 w 186270"/>
                <a:gd name="connsiteY0" fmla="*/ 1031081 h 1031081"/>
                <a:gd name="connsiteX1" fmla="*/ 173917 w 186270"/>
                <a:gd name="connsiteY1" fmla="*/ 876300 h 1031081"/>
                <a:gd name="connsiteX2" fmla="*/ 176298 w 186270"/>
                <a:gd name="connsiteY2" fmla="*/ 700087 h 1031081"/>
                <a:gd name="connsiteX3" fmla="*/ 97717 w 186270"/>
                <a:gd name="connsiteY3" fmla="*/ 576262 h 1031081"/>
                <a:gd name="connsiteX4" fmla="*/ 21517 w 186270"/>
                <a:gd name="connsiteY4" fmla="*/ 435769 h 1031081"/>
                <a:gd name="connsiteX5" fmla="*/ 2467 w 186270"/>
                <a:gd name="connsiteY5" fmla="*/ 285750 h 1031081"/>
                <a:gd name="connsiteX6" fmla="*/ 66760 w 186270"/>
                <a:gd name="connsiteY6" fmla="*/ 100012 h 1031081"/>
                <a:gd name="connsiteX7" fmla="*/ 114385 w 186270"/>
                <a:gd name="connsiteY7" fmla="*/ 28575 h 1031081"/>
                <a:gd name="connsiteX8" fmla="*/ 133435 w 186270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113442 w 185327"/>
                <a:gd name="connsiteY7" fmla="*/ 28575 h 1031081"/>
                <a:gd name="connsiteX8" fmla="*/ 132492 w 185327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96773 w 185327"/>
                <a:gd name="connsiteY7" fmla="*/ 57150 h 1031081"/>
                <a:gd name="connsiteX8" fmla="*/ 132492 w 185327"/>
                <a:gd name="connsiteY8" fmla="*/ 0 h 1031081"/>
                <a:gd name="connsiteX0" fmla="*/ 72961 w 180870"/>
                <a:gd name="connsiteY0" fmla="*/ 1031081 h 1031081"/>
                <a:gd name="connsiteX1" fmla="*/ 172974 w 180870"/>
                <a:gd name="connsiteY1" fmla="*/ 876300 h 1031081"/>
                <a:gd name="connsiteX2" fmla="*/ 165830 w 180870"/>
                <a:gd name="connsiteY2" fmla="*/ 702468 h 1031081"/>
                <a:gd name="connsiteX3" fmla="*/ 96774 w 180870"/>
                <a:gd name="connsiteY3" fmla="*/ 576262 h 1031081"/>
                <a:gd name="connsiteX4" fmla="*/ 20574 w 180870"/>
                <a:gd name="connsiteY4" fmla="*/ 435769 h 1031081"/>
                <a:gd name="connsiteX5" fmla="*/ 1524 w 180870"/>
                <a:gd name="connsiteY5" fmla="*/ 285750 h 1031081"/>
                <a:gd name="connsiteX6" fmla="*/ 51529 w 180870"/>
                <a:gd name="connsiteY6" fmla="*/ 135731 h 1031081"/>
                <a:gd name="connsiteX7" fmla="*/ 96773 w 180870"/>
                <a:gd name="connsiteY7" fmla="*/ 57150 h 1031081"/>
                <a:gd name="connsiteX8" fmla="*/ 132492 w 180870"/>
                <a:gd name="connsiteY8" fmla="*/ 0 h 1031081"/>
                <a:gd name="connsiteX0" fmla="*/ 72961 w 176005"/>
                <a:gd name="connsiteY0" fmla="*/ 1031081 h 1031081"/>
                <a:gd name="connsiteX1" fmla="*/ 165831 w 176005"/>
                <a:gd name="connsiteY1" fmla="*/ 878681 h 1031081"/>
                <a:gd name="connsiteX2" fmla="*/ 165830 w 176005"/>
                <a:gd name="connsiteY2" fmla="*/ 702468 h 1031081"/>
                <a:gd name="connsiteX3" fmla="*/ 96774 w 176005"/>
                <a:gd name="connsiteY3" fmla="*/ 576262 h 1031081"/>
                <a:gd name="connsiteX4" fmla="*/ 20574 w 176005"/>
                <a:gd name="connsiteY4" fmla="*/ 435769 h 1031081"/>
                <a:gd name="connsiteX5" fmla="*/ 1524 w 176005"/>
                <a:gd name="connsiteY5" fmla="*/ 285750 h 1031081"/>
                <a:gd name="connsiteX6" fmla="*/ 51529 w 176005"/>
                <a:gd name="connsiteY6" fmla="*/ 135731 h 1031081"/>
                <a:gd name="connsiteX7" fmla="*/ 96773 w 176005"/>
                <a:gd name="connsiteY7" fmla="*/ 57150 h 1031081"/>
                <a:gd name="connsiteX8" fmla="*/ 132492 w 176005"/>
                <a:gd name="connsiteY8" fmla="*/ 0 h 1031081"/>
                <a:gd name="connsiteX0" fmla="*/ 66776 w 169820"/>
                <a:gd name="connsiteY0" fmla="*/ 1031081 h 1031081"/>
                <a:gd name="connsiteX1" fmla="*/ 159646 w 169820"/>
                <a:gd name="connsiteY1" fmla="*/ 878681 h 1031081"/>
                <a:gd name="connsiteX2" fmla="*/ 159645 w 169820"/>
                <a:gd name="connsiteY2" fmla="*/ 702468 h 1031081"/>
                <a:gd name="connsiteX3" fmla="*/ 90589 w 169820"/>
                <a:gd name="connsiteY3" fmla="*/ 576262 h 1031081"/>
                <a:gd name="connsiteX4" fmla="*/ 14389 w 169820"/>
                <a:gd name="connsiteY4" fmla="*/ 435769 h 1031081"/>
                <a:gd name="connsiteX5" fmla="*/ 2483 w 169820"/>
                <a:gd name="connsiteY5" fmla="*/ 264319 h 1031081"/>
                <a:gd name="connsiteX6" fmla="*/ 45344 w 169820"/>
                <a:gd name="connsiteY6" fmla="*/ 135731 h 1031081"/>
                <a:gd name="connsiteX7" fmla="*/ 90588 w 169820"/>
                <a:gd name="connsiteY7" fmla="*/ 57150 h 1031081"/>
                <a:gd name="connsiteX8" fmla="*/ 126307 w 169820"/>
                <a:gd name="connsiteY8" fmla="*/ 0 h 1031081"/>
                <a:gd name="connsiteX0" fmla="*/ 68887 w 171931"/>
                <a:gd name="connsiteY0" fmla="*/ 1031081 h 1031081"/>
                <a:gd name="connsiteX1" fmla="*/ 161757 w 171931"/>
                <a:gd name="connsiteY1" fmla="*/ 878681 h 1031081"/>
                <a:gd name="connsiteX2" fmla="*/ 161756 w 171931"/>
                <a:gd name="connsiteY2" fmla="*/ 702468 h 1031081"/>
                <a:gd name="connsiteX3" fmla="*/ 92700 w 171931"/>
                <a:gd name="connsiteY3" fmla="*/ 576262 h 1031081"/>
                <a:gd name="connsiteX4" fmla="*/ 16500 w 171931"/>
                <a:gd name="connsiteY4" fmla="*/ 435769 h 1031081"/>
                <a:gd name="connsiteX5" fmla="*/ 4594 w 171931"/>
                <a:gd name="connsiteY5" fmla="*/ 264319 h 1031081"/>
                <a:gd name="connsiteX6" fmla="*/ 47455 w 171931"/>
                <a:gd name="connsiteY6" fmla="*/ 135731 h 1031081"/>
                <a:gd name="connsiteX7" fmla="*/ 92699 w 171931"/>
                <a:gd name="connsiteY7" fmla="*/ 57150 h 1031081"/>
                <a:gd name="connsiteX8" fmla="*/ 128418 w 171931"/>
                <a:gd name="connsiteY8" fmla="*/ 0 h 103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931" h="1031081">
                  <a:moveTo>
                    <a:pt x="68887" y="1031081"/>
                  </a:moveTo>
                  <a:cubicBezTo>
                    <a:pt x="110360" y="981273"/>
                    <a:pt x="146279" y="933450"/>
                    <a:pt x="161757" y="878681"/>
                  </a:cubicBezTo>
                  <a:cubicBezTo>
                    <a:pt x="177235" y="823912"/>
                    <a:pt x="173266" y="752871"/>
                    <a:pt x="161756" y="702468"/>
                  </a:cubicBezTo>
                  <a:cubicBezTo>
                    <a:pt x="150247" y="652065"/>
                    <a:pt x="116909" y="620712"/>
                    <a:pt x="92700" y="576262"/>
                  </a:cubicBezTo>
                  <a:cubicBezTo>
                    <a:pt x="68491" y="531812"/>
                    <a:pt x="31184" y="487759"/>
                    <a:pt x="16500" y="435769"/>
                  </a:cubicBezTo>
                  <a:cubicBezTo>
                    <a:pt x="1816" y="383779"/>
                    <a:pt x="-5328" y="319087"/>
                    <a:pt x="4594" y="264319"/>
                  </a:cubicBezTo>
                  <a:cubicBezTo>
                    <a:pt x="14516" y="209551"/>
                    <a:pt x="32771" y="170259"/>
                    <a:pt x="47455" y="135731"/>
                  </a:cubicBezTo>
                  <a:cubicBezTo>
                    <a:pt x="62139" y="101203"/>
                    <a:pt x="79205" y="79772"/>
                    <a:pt x="92699" y="57150"/>
                  </a:cubicBezTo>
                  <a:cubicBezTo>
                    <a:pt x="106193" y="34528"/>
                    <a:pt x="122068" y="9525"/>
                    <a:pt x="12841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383087" y="4142183"/>
              <a:ext cx="171585" cy="1031081"/>
            </a:xfrm>
            <a:custGeom>
              <a:avLst/>
              <a:gdLst>
                <a:gd name="connsiteX0" fmla="*/ 80071 w 192437"/>
                <a:gd name="connsiteY0" fmla="*/ 1031081 h 1031081"/>
                <a:gd name="connsiteX1" fmla="*/ 180084 w 192437"/>
                <a:gd name="connsiteY1" fmla="*/ 876300 h 1031081"/>
                <a:gd name="connsiteX2" fmla="*/ 182465 w 192437"/>
                <a:gd name="connsiteY2" fmla="*/ 700087 h 1031081"/>
                <a:gd name="connsiteX3" fmla="*/ 103884 w 192437"/>
                <a:gd name="connsiteY3" fmla="*/ 576262 h 1031081"/>
                <a:gd name="connsiteX4" fmla="*/ 11015 w 192437"/>
                <a:gd name="connsiteY4" fmla="*/ 404812 h 1031081"/>
                <a:gd name="connsiteX5" fmla="*/ 8634 w 192437"/>
                <a:gd name="connsiteY5" fmla="*/ 285750 h 1031081"/>
                <a:gd name="connsiteX6" fmla="*/ 72927 w 192437"/>
                <a:gd name="connsiteY6" fmla="*/ 100012 h 1031081"/>
                <a:gd name="connsiteX7" fmla="*/ 120552 w 192437"/>
                <a:gd name="connsiteY7" fmla="*/ 28575 h 1031081"/>
                <a:gd name="connsiteX8" fmla="*/ 139602 w 192437"/>
                <a:gd name="connsiteY8" fmla="*/ 0 h 1031081"/>
                <a:gd name="connsiteX0" fmla="*/ 73904 w 186270"/>
                <a:gd name="connsiteY0" fmla="*/ 1031081 h 1031081"/>
                <a:gd name="connsiteX1" fmla="*/ 173917 w 186270"/>
                <a:gd name="connsiteY1" fmla="*/ 876300 h 1031081"/>
                <a:gd name="connsiteX2" fmla="*/ 176298 w 186270"/>
                <a:gd name="connsiteY2" fmla="*/ 700087 h 1031081"/>
                <a:gd name="connsiteX3" fmla="*/ 97717 w 186270"/>
                <a:gd name="connsiteY3" fmla="*/ 576262 h 1031081"/>
                <a:gd name="connsiteX4" fmla="*/ 21517 w 186270"/>
                <a:gd name="connsiteY4" fmla="*/ 435769 h 1031081"/>
                <a:gd name="connsiteX5" fmla="*/ 2467 w 186270"/>
                <a:gd name="connsiteY5" fmla="*/ 285750 h 1031081"/>
                <a:gd name="connsiteX6" fmla="*/ 66760 w 186270"/>
                <a:gd name="connsiteY6" fmla="*/ 100012 h 1031081"/>
                <a:gd name="connsiteX7" fmla="*/ 114385 w 186270"/>
                <a:gd name="connsiteY7" fmla="*/ 28575 h 1031081"/>
                <a:gd name="connsiteX8" fmla="*/ 133435 w 186270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113442 w 185327"/>
                <a:gd name="connsiteY7" fmla="*/ 28575 h 1031081"/>
                <a:gd name="connsiteX8" fmla="*/ 132492 w 185327"/>
                <a:gd name="connsiteY8" fmla="*/ 0 h 1031081"/>
                <a:gd name="connsiteX0" fmla="*/ 72961 w 185327"/>
                <a:gd name="connsiteY0" fmla="*/ 1031081 h 1031081"/>
                <a:gd name="connsiteX1" fmla="*/ 172974 w 185327"/>
                <a:gd name="connsiteY1" fmla="*/ 876300 h 1031081"/>
                <a:gd name="connsiteX2" fmla="*/ 175355 w 185327"/>
                <a:gd name="connsiteY2" fmla="*/ 700087 h 1031081"/>
                <a:gd name="connsiteX3" fmla="*/ 96774 w 185327"/>
                <a:gd name="connsiteY3" fmla="*/ 576262 h 1031081"/>
                <a:gd name="connsiteX4" fmla="*/ 20574 w 185327"/>
                <a:gd name="connsiteY4" fmla="*/ 435769 h 1031081"/>
                <a:gd name="connsiteX5" fmla="*/ 1524 w 185327"/>
                <a:gd name="connsiteY5" fmla="*/ 285750 h 1031081"/>
                <a:gd name="connsiteX6" fmla="*/ 51529 w 185327"/>
                <a:gd name="connsiteY6" fmla="*/ 135731 h 1031081"/>
                <a:gd name="connsiteX7" fmla="*/ 96773 w 185327"/>
                <a:gd name="connsiteY7" fmla="*/ 57150 h 1031081"/>
                <a:gd name="connsiteX8" fmla="*/ 132492 w 185327"/>
                <a:gd name="connsiteY8" fmla="*/ 0 h 1031081"/>
                <a:gd name="connsiteX0" fmla="*/ 72961 w 180870"/>
                <a:gd name="connsiteY0" fmla="*/ 1031081 h 1031081"/>
                <a:gd name="connsiteX1" fmla="*/ 172974 w 180870"/>
                <a:gd name="connsiteY1" fmla="*/ 876300 h 1031081"/>
                <a:gd name="connsiteX2" fmla="*/ 165830 w 180870"/>
                <a:gd name="connsiteY2" fmla="*/ 702468 h 1031081"/>
                <a:gd name="connsiteX3" fmla="*/ 96774 w 180870"/>
                <a:gd name="connsiteY3" fmla="*/ 576262 h 1031081"/>
                <a:gd name="connsiteX4" fmla="*/ 20574 w 180870"/>
                <a:gd name="connsiteY4" fmla="*/ 435769 h 1031081"/>
                <a:gd name="connsiteX5" fmla="*/ 1524 w 180870"/>
                <a:gd name="connsiteY5" fmla="*/ 285750 h 1031081"/>
                <a:gd name="connsiteX6" fmla="*/ 51529 w 180870"/>
                <a:gd name="connsiteY6" fmla="*/ 135731 h 1031081"/>
                <a:gd name="connsiteX7" fmla="*/ 96773 w 180870"/>
                <a:gd name="connsiteY7" fmla="*/ 57150 h 1031081"/>
                <a:gd name="connsiteX8" fmla="*/ 132492 w 180870"/>
                <a:gd name="connsiteY8" fmla="*/ 0 h 1031081"/>
                <a:gd name="connsiteX0" fmla="*/ 72961 w 176005"/>
                <a:gd name="connsiteY0" fmla="*/ 1031081 h 1031081"/>
                <a:gd name="connsiteX1" fmla="*/ 165831 w 176005"/>
                <a:gd name="connsiteY1" fmla="*/ 878681 h 1031081"/>
                <a:gd name="connsiteX2" fmla="*/ 165830 w 176005"/>
                <a:gd name="connsiteY2" fmla="*/ 702468 h 1031081"/>
                <a:gd name="connsiteX3" fmla="*/ 96774 w 176005"/>
                <a:gd name="connsiteY3" fmla="*/ 576262 h 1031081"/>
                <a:gd name="connsiteX4" fmla="*/ 20574 w 176005"/>
                <a:gd name="connsiteY4" fmla="*/ 435769 h 1031081"/>
                <a:gd name="connsiteX5" fmla="*/ 1524 w 176005"/>
                <a:gd name="connsiteY5" fmla="*/ 285750 h 1031081"/>
                <a:gd name="connsiteX6" fmla="*/ 51529 w 176005"/>
                <a:gd name="connsiteY6" fmla="*/ 135731 h 1031081"/>
                <a:gd name="connsiteX7" fmla="*/ 96773 w 176005"/>
                <a:gd name="connsiteY7" fmla="*/ 57150 h 1031081"/>
                <a:gd name="connsiteX8" fmla="*/ 132492 w 176005"/>
                <a:gd name="connsiteY8" fmla="*/ 0 h 1031081"/>
                <a:gd name="connsiteX0" fmla="*/ 66776 w 169820"/>
                <a:gd name="connsiteY0" fmla="*/ 1031081 h 1031081"/>
                <a:gd name="connsiteX1" fmla="*/ 159646 w 169820"/>
                <a:gd name="connsiteY1" fmla="*/ 878681 h 1031081"/>
                <a:gd name="connsiteX2" fmla="*/ 159645 w 169820"/>
                <a:gd name="connsiteY2" fmla="*/ 702468 h 1031081"/>
                <a:gd name="connsiteX3" fmla="*/ 90589 w 169820"/>
                <a:gd name="connsiteY3" fmla="*/ 576262 h 1031081"/>
                <a:gd name="connsiteX4" fmla="*/ 14389 w 169820"/>
                <a:gd name="connsiteY4" fmla="*/ 435769 h 1031081"/>
                <a:gd name="connsiteX5" fmla="*/ 2483 w 169820"/>
                <a:gd name="connsiteY5" fmla="*/ 264319 h 1031081"/>
                <a:gd name="connsiteX6" fmla="*/ 45344 w 169820"/>
                <a:gd name="connsiteY6" fmla="*/ 135731 h 1031081"/>
                <a:gd name="connsiteX7" fmla="*/ 90588 w 169820"/>
                <a:gd name="connsiteY7" fmla="*/ 57150 h 1031081"/>
                <a:gd name="connsiteX8" fmla="*/ 126307 w 169820"/>
                <a:gd name="connsiteY8" fmla="*/ 0 h 1031081"/>
                <a:gd name="connsiteX0" fmla="*/ 68887 w 171931"/>
                <a:gd name="connsiteY0" fmla="*/ 1031081 h 1031081"/>
                <a:gd name="connsiteX1" fmla="*/ 161757 w 171931"/>
                <a:gd name="connsiteY1" fmla="*/ 878681 h 1031081"/>
                <a:gd name="connsiteX2" fmla="*/ 161756 w 171931"/>
                <a:gd name="connsiteY2" fmla="*/ 702468 h 1031081"/>
                <a:gd name="connsiteX3" fmla="*/ 92700 w 171931"/>
                <a:gd name="connsiteY3" fmla="*/ 576262 h 1031081"/>
                <a:gd name="connsiteX4" fmla="*/ 16500 w 171931"/>
                <a:gd name="connsiteY4" fmla="*/ 435769 h 1031081"/>
                <a:gd name="connsiteX5" fmla="*/ 4594 w 171931"/>
                <a:gd name="connsiteY5" fmla="*/ 264319 h 1031081"/>
                <a:gd name="connsiteX6" fmla="*/ 47455 w 171931"/>
                <a:gd name="connsiteY6" fmla="*/ 135731 h 1031081"/>
                <a:gd name="connsiteX7" fmla="*/ 92699 w 171931"/>
                <a:gd name="connsiteY7" fmla="*/ 57150 h 1031081"/>
                <a:gd name="connsiteX8" fmla="*/ 128418 w 171931"/>
                <a:gd name="connsiteY8" fmla="*/ 0 h 103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931" h="1031081">
                  <a:moveTo>
                    <a:pt x="68887" y="1031081"/>
                  </a:moveTo>
                  <a:cubicBezTo>
                    <a:pt x="110360" y="981273"/>
                    <a:pt x="146279" y="933450"/>
                    <a:pt x="161757" y="878681"/>
                  </a:cubicBezTo>
                  <a:cubicBezTo>
                    <a:pt x="177235" y="823912"/>
                    <a:pt x="173266" y="752871"/>
                    <a:pt x="161756" y="702468"/>
                  </a:cubicBezTo>
                  <a:cubicBezTo>
                    <a:pt x="150247" y="652065"/>
                    <a:pt x="116909" y="620712"/>
                    <a:pt x="92700" y="576262"/>
                  </a:cubicBezTo>
                  <a:cubicBezTo>
                    <a:pt x="68491" y="531812"/>
                    <a:pt x="31184" y="487759"/>
                    <a:pt x="16500" y="435769"/>
                  </a:cubicBezTo>
                  <a:cubicBezTo>
                    <a:pt x="1816" y="383779"/>
                    <a:pt x="-5328" y="319087"/>
                    <a:pt x="4594" y="264319"/>
                  </a:cubicBezTo>
                  <a:cubicBezTo>
                    <a:pt x="14516" y="209551"/>
                    <a:pt x="32771" y="170259"/>
                    <a:pt x="47455" y="135731"/>
                  </a:cubicBezTo>
                  <a:cubicBezTo>
                    <a:pt x="62139" y="101203"/>
                    <a:pt x="79205" y="79772"/>
                    <a:pt x="92699" y="57150"/>
                  </a:cubicBezTo>
                  <a:cubicBezTo>
                    <a:pt x="106193" y="34528"/>
                    <a:pt x="122068" y="9525"/>
                    <a:pt x="12841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446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Lab Analysis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9D55D2-18E3-4E5D-A276-17275C61A854}"/>
              </a:ext>
            </a:extLst>
          </p:cNvPr>
          <p:cNvGrpSpPr/>
          <p:nvPr/>
        </p:nvGrpSpPr>
        <p:grpSpPr>
          <a:xfrm>
            <a:off x="298170" y="5562727"/>
            <a:ext cx="9144000" cy="2005903"/>
            <a:chOff x="0" y="5562727"/>
            <a:chExt cx="9144000" cy="2005903"/>
          </a:xfrm>
        </p:grpSpPr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0" y="6195102"/>
              <a:ext cx="91440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  Denver, Colorado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8" grpId="0" animBg="1"/>
      <p:bldP spid="82330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/>
          <p:cNvSpPr txBox="1">
            <a:spLocks noChangeArrowheads="1"/>
          </p:cNvSpPr>
          <p:nvPr/>
        </p:nvSpPr>
        <p:spPr bwMode="auto">
          <a:xfrm>
            <a:off x="611188" y="4216400"/>
            <a:ext cx="36052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10% duplicates</a:t>
            </a:r>
          </a:p>
        </p:txBody>
      </p:sp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4371975" y="4216400"/>
            <a:ext cx="2143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5% blanks</a:t>
            </a:r>
          </a:p>
        </p:txBody>
      </p:sp>
      <p:pic>
        <p:nvPicPr>
          <p:cNvPr id="62468" name="Picture 8" descr="Charco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2"/>
          <a:stretch>
            <a:fillRect/>
          </a:stretch>
        </p:blipFill>
        <p:spPr bwMode="auto">
          <a:xfrm>
            <a:off x="6672263" y="2667000"/>
            <a:ext cx="1849437" cy="1501775"/>
          </a:xfrm>
          <a:prstGeom prst="rect">
            <a:avLst/>
          </a:prstGeom>
          <a:noFill/>
          <a:ln w="25400">
            <a:solidFill>
              <a:srgbClr val="00AC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6672263" y="4216400"/>
            <a:ext cx="18494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3% spikes</a:t>
            </a:r>
          </a:p>
        </p:txBody>
      </p:sp>
      <p:pic>
        <p:nvPicPr>
          <p:cNvPr id="62470" name="Picture 12" descr="charcoal d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25665" r="24609" b="40625"/>
          <a:stretch>
            <a:fillRect/>
          </a:stretch>
        </p:blipFill>
        <p:spPr bwMode="auto">
          <a:xfrm>
            <a:off x="611188" y="2667000"/>
            <a:ext cx="3605212" cy="1501775"/>
          </a:xfrm>
          <a:prstGeom prst="rect">
            <a:avLst/>
          </a:prstGeom>
          <a:noFill/>
          <a:ln w="25400">
            <a:solidFill>
              <a:srgbClr val="00AC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14" descr="charcoal ca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8594" r="14844" b="7344"/>
          <a:stretch>
            <a:fillRect/>
          </a:stretch>
        </p:blipFill>
        <p:spPr bwMode="auto">
          <a:xfrm>
            <a:off x="4371975" y="2667000"/>
            <a:ext cx="2155825" cy="1501775"/>
          </a:xfrm>
          <a:prstGeom prst="rect">
            <a:avLst/>
          </a:prstGeom>
          <a:noFill/>
          <a:ln w="25400">
            <a:solidFill>
              <a:srgbClr val="00AC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Charcoal QA/QC Requirements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AD5CB-E47E-48B5-97D9-C29053C5F1EC}"/>
              </a:ext>
            </a:extLst>
          </p:cNvPr>
          <p:cNvGrpSpPr/>
          <p:nvPr/>
        </p:nvGrpSpPr>
        <p:grpSpPr>
          <a:xfrm>
            <a:off x="337928" y="5562727"/>
            <a:ext cx="9004851" cy="2005903"/>
            <a:chOff x="139148" y="5562727"/>
            <a:chExt cx="9004851" cy="2005903"/>
          </a:xfrm>
        </p:grpSpPr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39148" y="6195102"/>
              <a:ext cx="900485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742950" y="2381250"/>
            <a:ext cx="5773738" cy="18097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Sample as charcoal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Cautions same as charcoal canisters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Testing period 2-4 days</a:t>
            </a:r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5"/>
          <a:stretch>
            <a:fillRect/>
          </a:stretch>
        </p:blipFill>
        <p:spPr bwMode="auto">
          <a:xfrm>
            <a:off x="6884988" y="2266950"/>
            <a:ext cx="1265237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Liquid Scintillation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A7F1B0-9989-4F35-9156-24C472295C2C}"/>
              </a:ext>
            </a:extLst>
          </p:cNvPr>
          <p:cNvGrpSpPr/>
          <p:nvPr/>
        </p:nvGrpSpPr>
        <p:grpSpPr>
          <a:xfrm>
            <a:off x="437320" y="5562727"/>
            <a:ext cx="8905460" cy="2005903"/>
            <a:chOff x="238540" y="5562727"/>
            <a:chExt cx="8905460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238540" y="6195102"/>
              <a:ext cx="890546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bullsey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30" y="1958182"/>
            <a:ext cx="4818972" cy="386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4660900" y="1924050"/>
            <a:ext cx="187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FF"/>
                </a:solidFill>
                <a:latin typeface="News Gothic MT" pitchFamily="34" charset="0"/>
              </a:rPr>
              <a:t>Good precision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FF"/>
                </a:solidFill>
                <a:latin typeface="News Gothic MT" pitchFamily="34" charset="0"/>
              </a:rPr>
              <a:t>Poor bias</a:t>
            </a:r>
          </a:p>
        </p:txBody>
      </p:sp>
      <p:sp>
        <p:nvSpPr>
          <p:cNvPr id="21508" name="Text Box 25"/>
          <p:cNvSpPr txBox="1">
            <a:spLocks noChangeArrowheads="1"/>
          </p:cNvSpPr>
          <p:nvPr/>
        </p:nvSpPr>
        <p:spPr bwMode="auto">
          <a:xfrm>
            <a:off x="-309563" y="4508500"/>
            <a:ext cx="196532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News Gothic MT" pitchFamily="34" charset="0"/>
              </a:rPr>
              <a:t>Radon Level</a:t>
            </a:r>
          </a:p>
        </p:txBody>
      </p:sp>
      <p:sp>
        <p:nvSpPr>
          <p:cNvPr id="3" name="Oval 2"/>
          <p:cNvSpPr/>
          <p:nvPr/>
        </p:nvSpPr>
        <p:spPr>
          <a:xfrm>
            <a:off x="3975100" y="2308225"/>
            <a:ext cx="228600" cy="238125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000500" y="2678113"/>
            <a:ext cx="228600" cy="238125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32300" y="2332038"/>
            <a:ext cx="228600" cy="238125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03700" y="2479675"/>
            <a:ext cx="228600" cy="238125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267200" y="2757488"/>
            <a:ext cx="228600" cy="238125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203700" y="2165350"/>
            <a:ext cx="228600" cy="238125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89325" y="3694113"/>
            <a:ext cx="228600" cy="23812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019425" y="3435350"/>
            <a:ext cx="228600" cy="23812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75000" y="3714750"/>
            <a:ext cx="228600" cy="23812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86125" y="3463925"/>
            <a:ext cx="228600" cy="23812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82900" y="3694113"/>
            <a:ext cx="228600" cy="23812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97200" y="3965575"/>
            <a:ext cx="228600" cy="238125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3860345" y="3510647"/>
            <a:ext cx="1872457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altLang="en-US" sz="1800" b="1" i="1" dirty="0">
                <a:solidFill>
                  <a:srgbClr val="FFFF00"/>
                </a:solidFill>
                <a:latin typeface="News Gothic MT"/>
              </a:rPr>
              <a:t>Good precision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1800" b="1" i="1" dirty="0">
                <a:solidFill>
                  <a:srgbClr val="FFFF00"/>
                </a:solidFill>
                <a:latin typeface="News Gothic MT"/>
              </a:rPr>
              <a:t>Good bias</a:t>
            </a:r>
          </a:p>
        </p:txBody>
      </p:sp>
      <p:sp>
        <p:nvSpPr>
          <p:cNvPr id="43" name="Oval 42"/>
          <p:cNvSpPr/>
          <p:nvPr/>
        </p:nvSpPr>
        <p:spPr>
          <a:xfrm>
            <a:off x="2654300" y="3194050"/>
            <a:ext cx="228600" cy="238125"/>
          </a:xfrm>
          <a:prstGeom prst="ellipse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595688" y="3390900"/>
            <a:ext cx="228600" cy="238125"/>
          </a:xfrm>
          <a:prstGeom prst="ellipse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654300" y="3554413"/>
            <a:ext cx="228600" cy="238125"/>
          </a:xfrm>
          <a:prstGeom prst="ellipse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414713" y="4081463"/>
            <a:ext cx="228600" cy="238125"/>
          </a:xfrm>
          <a:prstGeom prst="ellipse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167063" y="3074988"/>
            <a:ext cx="228600" cy="238125"/>
          </a:xfrm>
          <a:prstGeom prst="ellipse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432050" y="4081463"/>
            <a:ext cx="228600" cy="238125"/>
          </a:xfrm>
          <a:prstGeom prst="ellipse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530" name="Text Box 27"/>
          <p:cNvSpPr txBox="1">
            <a:spLocks noChangeArrowheads="1"/>
          </p:cNvSpPr>
          <p:nvPr/>
        </p:nvSpPr>
        <p:spPr bwMode="auto">
          <a:xfrm>
            <a:off x="3051175" y="3556000"/>
            <a:ext cx="596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folHlink"/>
                </a:solidFill>
                <a:latin typeface="Arial Black" pitchFamily="34" charset="0"/>
              </a:rPr>
              <a:t>X</a:t>
            </a: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533623" y="3397243"/>
            <a:ext cx="1872457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en-US" altLang="en-US" sz="1800" b="1" i="1" dirty="0">
                <a:solidFill>
                  <a:srgbClr val="00B050"/>
                </a:solidFill>
                <a:latin typeface="News Gothic MT"/>
              </a:rPr>
              <a:t>Poor precision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altLang="en-US" sz="1800" b="1" i="1" dirty="0">
                <a:solidFill>
                  <a:srgbClr val="00B050"/>
                </a:solidFill>
                <a:latin typeface="News Gothic MT"/>
              </a:rPr>
              <a:t>Good bias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55763" y="3797300"/>
            <a:ext cx="1655762" cy="895350"/>
          </a:xfrm>
          <a:prstGeom prst="straightConnector1">
            <a:avLst/>
          </a:prstGeom>
          <a:ln w="25400">
            <a:solidFill>
              <a:schemeClr val="bg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Accuracy =                            Precision and Bias</a:t>
            </a:r>
          </a:p>
        </p:txBody>
      </p:sp>
      <p:sp>
        <p:nvSpPr>
          <p:cNvPr id="21536" name="Rectangle 3"/>
          <p:cNvSpPr>
            <a:spLocks noChangeArrowheads="1"/>
          </p:cNvSpPr>
          <p:nvPr/>
        </p:nvSpPr>
        <p:spPr bwMode="auto">
          <a:xfrm>
            <a:off x="5876925" y="2717800"/>
            <a:ext cx="299085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kumimoji="1" lang="en-US" altLang="en-US" sz="1800">
                <a:latin typeface="News Gothic MT" pitchFamily="34" charset="0"/>
              </a:rPr>
              <a:t>Good precision is like having a good “group” of shots.  That is, every-thing is consistent…but it can be off target.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kumimoji="1" lang="en-US" altLang="en-US" sz="1800">
                <a:latin typeface="News Gothic MT" pitchFamily="34" charset="0"/>
              </a:rPr>
              <a:t>Good bias is when the </a:t>
            </a:r>
            <a:r>
              <a:rPr kumimoji="1" lang="en-US" altLang="en-US" sz="1800" u="sng">
                <a:latin typeface="News Gothic MT" pitchFamily="34" charset="0"/>
              </a:rPr>
              <a:t>average</a:t>
            </a:r>
            <a:r>
              <a:rPr kumimoji="1" lang="en-US" altLang="en-US" sz="1800">
                <a:latin typeface="News Gothic MT" pitchFamily="34" charset="0"/>
              </a:rPr>
              <a:t> of group is close to bullseye…but some hits may be off the mark</a:t>
            </a:r>
          </a:p>
        </p:txBody>
      </p:sp>
      <p:sp>
        <p:nvSpPr>
          <p:cNvPr id="21537" name="Text Box 9"/>
          <p:cNvSpPr txBox="1">
            <a:spLocks noChangeArrowheads="1"/>
          </p:cNvSpPr>
          <p:nvPr/>
        </p:nvSpPr>
        <p:spPr bwMode="auto">
          <a:xfrm>
            <a:off x="692150" y="1924050"/>
            <a:ext cx="187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News Gothic MT" pitchFamily="34" charset="0"/>
              </a:rPr>
              <a:t>Poor precision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News Gothic MT" pitchFamily="34" charset="0"/>
              </a:rPr>
              <a:t>Poor bias</a:t>
            </a:r>
          </a:p>
        </p:txBody>
      </p:sp>
      <p:sp>
        <p:nvSpPr>
          <p:cNvPr id="51" name="Oval 50"/>
          <p:cNvSpPr/>
          <p:nvPr/>
        </p:nvSpPr>
        <p:spPr>
          <a:xfrm>
            <a:off x="2751138" y="2209800"/>
            <a:ext cx="228600" cy="238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903413" y="4962525"/>
            <a:ext cx="228600" cy="238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017713" y="2659063"/>
            <a:ext cx="228600" cy="238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355725" y="2876550"/>
            <a:ext cx="228600" cy="238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557463" y="2778125"/>
            <a:ext cx="228600" cy="238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779588" y="4160838"/>
            <a:ext cx="228600" cy="2381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5F5B0A-9DE1-4EAA-94F4-12C1876E1347}"/>
              </a:ext>
            </a:extLst>
          </p:cNvPr>
          <p:cNvGrpSpPr/>
          <p:nvPr/>
        </p:nvGrpSpPr>
        <p:grpSpPr>
          <a:xfrm>
            <a:off x="276224" y="5562727"/>
            <a:ext cx="8410575" cy="2005903"/>
            <a:chOff x="276224" y="5562727"/>
            <a:chExt cx="8410575" cy="2005903"/>
          </a:xfrm>
        </p:grpSpPr>
        <p:sp>
          <p:nvSpPr>
            <p:cNvPr id="50" name="Subtitle 2"/>
            <p:cNvSpPr txBox="1">
              <a:spLocks/>
            </p:cNvSpPr>
            <p:nvPr/>
          </p:nvSpPr>
          <p:spPr bwMode="auto">
            <a:xfrm>
              <a:off x="276224" y="6195102"/>
              <a:ext cx="841057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280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942975" y="2752725"/>
            <a:ext cx="3505200" cy="2019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Liquid scintillant added to charcoal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Decay products </a:t>
            </a:r>
            <a:r>
              <a:rPr lang="en-US" altLang="en-US" sz="2400" i="1">
                <a:latin typeface="News Gothic MT" pitchFamily="34" charset="0"/>
              </a:rPr>
              <a:t>DE</a:t>
            </a:r>
            <a:r>
              <a:rPr lang="en-US" altLang="en-US" sz="2400">
                <a:latin typeface="News Gothic MT" pitchFamily="34" charset="0"/>
              </a:rPr>
              <a:t>sorb into liquid</a:t>
            </a:r>
          </a:p>
        </p:txBody>
      </p:sp>
      <p:pic>
        <p:nvPicPr>
          <p:cNvPr id="112645" name="Picture 5" descr="IMGP04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 b="6033"/>
          <a:stretch>
            <a:fillRect/>
          </a:stretch>
        </p:blipFill>
        <p:spPr bwMode="auto">
          <a:xfrm>
            <a:off x="5029200" y="2340006"/>
            <a:ext cx="3479800" cy="3527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Lab Analysis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9A7937-0973-4DB6-9065-5C9D8D7857CA}"/>
              </a:ext>
            </a:extLst>
          </p:cNvPr>
          <p:cNvGrpSpPr/>
          <p:nvPr/>
        </p:nvGrpSpPr>
        <p:grpSpPr>
          <a:xfrm>
            <a:off x="397562" y="5562727"/>
            <a:ext cx="8965095" cy="2005903"/>
            <a:chOff x="178904" y="5562727"/>
            <a:chExt cx="8965095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178904" y="6195102"/>
              <a:ext cx="896509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76450"/>
            <a:ext cx="3600450" cy="21812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Radioactive decay causes liquid to emit light pulses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Photomultiplier detects pulses</a:t>
            </a:r>
          </a:p>
        </p:txBody>
      </p:sp>
      <p:sp>
        <p:nvSpPr>
          <p:cNvPr id="67589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Lab Analysis           (Continued)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6" name="5014263E-DA11-4B36-A329-B1D42FC88593" descr="E5967BBE-03E7-4DDB-BADD-CF20773131BF@SPRU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70" y="2631077"/>
            <a:ext cx="4253526" cy="283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E02B04-5422-4BC7-8326-DFBD40CD98D9}"/>
              </a:ext>
            </a:extLst>
          </p:cNvPr>
          <p:cNvGrpSpPr/>
          <p:nvPr/>
        </p:nvGrpSpPr>
        <p:grpSpPr>
          <a:xfrm>
            <a:off x="298172" y="5562727"/>
            <a:ext cx="8706678" cy="2005903"/>
            <a:chOff x="159026" y="5562727"/>
            <a:chExt cx="8706678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159026" y="6195102"/>
              <a:ext cx="870667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Donot k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457450"/>
            <a:ext cx="2551113" cy="2008188"/>
          </a:xfrm>
          <a:prstGeom prst="rect">
            <a:avLst/>
          </a:prstGeom>
          <a:noFill/>
          <a:ln w="25400">
            <a:solidFill>
              <a:srgbClr val="00AC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8"/>
          <p:cNvSpPr txBox="1">
            <a:spLocks noChangeArrowheads="1"/>
          </p:cNvSpPr>
          <p:nvPr/>
        </p:nvSpPr>
        <p:spPr bwMode="auto">
          <a:xfrm>
            <a:off x="590550" y="4513263"/>
            <a:ext cx="2551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10% duplicates</a:t>
            </a:r>
          </a:p>
        </p:txBody>
      </p:sp>
      <p:sp>
        <p:nvSpPr>
          <p:cNvPr id="68612" name="Text Box 9"/>
          <p:cNvSpPr txBox="1">
            <a:spLocks noChangeArrowheads="1"/>
          </p:cNvSpPr>
          <p:nvPr/>
        </p:nvSpPr>
        <p:spPr bwMode="auto">
          <a:xfrm>
            <a:off x="3262313" y="4513263"/>
            <a:ext cx="2706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5% blanks</a:t>
            </a:r>
          </a:p>
        </p:txBody>
      </p:sp>
      <p:pic>
        <p:nvPicPr>
          <p:cNvPr id="68613" name="Picture 10" descr="Charco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2"/>
          <a:stretch>
            <a:fillRect/>
          </a:stretch>
        </p:blipFill>
        <p:spPr bwMode="auto">
          <a:xfrm>
            <a:off x="6097588" y="2447925"/>
            <a:ext cx="2490787" cy="2017713"/>
          </a:xfrm>
          <a:prstGeom prst="rect">
            <a:avLst/>
          </a:prstGeom>
          <a:noFill/>
          <a:ln w="25400">
            <a:solidFill>
              <a:srgbClr val="00AC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4" name="Text Box 11"/>
          <p:cNvSpPr txBox="1">
            <a:spLocks noChangeArrowheads="1"/>
          </p:cNvSpPr>
          <p:nvPr/>
        </p:nvSpPr>
        <p:spPr bwMode="auto">
          <a:xfrm>
            <a:off x="6097588" y="4513263"/>
            <a:ext cx="2490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3% spikes</a:t>
            </a:r>
          </a:p>
        </p:txBody>
      </p:sp>
      <p:pic>
        <p:nvPicPr>
          <p:cNvPr id="6861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41129" r="4599"/>
          <a:stretch>
            <a:fillRect/>
          </a:stretch>
        </p:blipFill>
        <p:spPr bwMode="auto">
          <a:xfrm>
            <a:off x="3262313" y="2457450"/>
            <a:ext cx="2706687" cy="2008188"/>
          </a:xfrm>
          <a:prstGeom prst="rect">
            <a:avLst/>
          </a:prstGeom>
          <a:noFill/>
          <a:ln w="25400">
            <a:solidFill>
              <a:srgbClr val="00AC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6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LS QA/QC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18ABE-9B29-46A5-95EF-EDFCF7471DE8}"/>
              </a:ext>
            </a:extLst>
          </p:cNvPr>
          <p:cNvGrpSpPr/>
          <p:nvPr/>
        </p:nvGrpSpPr>
        <p:grpSpPr>
          <a:xfrm>
            <a:off x="437327" y="5562727"/>
            <a:ext cx="9144000" cy="2005903"/>
            <a:chOff x="0" y="5562727"/>
            <a:chExt cx="9144000" cy="2005903"/>
          </a:xfrm>
        </p:grpSpPr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0" y="6195102"/>
              <a:ext cx="91440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500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70" y="2501265"/>
            <a:ext cx="27416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Alpha Tracks</a:t>
            </a:r>
            <a:endParaRPr lang="en-US" altLang="en-US" sz="43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47050" r="46318" b="22980"/>
          <a:stretch/>
        </p:blipFill>
        <p:spPr bwMode="auto">
          <a:xfrm>
            <a:off x="4716780" y="2806065"/>
            <a:ext cx="3649980" cy="150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97D16E-3282-4150-8FC1-20E8F74C8CE2}"/>
              </a:ext>
            </a:extLst>
          </p:cNvPr>
          <p:cNvGrpSpPr/>
          <p:nvPr/>
        </p:nvGrpSpPr>
        <p:grpSpPr>
          <a:xfrm>
            <a:off x="477082" y="5562727"/>
            <a:ext cx="9143999" cy="2005903"/>
            <a:chOff x="0" y="5562727"/>
            <a:chExt cx="9143999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0" y="6195102"/>
              <a:ext cx="914399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866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3" descr="Alpha tr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45" y="2735168"/>
            <a:ext cx="3622675" cy="27162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6"/>
          <p:cNvSpPr txBox="1">
            <a:spLocks noChangeArrowheads="1"/>
          </p:cNvSpPr>
          <p:nvPr/>
        </p:nvSpPr>
        <p:spPr bwMode="auto">
          <a:xfrm>
            <a:off x="2969895" y="2278063"/>
            <a:ext cx="322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Plastic coated strip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50995" y="2657475"/>
            <a:ext cx="32385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Coated Plastic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C62A97-6CE5-4A41-B084-E597903F6909}"/>
              </a:ext>
            </a:extLst>
          </p:cNvPr>
          <p:cNvGrpSpPr/>
          <p:nvPr/>
        </p:nvGrpSpPr>
        <p:grpSpPr>
          <a:xfrm>
            <a:off x="404607" y="5562759"/>
            <a:ext cx="8381586" cy="2005903"/>
            <a:chOff x="523875" y="5562759"/>
            <a:chExt cx="8381586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523875" y="6195102"/>
              <a:ext cx="8381586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98" y="5562759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"/>
          <a:stretch>
            <a:fillRect/>
          </a:stretch>
        </p:blipFill>
        <p:spPr bwMode="auto">
          <a:xfrm>
            <a:off x="597580" y="1982057"/>
            <a:ext cx="38195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7"/>
          <a:stretch>
            <a:fillRect/>
          </a:stretch>
        </p:blipFill>
        <p:spPr bwMode="auto">
          <a:xfrm>
            <a:off x="4633005" y="1982057"/>
            <a:ext cx="39370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Text Box 9"/>
          <p:cNvSpPr txBox="1">
            <a:spLocks noChangeArrowheads="1"/>
          </p:cNvSpPr>
          <p:nvPr/>
        </p:nvSpPr>
        <p:spPr bwMode="auto">
          <a:xfrm>
            <a:off x="3452885" y="5344292"/>
            <a:ext cx="2212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News Gothic MT" pitchFamily="34" charset="0"/>
              </a:rPr>
              <a:t>Track Analysis Systems</a:t>
            </a:r>
          </a:p>
        </p:txBody>
      </p:sp>
      <p:sp>
        <p:nvSpPr>
          <p:cNvPr id="75781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Lab Analysis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3" name="Left Brace 2"/>
          <p:cNvSpPr/>
          <p:nvPr/>
        </p:nvSpPr>
        <p:spPr>
          <a:xfrm rot="16200000">
            <a:off x="4417105" y="972407"/>
            <a:ext cx="342900" cy="8115300"/>
          </a:xfrm>
          <a:prstGeom prst="leftBrace">
            <a:avLst>
              <a:gd name="adj1" fmla="val 8333"/>
              <a:gd name="adj2" fmla="val 49163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22D455-5984-473E-917E-AC2380FE8CB4}"/>
              </a:ext>
            </a:extLst>
          </p:cNvPr>
          <p:cNvGrpSpPr/>
          <p:nvPr/>
        </p:nvGrpSpPr>
        <p:grpSpPr>
          <a:xfrm>
            <a:off x="278294" y="5562727"/>
            <a:ext cx="9004852" cy="2005903"/>
            <a:chOff x="139148" y="5562727"/>
            <a:chExt cx="9004852" cy="2005903"/>
          </a:xfrm>
        </p:grpSpPr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139148" y="6195102"/>
              <a:ext cx="9004852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6" descr="ECE tracks brigh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30438"/>
            <a:ext cx="2971800" cy="2674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9"/>
          <p:cNvSpPr txBox="1">
            <a:spLocks noChangeArrowheads="1"/>
          </p:cNvSpPr>
          <p:nvPr/>
        </p:nvSpPr>
        <p:spPr bwMode="auto">
          <a:xfrm>
            <a:off x="5200650" y="4905375"/>
            <a:ext cx="33909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Plastic coating pocked by alpha particles</a:t>
            </a:r>
          </a:p>
        </p:txBody>
      </p:sp>
      <p:sp>
        <p:nvSpPr>
          <p:cNvPr id="74756" name="Rectangle 25"/>
          <p:cNvSpPr>
            <a:spLocks noGrp="1" noChangeArrowheads="1"/>
          </p:cNvSpPr>
          <p:nvPr>
            <p:ph idx="1"/>
          </p:nvPr>
        </p:nvSpPr>
        <p:spPr>
          <a:xfrm>
            <a:off x="746125" y="2535238"/>
            <a:ext cx="4330700" cy="225425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Slide soaked in caustic solution to enlarge damage marks on film</a:t>
            </a:r>
          </a:p>
        </p:txBody>
      </p:sp>
      <p:sp>
        <p:nvSpPr>
          <p:cNvPr id="74757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Tracks of                            Alpha Particles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FE4DE6-D2F4-434B-9652-2EE7CA07BF91}"/>
              </a:ext>
            </a:extLst>
          </p:cNvPr>
          <p:cNvGrpSpPr/>
          <p:nvPr/>
        </p:nvGrpSpPr>
        <p:grpSpPr>
          <a:xfrm>
            <a:off x="444363" y="5574609"/>
            <a:ext cx="8818908" cy="2005903"/>
            <a:chOff x="523875" y="5574609"/>
            <a:chExt cx="8818908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523875" y="6195102"/>
              <a:ext cx="881890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63" y="5574609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3368675" y="4864100"/>
            <a:ext cx="199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5% blanks</a:t>
            </a:r>
          </a:p>
        </p:txBody>
      </p:sp>
      <p:pic>
        <p:nvPicPr>
          <p:cNvPr id="76803" name="Picture 7" descr="Charco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2"/>
          <a:stretch>
            <a:fillRect/>
          </a:stretch>
        </p:blipFill>
        <p:spPr bwMode="auto">
          <a:xfrm>
            <a:off x="6054725" y="2490788"/>
            <a:ext cx="2517775" cy="204628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4" name="Text Box 8"/>
          <p:cNvSpPr txBox="1">
            <a:spLocks noChangeArrowheads="1"/>
          </p:cNvSpPr>
          <p:nvPr/>
        </p:nvSpPr>
        <p:spPr bwMode="auto">
          <a:xfrm>
            <a:off x="6318250" y="4652963"/>
            <a:ext cx="199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3% spikes</a:t>
            </a:r>
          </a:p>
        </p:txBody>
      </p:sp>
      <p:pic>
        <p:nvPicPr>
          <p:cNvPr id="7680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90750"/>
            <a:ext cx="2646363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5401" r="16000" b="16000"/>
          <a:stretch>
            <a:fillRect/>
          </a:stretch>
        </p:blipFill>
        <p:spPr bwMode="auto">
          <a:xfrm>
            <a:off x="3065463" y="2224088"/>
            <a:ext cx="25971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7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Alpha                                    Track QA/QC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608013" y="4159250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10% duplicates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20421A-1D55-41DA-BCD2-F87C95CFD5D3}"/>
              </a:ext>
            </a:extLst>
          </p:cNvPr>
          <p:cNvGrpSpPr/>
          <p:nvPr/>
        </p:nvGrpSpPr>
        <p:grpSpPr>
          <a:xfrm>
            <a:off x="278292" y="5562727"/>
            <a:ext cx="9144000" cy="2005903"/>
            <a:chOff x="0" y="5562727"/>
            <a:chExt cx="9144000" cy="2005903"/>
          </a:xfrm>
        </p:grpSpPr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0" y="6195102"/>
              <a:ext cx="91440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98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3205163" y="5124450"/>
            <a:ext cx="2705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Long term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News Gothic MT" pitchFamily="34" charset="0"/>
              </a:rPr>
              <a:t>91 days to 1 year</a:t>
            </a:r>
          </a:p>
        </p:txBody>
      </p:sp>
      <p:pic>
        <p:nvPicPr>
          <p:cNvPr id="137220" name="Picture 5" descr="Alpha tr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629"/>
          <a:stretch/>
        </p:blipFill>
        <p:spPr bwMode="auto">
          <a:xfrm>
            <a:off x="2843213" y="2217738"/>
            <a:ext cx="3457575" cy="27162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Device-                           Specific Cautions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D929C6-AEB9-440C-BAE7-554D2442D37F}"/>
              </a:ext>
            </a:extLst>
          </p:cNvPr>
          <p:cNvGrpSpPr/>
          <p:nvPr/>
        </p:nvGrpSpPr>
        <p:grpSpPr>
          <a:xfrm>
            <a:off x="364850" y="5562727"/>
            <a:ext cx="9097203" cy="2005903"/>
            <a:chOff x="523874" y="5562727"/>
            <a:chExt cx="9097203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523874" y="6195102"/>
              <a:ext cx="9097203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94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2027238"/>
            <a:ext cx="3679825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85775" y="2162175"/>
            <a:ext cx="3810000" cy="344805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b="1">
                <a:latin typeface="News Gothic MT" pitchFamily="34" charset="0"/>
              </a:rPr>
              <a:t>Their End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Rigorous QC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Licensing &amp; affiliations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User friendly interfaces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Timely turnaround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Responsiveness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Help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95825" y="2162175"/>
            <a:ext cx="4124325" cy="4114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b="1">
                <a:latin typeface="News Gothic MT" pitchFamily="34" charset="0"/>
              </a:rPr>
              <a:t>Your End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Accurate chain of custody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Complete chain of custody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Timely and complete QC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Following instructions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Thorough record-keeping</a:t>
            </a:r>
          </a:p>
        </p:txBody>
      </p:sp>
      <p:sp>
        <p:nvSpPr>
          <p:cNvPr id="8192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You and Your Lab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7B406B-9FDB-465D-9F04-112FEBCF0C99}"/>
              </a:ext>
            </a:extLst>
          </p:cNvPr>
          <p:cNvGrpSpPr/>
          <p:nvPr/>
        </p:nvGrpSpPr>
        <p:grpSpPr>
          <a:xfrm>
            <a:off x="298170" y="5562727"/>
            <a:ext cx="9144000" cy="2005903"/>
            <a:chOff x="0" y="5562727"/>
            <a:chExt cx="9144000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0" y="6195102"/>
              <a:ext cx="91440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622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C:\Users\powens\AppData\Local\Microsoft\Windows\Temporary Internet Files\Content.IE5\QR6QLS1P\target-logo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333875"/>
            <a:ext cx="16478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Sensitivity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17621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How many of the </a:t>
            </a:r>
            <a:r>
              <a:rPr lang="en-US" altLang="en-US" sz="2400" u="sng">
                <a:latin typeface="News Gothic MT" pitchFamily="34" charset="0"/>
              </a:rPr>
              <a:t>radon</a:t>
            </a:r>
            <a:r>
              <a:rPr lang="en-US" altLang="en-US" sz="2400">
                <a:latin typeface="News Gothic MT" pitchFamily="34" charset="0"/>
              </a:rPr>
              <a:t> decay events are actually counted (and not other events)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>
                <a:latin typeface="News Gothic MT" pitchFamily="34" charset="0"/>
              </a:rPr>
              <a:t>The more data your device can collect, the more certain you can be it’s giving an answer you can use to make a mitigation decision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309938" y="6080125"/>
            <a:ext cx="2524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Device Sensor</a:t>
            </a:r>
          </a:p>
        </p:txBody>
      </p:sp>
      <p:sp>
        <p:nvSpPr>
          <p:cNvPr id="3" name="Explosion 1 2"/>
          <p:cNvSpPr/>
          <p:nvPr/>
        </p:nvSpPr>
        <p:spPr>
          <a:xfrm>
            <a:off x="4025900" y="4689475"/>
            <a:ext cx="341313" cy="350838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Explosion 1 21"/>
          <p:cNvSpPr/>
          <p:nvPr/>
        </p:nvSpPr>
        <p:spPr>
          <a:xfrm>
            <a:off x="2444750" y="5100638"/>
            <a:ext cx="341313" cy="350837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Explosion 1 22"/>
          <p:cNvSpPr/>
          <p:nvPr/>
        </p:nvSpPr>
        <p:spPr>
          <a:xfrm>
            <a:off x="5840413" y="4114800"/>
            <a:ext cx="341312" cy="352425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Explosion 1 23"/>
          <p:cNvSpPr/>
          <p:nvPr/>
        </p:nvSpPr>
        <p:spPr>
          <a:xfrm>
            <a:off x="6584950" y="5443538"/>
            <a:ext cx="341313" cy="352425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5" name="Explosion 1 24"/>
          <p:cNvSpPr/>
          <p:nvPr/>
        </p:nvSpPr>
        <p:spPr>
          <a:xfrm>
            <a:off x="4648200" y="5205413"/>
            <a:ext cx="341313" cy="352425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6" name="Explosion 1 25"/>
          <p:cNvSpPr/>
          <p:nvPr/>
        </p:nvSpPr>
        <p:spPr>
          <a:xfrm>
            <a:off x="1457325" y="4467225"/>
            <a:ext cx="341313" cy="352425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7" name="Explosion 1 26"/>
          <p:cNvSpPr/>
          <p:nvPr/>
        </p:nvSpPr>
        <p:spPr>
          <a:xfrm>
            <a:off x="6926263" y="4467225"/>
            <a:ext cx="341312" cy="352425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8" name="Explosion 1 27"/>
          <p:cNvSpPr/>
          <p:nvPr/>
        </p:nvSpPr>
        <p:spPr>
          <a:xfrm>
            <a:off x="8013700" y="3940175"/>
            <a:ext cx="341313" cy="350838"/>
          </a:xfrm>
          <a:prstGeom prst="irregularSeal1">
            <a:avLst/>
          </a:prstGeom>
          <a:solidFill>
            <a:srgbClr val="FFFF00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879600"/>
            <a:ext cx="457835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Chain of Custody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5525" y="2019300"/>
            <a:ext cx="4467225" cy="198120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" r="1637" b="53720"/>
          <a:stretch>
            <a:fillRect/>
          </a:stretch>
        </p:blipFill>
        <p:spPr bwMode="auto">
          <a:xfrm>
            <a:off x="184150" y="1933575"/>
            <a:ext cx="8778875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Chain of Custody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879600"/>
            <a:ext cx="428625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57450" y="3676650"/>
            <a:ext cx="4181475" cy="137160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3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7" b="25359"/>
          <a:stretch>
            <a:fillRect/>
          </a:stretch>
        </p:blipFill>
        <p:spPr bwMode="auto">
          <a:xfrm>
            <a:off x="195263" y="2009775"/>
            <a:ext cx="8753475" cy="25717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860550"/>
            <a:ext cx="4533900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/>
          <a:stretch>
            <a:fillRect/>
          </a:stretch>
        </p:blipFill>
        <p:spPr bwMode="auto">
          <a:xfrm>
            <a:off x="238125" y="2019300"/>
            <a:ext cx="8667750" cy="23749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5050" y="5229225"/>
            <a:ext cx="4514850" cy="126682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997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Chain of Custody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771775"/>
            <a:ext cx="2200275" cy="174783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446088" y="4351338"/>
            <a:ext cx="23336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00">
                <a:latin typeface="News Gothic MT" pitchFamily="34" charset="0"/>
              </a:rPr>
              <a:t>WPB Radon Testing Bethlehem, PA</a:t>
            </a:r>
          </a:p>
        </p:txBody>
      </p:sp>
      <p:grpSp>
        <p:nvGrpSpPr>
          <p:cNvPr id="86021" name="Group 2"/>
          <p:cNvGrpSpPr>
            <a:grpSpLocks/>
          </p:cNvGrpSpPr>
          <p:nvPr/>
        </p:nvGrpSpPr>
        <p:grpSpPr bwMode="auto">
          <a:xfrm>
            <a:off x="695325" y="4581525"/>
            <a:ext cx="7924800" cy="400050"/>
            <a:chOff x="695325" y="4581525"/>
            <a:chExt cx="7924800" cy="400110"/>
          </a:xfrm>
        </p:grpSpPr>
        <p:sp>
          <p:nvSpPr>
            <p:cNvPr id="86025" name="Text Box 10"/>
            <p:cNvSpPr txBox="1">
              <a:spLocks noChangeArrowheads="1"/>
            </p:cNvSpPr>
            <p:nvPr/>
          </p:nvSpPr>
          <p:spPr bwMode="auto">
            <a:xfrm>
              <a:off x="695325" y="4581525"/>
              <a:ext cx="257016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News Gothic MT" pitchFamily="34" charset="0"/>
                </a:rPr>
                <a:t>Alpha scintillation</a:t>
              </a:r>
            </a:p>
          </p:txBody>
        </p:sp>
        <p:sp>
          <p:nvSpPr>
            <p:cNvPr id="86026" name="Text Box 11"/>
            <p:cNvSpPr txBox="1">
              <a:spLocks noChangeArrowheads="1"/>
            </p:cNvSpPr>
            <p:nvPr/>
          </p:nvSpPr>
          <p:spPr bwMode="auto">
            <a:xfrm>
              <a:off x="3810000" y="4581525"/>
              <a:ext cx="166687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News Gothic MT" pitchFamily="34" charset="0"/>
                </a:rPr>
                <a:t>Pulsed ion</a:t>
              </a:r>
            </a:p>
          </p:txBody>
        </p:sp>
        <p:sp>
          <p:nvSpPr>
            <p:cNvPr id="86027" name="Text Box 12"/>
            <p:cNvSpPr txBox="1">
              <a:spLocks noChangeArrowheads="1"/>
            </p:cNvSpPr>
            <p:nvPr/>
          </p:nvSpPr>
          <p:spPr bwMode="auto">
            <a:xfrm>
              <a:off x="6049963" y="4581525"/>
              <a:ext cx="257016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News Gothic MT" pitchFamily="34" charset="0"/>
                </a:rPr>
                <a:t>Solid state silicon</a:t>
              </a:r>
            </a:p>
          </p:txBody>
        </p:sp>
      </p:grpSp>
      <p:sp>
        <p:nvSpPr>
          <p:cNvPr id="8602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Continuous                      Radon Monitors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860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743200"/>
            <a:ext cx="23447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201" y="2509521"/>
            <a:ext cx="1990912" cy="20100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86B301-E266-4915-9473-8AADD089474B}"/>
              </a:ext>
            </a:extLst>
          </p:cNvPr>
          <p:cNvGrpSpPr/>
          <p:nvPr/>
        </p:nvGrpSpPr>
        <p:grpSpPr>
          <a:xfrm>
            <a:off x="384728" y="5562727"/>
            <a:ext cx="8620125" cy="2005903"/>
            <a:chOff x="523874" y="5562727"/>
            <a:chExt cx="8620125" cy="2005903"/>
          </a:xfrm>
        </p:grpSpPr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523874" y="6195102"/>
              <a:ext cx="862012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 Denver, Colorado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816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733550" y="4953000"/>
            <a:ext cx="25701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Alpha scintillation</a:t>
            </a:r>
          </a:p>
        </p:txBody>
      </p:sp>
      <p:pic>
        <p:nvPicPr>
          <p:cNvPr id="82952" name="Picture 16" descr="Tube-10sm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 b="15625"/>
          <a:stretch/>
        </p:blipFill>
        <p:spPr bwMode="auto">
          <a:xfrm>
            <a:off x="5457825" y="2143125"/>
            <a:ext cx="2438400" cy="300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17"/>
          <p:cNvSpPr txBox="1">
            <a:spLocks noChangeArrowheads="1"/>
          </p:cNvSpPr>
          <p:nvPr/>
        </p:nvSpPr>
        <p:spPr bwMode="auto">
          <a:xfrm>
            <a:off x="5476875" y="5067300"/>
            <a:ext cx="2505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Cell lined with zinc sulfide</a:t>
            </a:r>
          </a:p>
        </p:txBody>
      </p:sp>
      <p:sp>
        <p:nvSpPr>
          <p:cNvPr id="8704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Zinc Sulfide-                       Lined Chamber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870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2638425"/>
            <a:ext cx="2727325" cy="216693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047" name="Text Box 5"/>
          <p:cNvSpPr txBox="1">
            <a:spLocks noChangeArrowheads="1"/>
          </p:cNvSpPr>
          <p:nvPr/>
        </p:nvSpPr>
        <p:spPr bwMode="auto">
          <a:xfrm>
            <a:off x="1227138" y="4637088"/>
            <a:ext cx="23336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00">
                <a:latin typeface="News Gothic MT" pitchFamily="34" charset="0"/>
              </a:rPr>
              <a:t>WPB Radon Testing Bethlehem, PA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78C8BB-1779-48AD-8DAF-8CAB129C253B}"/>
              </a:ext>
            </a:extLst>
          </p:cNvPr>
          <p:cNvGrpSpPr/>
          <p:nvPr/>
        </p:nvGrpSpPr>
        <p:grpSpPr>
          <a:xfrm>
            <a:off x="523875" y="5562727"/>
            <a:ext cx="9037568" cy="2005903"/>
            <a:chOff x="523875" y="5562727"/>
            <a:chExt cx="9037568" cy="2005903"/>
          </a:xfrm>
        </p:grpSpPr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523875" y="6195102"/>
              <a:ext cx="903756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3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Pulses of Light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88067" name="Picture 3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82">
            <a:off x="4986338" y="2708275"/>
            <a:ext cx="42703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8" name="Group 1"/>
          <p:cNvGrpSpPr>
            <a:grpSpLocks/>
          </p:cNvGrpSpPr>
          <p:nvPr/>
        </p:nvGrpSpPr>
        <p:grpSpPr bwMode="auto">
          <a:xfrm>
            <a:off x="714375" y="2095500"/>
            <a:ext cx="3173413" cy="3295650"/>
            <a:chOff x="171450" y="1624013"/>
            <a:chExt cx="4173538" cy="4119562"/>
          </a:xfrm>
        </p:grpSpPr>
        <p:sp>
          <p:nvSpPr>
            <p:cNvPr id="88091" name="Oval 8"/>
            <p:cNvSpPr>
              <a:spLocks noChangeArrowheads="1"/>
            </p:cNvSpPr>
            <p:nvPr/>
          </p:nvSpPr>
          <p:spPr bwMode="auto">
            <a:xfrm>
              <a:off x="1819275" y="1647825"/>
              <a:ext cx="900113" cy="4095750"/>
            </a:xfrm>
            <a:prstGeom prst="ellips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92" name="Oval 9"/>
            <p:cNvSpPr>
              <a:spLocks noChangeArrowheads="1"/>
            </p:cNvSpPr>
            <p:nvPr/>
          </p:nvSpPr>
          <p:spPr bwMode="auto">
            <a:xfrm rot="-1531937">
              <a:off x="1819275" y="1624013"/>
              <a:ext cx="895350" cy="4095750"/>
            </a:xfrm>
            <a:prstGeom prst="ellips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93" name="Oval 10"/>
            <p:cNvSpPr>
              <a:spLocks noChangeArrowheads="1"/>
            </p:cNvSpPr>
            <p:nvPr/>
          </p:nvSpPr>
          <p:spPr bwMode="auto">
            <a:xfrm rot="3350821">
              <a:off x="1841500" y="1598613"/>
              <a:ext cx="911225" cy="4095750"/>
            </a:xfrm>
            <a:prstGeom prst="ellips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94" name="Oval 11"/>
            <p:cNvSpPr>
              <a:spLocks noChangeArrowheads="1"/>
            </p:cNvSpPr>
            <p:nvPr/>
          </p:nvSpPr>
          <p:spPr bwMode="auto">
            <a:xfrm rot="-5400000">
              <a:off x="1783556" y="1616869"/>
              <a:ext cx="871538" cy="4095750"/>
            </a:xfrm>
            <a:prstGeom prst="ellips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95" name="Oval 12"/>
            <p:cNvSpPr>
              <a:spLocks noChangeArrowheads="1"/>
            </p:cNvSpPr>
            <p:nvPr/>
          </p:nvSpPr>
          <p:spPr bwMode="auto">
            <a:xfrm rot="-3211329">
              <a:off x="1800225" y="1597026"/>
              <a:ext cx="911225" cy="4095750"/>
            </a:xfrm>
            <a:prstGeom prst="ellips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96" name="Oval 13"/>
            <p:cNvSpPr>
              <a:spLocks noChangeArrowheads="1"/>
            </p:cNvSpPr>
            <p:nvPr/>
          </p:nvSpPr>
          <p:spPr bwMode="auto">
            <a:xfrm rot="1430665">
              <a:off x="1822450" y="1624013"/>
              <a:ext cx="900113" cy="4095750"/>
            </a:xfrm>
            <a:prstGeom prst="ellips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88069" name="Oval 15"/>
          <p:cNvSpPr>
            <a:spLocks noChangeArrowheads="1"/>
          </p:cNvSpPr>
          <p:nvPr/>
        </p:nvSpPr>
        <p:spPr bwMode="auto">
          <a:xfrm>
            <a:off x="2190750" y="5286375"/>
            <a:ext cx="200025" cy="193675"/>
          </a:xfrm>
          <a:prstGeom prst="sun">
            <a:avLst>
              <a:gd name="adj" fmla="val 25000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8070" name="Oval 16"/>
          <p:cNvSpPr>
            <a:spLocks noChangeArrowheads="1"/>
          </p:cNvSpPr>
          <p:nvPr/>
        </p:nvSpPr>
        <p:spPr bwMode="auto">
          <a:xfrm>
            <a:off x="2886075" y="2152650"/>
            <a:ext cx="200025" cy="193675"/>
          </a:xfrm>
          <a:prstGeom prst="sun">
            <a:avLst>
              <a:gd name="adj" fmla="val 25000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8071" name="Oval 17"/>
          <p:cNvSpPr>
            <a:spLocks noChangeArrowheads="1"/>
          </p:cNvSpPr>
          <p:nvPr/>
        </p:nvSpPr>
        <p:spPr bwMode="auto">
          <a:xfrm>
            <a:off x="1495425" y="2190750"/>
            <a:ext cx="200025" cy="193675"/>
          </a:xfrm>
          <a:prstGeom prst="sun">
            <a:avLst>
              <a:gd name="adj" fmla="val 25000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8072" name="Oval 18"/>
          <p:cNvSpPr>
            <a:spLocks noChangeArrowheads="1"/>
          </p:cNvSpPr>
          <p:nvPr/>
        </p:nvSpPr>
        <p:spPr bwMode="auto">
          <a:xfrm>
            <a:off x="3448050" y="4540250"/>
            <a:ext cx="200025" cy="193675"/>
          </a:xfrm>
          <a:prstGeom prst="sun">
            <a:avLst>
              <a:gd name="adj" fmla="val 25000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8073" name="Oval 19"/>
          <p:cNvSpPr>
            <a:spLocks noChangeArrowheads="1"/>
          </p:cNvSpPr>
          <p:nvPr/>
        </p:nvSpPr>
        <p:spPr bwMode="auto">
          <a:xfrm>
            <a:off x="633413" y="3629025"/>
            <a:ext cx="200025" cy="193675"/>
          </a:xfrm>
          <a:prstGeom prst="sun">
            <a:avLst>
              <a:gd name="adj" fmla="val 25000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54036" name="Oval 20"/>
          <p:cNvSpPr>
            <a:spLocks noChangeArrowheads="1"/>
          </p:cNvSpPr>
          <p:nvPr/>
        </p:nvSpPr>
        <p:spPr bwMode="auto">
          <a:xfrm>
            <a:off x="3495675" y="2743200"/>
            <a:ext cx="209550" cy="200025"/>
          </a:xfrm>
          <a:prstGeom prst="sun">
            <a:avLst>
              <a:gd name="adj" fmla="val 25000"/>
            </a:avLst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8075" name="Text Box 30"/>
          <p:cNvSpPr txBox="1">
            <a:spLocks noChangeArrowheads="1"/>
          </p:cNvSpPr>
          <p:nvPr/>
        </p:nvSpPr>
        <p:spPr bwMode="auto">
          <a:xfrm>
            <a:off x="557213" y="4719638"/>
            <a:ext cx="1281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News Gothic MT" pitchFamily="34" charset="0"/>
              </a:rPr>
              <a:t>Zinc Sulfide</a:t>
            </a:r>
          </a:p>
        </p:txBody>
      </p:sp>
      <p:sp>
        <p:nvSpPr>
          <p:cNvPr id="854047" name="AutoShape 31"/>
          <p:cNvSpPr>
            <a:spLocks noChangeArrowheads="1"/>
          </p:cNvSpPr>
          <p:nvPr/>
        </p:nvSpPr>
        <p:spPr bwMode="auto">
          <a:xfrm>
            <a:off x="3686175" y="1924050"/>
            <a:ext cx="381000" cy="309563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854050" name="Group 34"/>
          <p:cNvGrpSpPr>
            <a:grpSpLocks/>
          </p:cNvGrpSpPr>
          <p:nvPr/>
        </p:nvGrpSpPr>
        <p:grpSpPr bwMode="auto">
          <a:xfrm>
            <a:off x="4883150" y="5010150"/>
            <a:ext cx="350838" cy="454025"/>
            <a:chOff x="1921" y="1296"/>
            <a:chExt cx="398" cy="460"/>
          </a:xfrm>
        </p:grpSpPr>
        <p:sp>
          <p:nvSpPr>
            <p:cNvPr id="88086" name="Oval 35"/>
            <p:cNvSpPr>
              <a:spLocks noChangeAspect="1" noChangeArrowheads="1"/>
            </p:cNvSpPr>
            <p:nvPr/>
          </p:nvSpPr>
          <p:spPr bwMode="auto">
            <a:xfrm>
              <a:off x="2014" y="1299"/>
              <a:ext cx="167" cy="16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87" name="Oval 36"/>
            <p:cNvSpPr>
              <a:spLocks noChangeAspect="1" noChangeArrowheads="1"/>
            </p:cNvSpPr>
            <p:nvPr/>
          </p:nvSpPr>
          <p:spPr bwMode="auto">
            <a:xfrm>
              <a:off x="2046" y="1400"/>
              <a:ext cx="167" cy="16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CC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88" name="Oval 37"/>
            <p:cNvSpPr>
              <a:spLocks noChangeAspect="1" noChangeArrowheads="1"/>
            </p:cNvSpPr>
            <p:nvPr/>
          </p:nvSpPr>
          <p:spPr bwMode="auto">
            <a:xfrm>
              <a:off x="2115" y="1296"/>
              <a:ext cx="167" cy="16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rgbClr val="CC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89" name="Oval 38"/>
            <p:cNvSpPr>
              <a:spLocks noChangeAspect="1" noChangeArrowheads="1"/>
            </p:cNvSpPr>
            <p:nvPr/>
          </p:nvSpPr>
          <p:spPr bwMode="auto">
            <a:xfrm>
              <a:off x="2152" y="1368"/>
              <a:ext cx="167" cy="16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88090" name="Rectangle 39"/>
            <p:cNvSpPr>
              <a:spLocks noChangeAspect="1" noChangeArrowheads="1"/>
            </p:cNvSpPr>
            <p:nvPr/>
          </p:nvSpPr>
          <p:spPr bwMode="auto">
            <a:xfrm>
              <a:off x="1921" y="1296"/>
              <a:ext cx="205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88078" name="Text Box 40"/>
          <p:cNvSpPr txBox="1">
            <a:spLocks noChangeArrowheads="1"/>
          </p:cNvSpPr>
          <p:nvPr/>
        </p:nvSpPr>
        <p:spPr bwMode="auto">
          <a:xfrm>
            <a:off x="4243388" y="5453063"/>
            <a:ext cx="17478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News Gothic MT" pitchFamily="34" charset="0"/>
              </a:rPr>
              <a:t>Radon nucleus</a:t>
            </a:r>
          </a:p>
        </p:txBody>
      </p:sp>
      <p:sp>
        <p:nvSpPr>
          <p:cNvPr id="88079" name="Text Box 41"/>
          <p:cNvSpPr txBox="1">
            <a:spLocks noChangeArrowheads="1"/>
          </p:cNvSpPr>
          <p:nvPr/>
        </p:nvSpPr>
        <p:spPr bwMode="auto">
          <a:xfrm rot="2092072">
            <a:off x="5948363" y="4319588"/>
            <a:ext cx="28051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Scintillation cell</a:t>
            </a:r>
          </a:p>
        </p:txBody>
      </p:sp>
      <p:sp>
        <p:nvSpPr>
          <p:cNvPr id="854058" name="AutoShape 42"/>
          <p:cNvSpPr>
            <a:spLocks noChangeArrowheads="1"/>
          </p:cNvSpPr>
          <p:nvPr/>
        </p:nvSpPr>
        <p:spPr bwMode="auto">
          <a:xfrm>
            <a:off x="7162800" y="3595688"/>
            <a:ext cx="295275" cy="304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54059" name="AutoShape 43"/>
          <p:cNvSpPr>
            <a:spLocks noChangeArrowheads="1"/>
          </p:cNvSpPr>
          <p:nvPr/>
        </p:nvSpPr>
        <p:spPr bwMode="auto">
          <a:xfrm>
            <a:off x="7686675" y="3910013"/>
            <a:ext cx="485775" cy="55245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2038350" y="3409950"/>
            <a:ext cx="333375" cy="3333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2181225" y="3705225"/>
            <a:ext cx="333375" cy="3333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 rot="7421404">
            <a:off x="4796631" y="4810920"/>
            <a:ext cx="631825" cy="620712"/>
          </a:xfrm>
          <a:prstGeom prst="sun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82A6CF-B54E-4BF1-9D53-85BDA487A419}"/>
              </a:ext>
            </a:extLst>
          </p:cNvPr>
          <p:cNvGrpSpPr/>
          <p:nvPr/>
        </p:nvGrpSpPr>
        <p:grpSpPr>
          <a:xfrm>
            <a:off x="364851" y="5622361"/>
            <a:ext cx="8857104" cy="2005903"/>
            <a:chOff x="523875" y="5562727"/>
            <a:chExt cx="8857104" cy="2005903"/>
          </a:xfrm>
        </p:grpSpPr>
        <p:sp>
          <p:nvSpPr>
            <p:cNvPr id="32" name="Subtitle 2"/>
            <p:cNvSpPr txBox="1">
              <a:spLocks/>
            </p:cNvSpPr>
            <p:nvPr/>
          </p:nvSpPr>
          <p:spPr bwMode="auto">
            <a:xfrm>
              <a:off x="523875" y="6195102"/>
              <a:ext cx="8857104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3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2.59259E-6 L -0.15105 -0.33588 L 0.03646 -0.2199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854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125 -0.1062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5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10069 L 0.00208 -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5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0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573 0.2347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54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8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36" grpId="0" animBg="1"/>
      <p:bldP spid="854036" grpId="1" animBg="1"/>
      <p:bldP spid="854047" grpId="0" animBg="1"/>
      <p:bldP spid="854047" grpId="1" animBg="1"/>
      <p:bldP spid="854047" grpId="2" animBg="1"/>
      <p:bldP spid="854058" grpId="0" animBg="1"/>
      <p:bldP spid="854058" grpId="1" animBg="1"/>
      <p:bldP spid="8540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7"/>
          <p:cNvSpPr>
            <a:spLocks noChangeShapeType="1"/>
          </p:cNvSpPr>
          <p:nvPr/>
        </p:nvSpPr>
        <p:spPr bwMode="auto">
          <a:xfrm>
            <a:off x="3038475" y="2895600"/>
            <a:ext cx="838200" cy="0"/>
          </a:xfrm>
          <a:prstGeom prst="line">
            <a:avLst/>
          </a:prstGeom>
          <a:noFill/>
          <a:ln w="76200">
            <a:solidFill>
              <a:srgbClr val="6D6E7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Line 8"/>
          <p:cNvSpPr>
            <a:spLocks noChangeShapeType="1"/>
          </p:cNvSpPr>
          <p:nvPr/>
        </p:nvSpPr>
        <p:spPr bwMode="auto">
          <a:xfrm>
            <a:off x="3038475" y="4876800"/>
            <a:ext cx="838200" cy="0"/>
          </a:xfrm>
          <a:prstGeom prst="line">
            <a:avLst/>
          </a:prstGeom>
          <a:noFill/>
          <a:ln w="76200">
            <a:solidFill>
              <a:srgbClr val="6D6E7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904875" y="2819400"/>
            <a:ext cx="2133600" cy="152400"/>
          </a:xfrm>
          <a:prstGeom prst="rect">
            <a:avLst/>
          </a:prstGeom>
          <a:pattFill prst="wdUpDiag">
            <a:fgClr>
              <a:srgbClr val="00685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093" name="Rectangle 4"/>
          <p:cNvSpPr>
            <a:spLocks noChangeArrowheads="1"/>
          </p:cNvSpPr>
          <p:nvPr/>
        </p:nvSpPr>
        <p:spPr bwMode="auto">
          <a:xfrm>
            <a:off x="904875" y="4800600"/>
            <a:ext cx="2133600" cy="152400"/>
          </a:xfrm>
          <a:prstGeom prst="rect">
            <a:avLst/>
          </a:prstGeom>
          <a:pattFill prst="wdDnDiag">
            <a:fgClr>
              <a:srgbClr val="00685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094" name="Text Box 5"/>
          <p:cNvSpPr txBox="1">
            <a:spLocks noChangeArrowheads="1"/>
          </p:cNvSpPr>
          <p:nvPr/>
        </p:nvSpPr>
        <p:spPr bwMode="auto">
          <a:xfrm>
            <a:off x="981075" y="4953000"/>
            <a:ext cx="1981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News Gothic MT" pitchFamily="34" charset="0"/>
                <a:cs typeface="Arial" charset="0"/>
              </a:rPr>
              <a:t>Negative</a:t>
            </a:r>
          </a:p>
        </p:txBody>
      </p:sp>
      <p:sp>
        <p:nvSpPr>
          <p:cNvPr id="89095" name="Text Box 6"/>
          <p:cNvSpPr txBox="1">
            <a:spLocks noChangeArrowheads="1"/>
          </p:cNvSpPr>
          <p:nvPr/>
        </p:nvSpPr>
        <p:spPr bwMode="auto">
          <a:xfrm>
            <a:off x="981075" y="2409825"/>
            <a:ext cx="1981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News Gothic MT" pitchFamily="34" charset="0"/>
                <a:cs typeface="Arial" charset="0"/>
              </a:rPr>
              <a:t>Positive</a:t>
            </a:r>
          </a:p>
        </p:txBody>
      </p:sp>
      <p:sp>
        <p:nvSpPr>
          <p:cNvPr id="89096" name="Rectangle 9"/>
          <p:cNvSpPr>
            <a:spLocks noChangeArrowheads="1"/>
          </p:cNvSpPr>
          <p:nvPr/>
        </p:nvSpPr>
        <p:spPr bwMode="auto">
          <a:xfrm>
            <a:off x="3648075" y="2819400"/>
            <a:ext cx="685800" cy="2101850"/>
          </a:xfrm>
          <a:prstGeom prst="rect">
            <a:avLst/>
          </a:prstGeom>
          <a:solidFill>
            <a:srgbClr val="00685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3771900" y="2352675"/>
            <a:ext cx="45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000000"/>
                </a:solidFill>
                <a:cs typeface="Arial" charset="0"/>
              </a:rPr>
              <a:t>+</a:t>
            </a:r>
            <a:endParaRPr lang="en-US" altLang="en-US" sz="3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762375" y="4764088"/>
            <a:ext cx="457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cs typeface="Arial" charset="0"/>
              </a:rPr>
              <a:t>−</a:t>
            </a:r>
            <a:endParaRPr lang="en-US" altLang="en-US" sz="3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 rot="10800000">
            <a:off x="3597275" y="2962275"/>
            <a:ext cx="800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News Gothic MT" pitchFamily="34" charset="0"/>
                <a:cs typeface="Arial" charset="0"/>
              </a:rPr>
              <a:t>Electrometer counter</a:t>
            </a:r>
          </a:p>
        </p:txBody>
      </p:sp>
      <p:sp>
        <p:nvSpPr>
          <p:cNvPr id="275" name="Line 194"/>
          <p:cNvSpPr>
            <a:spLocks noChangeShapeType="1"/>
          </p:cNvSpPr>
          <p:nvPr/>
        </p:nvSpPr>
        <p:spPr bwMode="auto">
          <a:xfrm>
            <a:off x="1057275" y="3886200"/>
            <a:ext cx="533400" cy="0"/>
          </a:xfrm>
          <a:prstGeom prst="line">
            <a:avLst/>
          </a:prstGeom>
          <a:noFill/>
          <a:ln w="28575">
            <a:solidFill>
              <a:srgbClr val="0033CC"/>
            </a:solidFill>
            <a:miter lim="800000"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81200" y="3276600"/>
            <a:ext cx="1543050" cy="1457325"/>
            <a:chOff x="1981200" y="3276600"/>
            <a:chExt cx="1543050" cy="1457325"/>
          </a:xfrm>
        </p:grpSpPr>
        <p:sp>
          <p:nvSpPr>
            <p:cNvPr id="89243" name="Line 195"/>
            <p:cNvSpPr>
              <a:spLocks noChangeShapeType="1"/>
            </p:cNvSpPr>
            <p:nvPr/>
          </p:nvSpPr>
          <p:spPr bwMode="auto">
            <a:xfrm>
              <a:off x="2200275" y="3886200"/>
              <a:ext cx="533400" cy="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44" name="Line 196"/>
            <p:cNvSpPr>
              <a:spLocks noChangeShapeType="1"/>
            </p:cNvSpPr>
            <p:nvPr/>
          </p:nvSpPr>
          <p:spPr bwMode="auto">
            <a:xfrm flipV="1">
              <a:off x="2124075" y="3276600"/>
              <a:ext cx="706438" cy="38100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45" name="Line 282"/>
            <p:cNvSpPr>
              <a:spLocks noChangeShapeType="1"/>
            </p:cNvSpPr>
            <p:nvPr/>
          </p:nvSpPr>
          <p:spPr bwMode="auto">
            <a:xfrm>
              <a:off x="2228850" y="4210050"/>
              <a:ext cx="1076325" cy="123825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46" name="Line 283"/>
            <p:cNvSpPr>
              <a:spLocks noChangeShapeType="1"/>
            </p:cNvSpPr>
            <p:nvPr/>
          </p:nvSpPr>
          <p:spPr bwMode="auto">
            <a:xfrm>
              <a:off x="1981200" y="4322763"/>
              <a:ext cx="1543050" cy="411162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9275" y="3419475"/>
            <a:ext cx="347663" cy="920750"/>
            <a:chOff x="549331" y="3419956"/>
            <a:chExt cx="348250" cy="920269"/>
          </a:xfrm>
        </p:grpSpPr>
        <p:grpSp>
          <p:nvGrpSpPr>
            <p:cNvPr id="89198" name="Group 89"/>
            <p:cNvGrpSpPr>
              <a:grpSpLocks noChangeAspect="1"/>
            </p:cNvGrpSpPr>
            <p:nvPr/>
          </p:nvGrpSpPr>
          <p:grpSpPr bwMode="auto">
            <a:xfrm>
              <a:off x="647798" y="3419956"/>
              <a:ext cx="136525" cy="149225"/>
              <a:chOff x="1553" y="2551"/>
              <a:chExt cx="136" cy="132"/>
            </a:xfrm>
          </p:grpSpPr>
          <p:sp>
            <p:nvSpPr>
              <p:cNvPr id="89237" name="Oval 90"/>
              <p:cNvSpPr>
                <a:spLocks noChangeAspect="1" noChangeArrowheads="1"/>
              </p:cNvSpPr>
              <p:nvPr/>
            </p:nvSpPr>
            <p:spPr bwMode="auto">
              <a:xfrm>
                <a:off x="1553" y="2551"/>
                <a:ext cx="136" cy="132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8" name="Oval 91"/>
              <p:cNvSpPr>
                <a:spLocks noChangeAspect="1" noChangeArrowheads="1"/>
              </p:cNvSpPr>
              <p:nvPr/>
            </p:nvSpPr>
            <p:spPr bwMode="auto">
              <a:xfrm>
                <a:off x="1557" y="2555"/>
                <a:ext cx="119" cy="12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9" name="Oval 92"/>
              <p:cNvSpPr>
                <a:spLocks noChangeAspect="1" noChangeArrowheads="1"/>
              </p:cNvSpPr>
              <p:nvPr/>
            </p:nvSpPr>
            <p:spPr bwMode="auto">
              <a:xfrm>
                <a:off x="1558" y="2555"/>
                <a:ext cx="106" cy="106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40" name="Oval 93"/>
              <p:cNvSpPr>
                <a:spLocks noChangeAspect="1" noChangeArrowheads="1"/>
              </p:cNvSpPr>
              <p:nvPr/>
            </p:nvSpPr>
            <p:spPr bwMode="auto">
              <a:xfrm>
                <a:off x="1562" y="2562"/>
                <a:ext cx="87" cy="8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41" name="Oval 94"/>
              <p:cNvSpPr>
                <a:spLocks noChangeAspect="1" noChangeArrowheads="1"/>
              </p:cNvSpPr>
              <p:nvPr/>
            </p:nvSpPr>
            <p:spPr bwMode="auto">
              <a:xfrm>
                <a:off x="1569" y="2568"/>
                <a:ext cx="62" cy="6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42" name="Oval 95"/>
              <p:cNvSpPr>
                <a:spLocks noChangeAspect="1" noChangeArrowheads="1"/>
              </p:cNvSpPr>
              <p:nvPr/>
            </p:nvSpPr>
            <p:spPr bwMode="auto">
              <a:xfrm>
                <a:off x="1580" y="2580"/>
                <a:ext cx="30" cy="3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199" name="Group 96"/>
            <p:cNvGrpSpPr>
              <a:grpSpLocks noChangeAspect="1"/>
            </p:cNvGrpSpPr>
            <p:nvPr/>
          </p:nvGrpSpPr>
          <p:grpSpPr bwMode="auto">
            <a:xfrm>
              <a:off x="676275" y="4191000"/>
              <a:ext cx="136525" cy="149225"/>
              <a:chOff x="1553" y="2551"/>
              <a:chExt cx="136" cy="132"/>
            </a:xfrm>
          </p:grpSpPr>
          <p:sp>
            <p:nvSpPr>
              <p:cNvPr id="89231" name="Oval 97"/>
              <p:cNvSpPr>
                <a:spLocks noChangeAspect="1" noChangeArrowheads="1"/>
              </p:cNvSpPr>
              <p:nvPr/>
            </p:nvSpPr>
            <p:spPr bwMode="auto">
              <a:xfrm>
                <a:off x="1553" y="2551"/>
                <a:ext cx="136" cy="132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2" name="Oval 98"/>
              <p:cNvSpPr>
                <a:spLocks noChangeAspect="1" noChangeArrowheads="1"/>
              </p:cNvSpPr>
              <p:nvPr/>
            </p:nvSpPr>
            <p:spPr bwMode="auto">
              <a:xfrm>
                <a:off x="1557" y="2555"/>
                <a:ext cx="119" cy="12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3" name="Oval 99"/>
              <p:cNvSpPr>
                <a:spLocks noChangeAspect="1" noChangeArrowheads="1"/>
              </p:cNvSpPr>
              <p:nvPr/>
            </p:nvSpPr>
            <p:spPr bwMode="auto">
              <a:xfrm>
                <a:off x="1558" y="2555"/>
                <a:ext cx="106" cy="106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4" name="Oval 100"/>
              <p:cNvSpPr>
                <a:spLocks noChangeAspect="1" noChangeArrowheads="1"/>
              </p:cNvSpPr>
              <p:nvPr/>
            </p:nvSpPr>
            <p:spPr bwMode="auto">
              <a:xfrm>
                <a:off x="1562" y="2562"/>
                <a:ext cx="87" cy="8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5" name="Oval 101"/>
              <p:cNvSpPr>
                <a:spLocks noChangeAspect="1" noChangeArrowheads="1"/>
              </p:cNvSpPr>
              <p:nvPr/>
            </p:nvSpPr>
            <p:spPr bwMode="auto">
              <a:xfrm>
                <a:off x="1569" y="2568"/>
                <a:ext cx="62" cy="6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236" name="Oval 102"/>
              <p:cNvSpPr>
                <a:spLocks noChangeAspect="1" noChangeArrowheads="1"/>
              </p:cNvSpPr>
              <p:nvPr/>
            </p:nvSpPr>
            <p:spPr bwMode="auto">
              <a:xfrm>
                <a:off x="1580" y="2580"/>
                <a:ext cx="30" cy="3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200" name="Group 293"/>
            <p:cNvGrpSpPr>
              <a:grpSpLocks/>
            </p:cNvGrpSpPr>
            <p:nvPr/>
          </p:nvGrpSpPr>
          <p:grpSpPr bwMode="auto">
            <a:xfrm>
              <a:off x="549331" y="3677137"/>
              <a:ext cx="348250" cy="411162"/>
              <a:chOff x="1290050" y="3627438"/>
              <a:chExt cx="276813" cy="343474"/>
            </a:xfrm>
          </p:grpSpPr>
          <p:grpSp>
            <p:nvGrpSpPr>
              <p:cNvPr id="89201" name="Group 120"/>
              <p:cNvGrpSpPr>
                <a:grpSpLocks noChangeAspect="1"/>
              </p:cNvGrpSpPr>
              <p:nvPr/>
            </p:nvGrpSpPr>
            <p:grpSpPr bwMode="auto">
              <a:xfrm>
                <a:off x="1290050" y="3793112"/>
                <a:ext cx="155575" cy="177800"/>
                <a:chOff x="1216" y="1438"/>
                <a:chExt cx="63" cy="63"/>
              </a:xfrm>
            </p:grpSpPr>
            <p:sp>
              <p:nvSpPr>
                <p:cNvPr id="89224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1216" y="1438"/>
                  <a:ext cx="63" cy="63"/>
                </a:xfrm>
                <a:prstGeom prst="ellipse">
                  <a:avLst/>
                </a:prstGeom>
                <a:solidFill>
                  <a:srgbClr val="8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225" name="Group 122"/>
                <p:cNvGrpSpPr>
                  <a:grpSpLocks noChangeAspect="1"/>
                </p:cNvGrpSpPr>
                <p:nvPr/>
              </p:nvGrpSpPr>
              <p:grpSpPr bwMode="auto">
                <a:xfrm>
                  <a:off x="1217" y="1440"/>
                  <a:ext cx="56" cy="57"/>
                  <a:chOff x="1217" y="1440"/>
                  <a:chExt cx="56" cy="57"/>
                </a:xfrm>
              </p:grpSpPr>
              <p:sp>
                <p:nvSpPr>
                  <p:cNvPr id="89226" name="Oval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7" y="1440"/>
                    <a:ext cx="56" cy="57"/>
                  </a:xfrm>
                  <a:prstGeom prst="ellipse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27" name="Oval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8" y="1441"/>
                    <a:ext cx="50" cy="50"/>
                  </a:xfrm>
                  <a:prstGeom prst="ellipse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28" name="Oval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0" y="1443"/>
                    <a:ext cx="40" cy="40"/>
                  </a:xfrm>
                  <a:prstGeom prst="ellipse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29" name="Oval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3" y="1447"/>
                    <a:ext cx="29" cy="2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30" name="Oval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9" y="1451"/>
                    <a:ext cx="19" cy="19"/>
                  </a:xfrm>
                  <a:prstGeom prst="ellipse">
                    <a:avLst/>
                  </a:prstGeom>
                  <a:solidFill>
                    <a:srgbClr val="FFFF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89202" name="Group 128"/>
              <p:cNvGrpSpPr>
                <a:grpSpLocks noChangeAspect="1"/>
              </p:cNvGrpSpPr>
              <p:nvPr/>
            </p:nvGrpSpPr>
            <p:grpSpPr bwMode="auto">
              <a:xfrm>
                <a:off x="1408113" y="3627438"/>
                <a:ext cx="158750" cy="173038"/>
                <a:chOff x="1328" y="1372"/>
                <a:chExt cx="64" cy="62"/>
              </a:xfrm>
            </p:grpSpPr>
            <p:sp>
              <p:nvSpPr>
                <p:cNvPr id="89218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1328" y="1372"/>
                  <a:ext cx="64" cy="62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19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1330" y="1373"/>
                  <a:ext cx="55" cy="56"/>
                </a:xfrm>
                <a:prstGeom prst="ellipse">
                  <a:avLst/>
                </a:prstGeom>
                <a:solidFill>
                  <a:srgbClr val="A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20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1331" y="1374"/>
                  <a:ext cx="49" cy="5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21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1332" y="1378"/>
                  <a:ext cx="41" cy="37"/>
                </a:xfrm>
                <a:prstGeom prst="ellipse">
                  <a:avLst/>
                </a:prstGeom>
                <a:solidFill>
                  <a:srgbClr val="E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22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6" y="1380"/>
                  <a:ext cx="28" cy="2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23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1340" y="1384"/>
                  <a:ext cx="20" cy="19"/>
                </a:xfrm>
                <a:prstGeom prst="ellipse">
                  <a:avLst/>
                </a:prstGeom>
                <a:solidFill>
                  <a:srgbClr val="FF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89203" name="Group 135"/>
              <p:cNvGrpSpPr>
                <a:grpSpLocks noChangeAspect="1"/>
              </p:cNvGrpSpPr>
              <p:nvPr/>
            </p:nvGrpSpPr>
            <p:grpSpPr bwMode="auto">
              <a:xfrm>
                <a:off x="1396365" y="3729919"/>
                <a:ext cx="158750" cy="174625"/>
                <a:chOff x="1261" y="1371"/>
                <a:chExt cx="64" cy="62"/>
              </a:xfrm>
            </p:grpSpPr>
            <p:sp>
              <p:nvSpPr>
                <p:cNvPr id="89211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61" y="1371"/>
                  <a:ext cx="64" cy="62"/>
                </a:xfrm>
                <a:prstGeom prst="ellipse">
                  <a:avLst/>
                </a:prstGeom>
                <a:solidFill>
                  <a:srgbClr val="8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212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1264" y="1373"/>
                  <a:ext cx="54" cy="56"/>
                  <a:chOff x="1264" y="1373"/>
                  <a:chExt cx="54" cy="56"/>
                </a:xfrm>
              </p:grpSpPr>
              <p:sp>
                <p:nvSpPr>
                  <p:cNvPr id="89213" name="Oval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4" y="1373"/>
                    <a:ext cx="54" cy="56"/>
                  </a:xfrm>
                  <a:prstGeom prst="ellipse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14" name="Oval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5" y="1373"/>
                    <a:ext cx="48" cy="52"/>
                  </a:xfrm>
                  <a:prstGeom prst="ellipse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15" name="Oval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6" y="1375"/>
                    <a:ext cx="40" cy="40"/>
                  </a:xfrm>
                  <a:prstGeom prst="ellipse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16" name="Oval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0" y="1379"/>
                    <a:ext cx="27" cy="3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217" name="Oval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4" y="1384"/>
                    <a:ext cx="20" cy="19"/>
                  </a:xfrm>
                  <a:prstGeom prst="ellipse">
                    <a:avLst/>
                  </a:prstGeom>
                  <a:solidFill>
                    <a:srgbClr val="FFFF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89204" name="Group 158"/>
              <p:cNvGrpSpPr>
                <a:grpSpLocks noChangeAspect="1"/>
              </p:cNvGrpSpPr>
              <p:nvPr/>
            </p:nvGrpSpPr>
            <p:grpSpPr bwMode="auto">
              <a:xfrm>
                <a:off x="1299626" y="3650884"/>
                <a:ext cx="158750" cy="176213"/>
                <a:chOff x="1208" y="1401"/>
                <a:chExt cx="64" cy="63"/>
              </a:xfrm>
            </p:grpSpPr>
            <p:sp>
              <p:nvSpPr>
                <p:cNvPr id="89205" name="Oval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1208" y="1401"/>
                  <a:ext cx="64" cy="63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06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1210" y="1402"/>
                  <a:ext cx="55" cy="57"/>
                </a:xfrm>
                <a:prstGeom prst="ellipse">
                  <a:avLst/>
                </a:prstGeom>
                <a:solidFill>
                  <a:srgbClr val="A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07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1211" y="1403"/>
                  <a:ext cx="49" cy="5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08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12" y="1407"/>
                  <a:ext cx="41" cy="38"/>
                </a:xfrm>
                <a:prstGeom prst="ellipse">
                  <a:avLst/>
                </a:prstGeom>
                <a:solidFill>
                  <a:srgbClr val="E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09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1216" y="1410"/>
                  <a:ext cx="28" cy="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210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0" y="1414"/>
                  <a:ext cx="20" cy="19"/>
                </a:xfrm>
                <a:prstGeom prst="ellipse">
                  <a:avLst/>
                </a:prstGeom>
                <a:solidFill>
                  <a:srgbClr val="FF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01800" y="3705225"/>
            <a:ext cx="482600" cy="635000"/>
            <a:chOff x="1702089" y="3705809"/>
            <a:chExt cx="482311" cy="634416"/>
          </a:xfrm>
        </p:grpSpPr>
        <p:grpSp>
          <p:nvGrpSpPr>
            <p:cNvPr id="89153" name="Group 268"/>
            <p:cNvGrpSpPr>
              <a:grpSpLocks noChangeAspect="1"/>
            </p:cNvGrpSpPr>
            <p:nvPr/>
          </p:nvGrpSpPr>
          <p:grpSpPr bwMode="auto">
            <a:xfrm>
              <a:off x="2047875" y="4114800"/>
              <a:ext cx="136525" cy="149225"/>
              <a:chOff x="1553" y="2551"/>
              <a:chExt cx="136" cy="132"/>
            </a:xfrm>
          </p:grpSpPr>
          <p:sp>
            <p:nvSpPr>
              <p:cNvPr id="89192" name="Oval 269"/>
              <p:cNvSpPr>
                <a:spLocks noChangeAspect="1" noChangeArrowheads="1"/>
              </p:cNvSpPr>
              <p:nvPr/>
            </p:nvSpPr>
            <p:spPr bwMode="auto">
              <a:xfrm>
                <a:off x="1553" y="2551"/>
                <a:ext cx="136" cy="132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3" name="Oval 270"/>
              <p:cNvSpPr>
                <a:spLocks noChangeAspect="1" noChangeArrowheads="1"/>
              </p:cNvSpPr>
              <p:nvPr/>
            </p:nvSpPr>
            <p:spPr bwMode="auto">
              <a:xfrm>
                <a:off x="1557" y="2555"/>
                <a:ext cx="119" cy="12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4" name="Oval 271"/>
              <p:cNvSpPr>
                <a:spLocks noChangeAspect="1" noChangeArrowheads="1"/>
              </p:cNvSpPr>
              <p:nvPr/>
            </p:nvSpPr>
            <p:spPr bwMode="auto">
              <a:xfrm>
                <a:off x="1558" y="2555"/>
                <a:ext cx="106" cy="106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5" name="Oval 272"/>
              <p:cNvSpPr>
                <a:spLocks noChangeAspect="1" noChangeArrowheads="1"/>
              </p:cNvSpPr>
              <p:nvPr/>
            </p:nvSpPr>
            <p:spPr bwMode="auto">
              <a:xfrm>
                <a:off x="1562" y="2562"/>
                <a:ext cx="87" cy="8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6" name="Oval 273"/>
              <p:cNvSpPr>
                <a:spLocks noChangeAspect="1" noChangeArrowheads="1"/>
              </p:cNvSpPr>
              <p:nvPr/>
            </p:nvSpPr>
            <p:spPr bwMode="auto">
              <a:xfrm>
                <a:off x="1569" y="2568"/>
                <a:ext cx="62" cy="6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7" name="Oval 274"/>
              <p:cNvSpPr>
                <a:spLocks noChangeAspect="1" noChangeArrowheads="1"/>
              </p:cNvSpPr>
              <p:nvPr/>
            </p:nvSpPr>
            <p:spPr bwMode="auto">
              <a:xfrm>
                <a:off x="1580" y="2580"/>
                <a:ext cx="30" cy="3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154" name="Group 275"/>
            <p:cNvGrpSpPr>
              <a:grpSpLocks noChangeAspect="1"/>
            </p:cNvGrpSpPr>
            <p:nvPr/>
          </p:nvGrpSpPr>
          <p:grpSpPr bwMode="auto">
            <a:xfrm>
              <a:off x="1819275" y="4191000"/>
              <a:ext cx="136525" cy="149225"/>
              <a:chOff x="1553" y="2551"/>
              <a:chExt cx="136" cy="132"/>
            </a:xfrm>
          </p:grpSpPr>
          <p:sp>
            <p:nvSpPr>
              <p:cNvPr id="89186" name="Oval 276"/>
              <p:cNvSpPr>
                <a:spLocks noChangeAspect="1" noChangeArrowheads="1"/>
              </p:cNvSpPr>
              <p:nvPr/>
            </p:nvSpPr>
            <p:spPr bwMode="auto">
              <a:xfrm>
                <a:off x="1553" y="2551"/>
                <a:ext cx="136" cy="132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87" name="Oval 277"/>
              <p:cNvSpPr>
                <a:spLocks noChangeAspect="1" noChangeArrowheads="1"/>
              </p:cNvSpPr>
              <p:nvPr/>
            </p:nvSpPr>
            <p:spPr bwMode="auto">
              <a:xfrm>
                <a:off x="1557" y="2555"/>
                <a:ext cx="119" cy="12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88" name="Oval 278"/>
              <p:cNvSpPr>
                <a:spLocks noChangeAspect="1" noChangeArrowheads="1"/>
              </p:cNvSpPr>
              <p:nvPr/>
            </p:nvSpPr>
            <p:spPr bwMode="auto">
              <a:xfrm>
                <a:off x="1558" y="2555"/>
                <a:ext cx="106" cy="106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89" name="Oval 279"/>
              <p:cNvSpPr>
                <a:spLocks noChangeAspect="1" noChangeArrowheads="1"/>
              </p:cNvSpPr>
              <p:nvPr/>
            </p:nvSpPr>
            <p:spPr bwMode="auto">
              <a:xfrm>
                <a:off x="1562" y="2562"/>
                <a:ext cx="87" cy="8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0" name="Oval 280"/>
              <p:cNvSpPr>
                <a:spLocks noChangeAspect="1" noChangeArrowheads="1"/>
              </p:cNvSpPr>
              <p:nvPr/>
            </p:nvSpPr>
            <p:spPr bwMode="auto">
              <a:xfrm>
                <a:off x="1569" y="2568"/>
                <a:ext cx="62" cy="6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91" name="Oval 281"/>
              <p:cNvSpPr>
                <a:spLocks noChangeAspect="1" noChangeArrowheads="1"/>
              </p:cNvSpPr>
              <p:nvPr/>
            </p:nvSpPr>
            <p:spPr bwMode="auto">
              <a:xfrm>
                <a:off x="1580" y="2580"/>
                <a:ext cx="30" cy="3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155" name="Group 324"/>
            <p:cNvGrpSpPr>
              <a:grpSpLocks/>
            </p:cNvGrpSpPr>
            <p:nvPr/>
          </p:nvGrpSpPr>
          <p:grpSpPr bwMode="auto">
            <a:xfrm>
              <a:off x="1702089" y="3705809"/>
              <a:ext cx="348250" cy="411162"/>
              <a:chOff x="1290050" y="3627438"/>
              <a:chExt cx="276813" cy="343474"/>
            </a:xfrm>
          </p:grpSpPr>
          <p:grpSp>
            <p:nvGrpSpPr>
              <p:cNvPr id="89156" name="Group 120"/>
              <p:cNvGrpSpPr>
                <a:grpSpLocks noChangeAspect="1"/>
              </p:cNvGrpSpPr>
              <p:nvPr/>
            </p:nvGrpSpPr>
            <p:grpSpPr bwMode="auto">
              <a:xfrm>
                <a:off x="1290050" y="3793112"/>
                <a:ext cx="155575" cy="177800"/>
                <a:chOff x="1216" y="1438"/>
                <a:chExt cx="63" cy="63"/>
              </a:xfrm>
            </p:grpSpPr>
            <p:sp>
              <p:nvSpPr>
                <p:cNvPr id="89179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1216" y="1438"/>
                  <a:ext cx="63" cy="63"/>
                </a:xfrm>
                <a:prstGeom prst="ellipse">
                  <a:avLst/>
                </a:prstGeom>
                <a:solidFill>
                  <a:srgbClr val="8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180" name="Group 122"/>
                <p:cNvGrpSpPr>
                  <a:grpSpLocks noChangeAspect="1"/>
                </p:cNvGrpSpPr>
                <p:nvPr/>
              </p:nvGrpSpPr>
              <p:grpSpPr bwMode="auto">
                <a:xfrm>
                  <a:off x="1217" y="1440"/>
                  <a:ext cx="56" cy="57"/>
                  <a:chOff x="1217" y="1440"/>
                  <a:chExt cx="56" cy="57"/>
                </a:xfrm>
              </p:grpSpPr>
              <p:sp>
                <p:nvSpPr>
                  <p:cNvPr id="89181" name="Oval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7" y="1440"/>
                    <a:ext cx="56" cy="57"/>
                  </a:xfrm>
                  <a:prstGeom prst="ellipse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82" name="Oval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8" y="1441"/>
                    <a:ext cx="50" cy="50"/>
                  </a:xfrm>
                  <a:prstGeom prst="ellipse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83" name="Oval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0" y="1443"/>
                    <a:ext cx="40" cy="40"/>
                  </a:xfrm>
                  <a:prstGeom prst="ellipse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84" name="Oval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3" y="1447"/>
                    <a:ext cx="29" cy="2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85" name="Oval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9" y="1451"/>
                    <a:ext cx="19" cy="19"/>
                  </a:xfrm>
                  <a:prstGeom prst="ellipse">
                    <a:avLst/>
                  </a:prstGeom>
                  <a:solidFill>
                    <a:srgbClr val="FFFF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89157" name="Group 128"/>
              <p:cNvGrpSpPr>
                <a:grpSpLocks noChangeAspect="1"/>
              </p:cNvGrpSpPr>
              <p:nvPr/>
            </p:nvGrpSpPr>
            <p:grpSpPr bwMode="auto">
              <a:xfrm>
                <a:off x="1408113" y="3627438"/>
                <a:ext cx="158750" cy="173038"/>
                <a:chOff x="1328" y="1372"/>
                <a:chExt cx="64" cy="62"/>
              </a:xfrm>
            </p:grpSpPr>
            <p:sp>
              <p:nvSpPr>
                <p:cNvPr id="89173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1328" y="1372"/>
                  <a:ext cx="64" cy="62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74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1330" y="1373"/>
                  <a:ext cx="55" cy="56"/>
                </a:xfrm>
                <a:prstGeom prst="ellipse">
                  <a:avLst/>
                </a:prstGeom>
                <a:solidFill>
                  <a:srgbClr val="A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75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1331" y="1374"/>
                  <a:ext cx="49" cy="5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76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1332" y="1378"/>
                  <a:ext cx="41" cy="37"/>
                </a:xfrm>
                <a:prstGeom prst="ellipse">
                  <a:avLst/>
                </a:prstGeom>
                <a:solidFill>
                  <a:srgbClr val="E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77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6" y="1380"/>
                  <a:ext cx="28" cy="2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78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1340" y="1384"/>
                  <a:ext cx="20" cy="19"/>
                </a:xfrm>
                <a:prstGeom prst="ellipse">
                  <a:avLst/>
                </a:prstGeom>
                <a:solidFill>
                  <a:srgbClr val="FF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89158" name="Group 135"/>
              <p:cNvGrpSpPr>
                <a:grpSpLocks noChangeAspect="1"/>
              </p:cNvGrpSpPr>
              <p:nvPr/>
            </p:nvGrpSpPr>
            <p:grpSpPr bwMode="auto">
              <a:xfrm>
                <a:off x="1396365" y="3729919"/>
                <a:ext cx="158750" cy="174625"/>
                <a:chOff x="1261" y="1371"/>
                <a:chExt cx="64" cy="62"/>
              </a:xfrm>
            </p:grpSpPr>
            <p:sp>
              <p:nvSpPr>
                <p:cNvPr id="89166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61" y="1371"/>
                  <a:ext cx="64" cy="62"/>
                </a:xfrm>
                <a:prstGeom prst="ellipse">
                  <a:avLst/>
                </a:prstGeom>
                <a:solidFill>
                  <a:srgbClr val="8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167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1264" y="1373"/>
                  <a:ext cx="54" cy="56"/>
                  <a:chOff x="1264" y="1373"/>
                  <a:chExt cx="54" cy="56"/>
                </a:xfrm>
              </p:grpSpPr>
              <p:sp>
                <p:nvSpPr>
                  <p:cNvPr id="89168" name="Oval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4" y="1373"/>
                    <a:ext cx="54" cy="56"/>
                  </a:xfrm>
                  <a:prstGeom prst="ellipse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69" name="Oval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5" y="1373"/>
                    <a:ext cx="48" cy="52"/>
                  </a:xfrm>
                  <a:prstGeom prst="ellipse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70" name="Oval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6" y="1375"/>
                    <a:ext cx="40" cy="40"/>
                  </a:xfrm>
                  <a:prstGeom prst="ellipse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71" name="Oval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0" y="1379"/>
                    <a:ext cx="27" cy="3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72" name="Oval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4" y="1384"/>
                    <a:ext cx="20" cy="19"/>
                  </a:xfrm>
                  <a:prstGeom prst="ellipse">
                    <a:avLst/>
                  </a:prstGeom>
                  <a:solidFill>
                    <a:srgbClr val="FFFF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89159" name="Group 158"/>
              <p:cNvGrpSpPr>
                <a:grpSpLocks noChangeAspect="1"/>
              </p:cNvGrpSpPr>
              <p:nvPr/>
            </p:nvGrpSpPr>
            <p:grpSpPr bwMode="auto">
              <a:xfrm>
                <a:off x="1299626" y="3650884"/>
                <a:ext cx="158750" cy="176213"/>
                <a:chOff x="1208" y="1401"/>
                <a:chExt cx="64" cy="63"/>
              </a:xfrm>
            </p:grpSpPr>
            <p:sp>
              <p:nvSpPr>
                <p:cNvPr id="89160" name="Oval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1208" y="1401"/>
                  <a:ext cx="64" cy="63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61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1210" y="1402"/>
                  <a:ext cx="55" cy="57"/>
                </a:xfrm>
                <a:prstGeom prst="ellipse">
                  <a:avLst/>
                </a:prstGeom>
                <a:solidFill>
                  <a:srgbClr val="A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62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1211" y="1403"/>
                  <a:ext cx="49" cy="5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63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12" y="1407"/>
                  <a:ext cx="41" cy="38"/>
                </a:xfrm>
                <a:prstGeom prst="ellipse">
                  <a:avLst/>
                </a:prstGeom>
                <a:solidFill>
                  <a:srgbClr val="E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64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1216" y="1410"/>
                  <a:ext cx="28" cy="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65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0" y="1414"/>
                  <a:ext cx="20" cy="19"/>
                </a:xfrm>
                <a:prstGeom prst="ellipse">
                  <a:avLst/>
                </a:prstGeom>
                <a:solidFill>
                  <a:srgbClr val="FF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01938" y="3124200"/>
            <a:ext cx="915987" cy="1720850"/>
            <a:chOff x="2801758" y="3124200"/>
            <a:chExt cx="916167" cy="1720850"/>
          </a:xfrm>
        </p:grpSpPr>
        <p:grpSp>
          <p:nvGrpSpPr>
            <p:cNvPr id="89108" name="Group 103"/>
            <p:cNvGrpSpPr>
              <a:grpSpLocks noChangeAspect="1"/>
            </p:cNvGrpSpPr>
            <p:nvPr/>
          </p:nvGrpSpPr>
          <p:grpSpPr bwMode="auto">
            <a:xfrm>
              <a:off x="2886075" y="3124200"/>
              <a:ext cx="157163" cy="177800"/>
              <a:chOff x="1313" y="1447"/>
              <a:chExt cx="63" cy="63"/>
            </a:xfrm>
          </p:grpSpPr>
          <p:sp>
            <p:nvSpPr>
              <p:cNvPr id="89147" name="Oval 104"/>
              <p:cNvSpPr>
                <a:spLocks noChangeAspect="1" noChangeArrowheads="1"/>
              </p:cNvSpPr>
              <p:nvPr/>
            </p:nvSpPr>
            <p:spPr bwMode="auto">
              <a:xfrm>
                <a:off x="1313" y="1447"/>
                <a:ext cx="63" cy="63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8" name="Oval 105"/>
              <p:cNvSpPr>
                <a:spLocks noChangeAspect="1" noChangeArrowheads="1"/>
              </p:cNvSpPr>
              <p:nvPr/>
            </p:nvSpPr>
            <p:spPr bwMode="auto">
              <a:xfrm>
                <a:off x="1314" y="1449"/>
                <a:ext cx="56" cy="57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9" name="Oval 106"/>
              <p:cNvSpPr>
                <a:spLocks noChangeAspect="1" noChangeArrowheads="1"/>
              </p:cNvSpPr>
              <p:nvPr/>
            </p:nvSpPr>
            <p:spPr bwMode="auto">
              <a:xfrm>
                <a:off x="1315" y="1450"/>
                <a:ext cx="49" cy="5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50" name="Oval 107"/>
              <p:cNvSpPr>
                <a:spLocks noChangeAspect="1" noChangeArrowheads="1"/>
              </p:cNvSpPr>
              <p:nvPr/>
            </p:nvSpPr>
            <p:spPr bwMode="auto">
              <a:xfrm>
                <a:off x="1318" y="1452"/>
                <a:ext cx="40" cy="40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51" name="Oval 108"/>
              <p:cNvSpPr>
                <a:spLocks noChangeAspect="1" noChangeArrowheads="1"/>
              </p:cNvSpPr>
              <p:nvPr/>
            </p:nvSpPr>
            <p:spPr bwMode="auto">
              <a:xfrm>
                <a:off x="1320" y="1456"/>
                <a:ext cx="29" cy="2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52" name="Oval 109"/>
              <p:cNvSpPr>
                <a:spLocks noChangeAspect="1" noChangeArrowheads="1"/>
              </p:cNvSpPr>
              <p:nvPr/>
            </p:nvSpPr>
            <p:spPr bwMode="auto">
              <a:xfrm>
                <a:off x="1325" y="1461"/>
                <a:ext cx="19" cy="19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109" name="Group 180"/>
            <p:cNvGrpSpPr>
              <a:grpSpLocks noChangeAspect="1"/>
            </p:cNvGrpSpPr>
            <p:nvPr/>
          </p:nvGrpSpPr>
          <p:grpSpPr bwMode="auto">
            <a:xfrm>
              <a:off x="3386138" y="4268788"/>
              <a:ext cx="136525" cy="149225"/>
              <a:chOff x="1553" y="2551"/>
              <a:chExt cx="136" cy="132"/>
            </a:xfrm>
          </p:grpSpPr>
          <p:sp>
            <p:nvSpPr>
              <p:cNvPr id="89141" name="Oval 181"/>
              <p:cNvSpPr>
                <a:spLocks noChangeAspect="1" noChangeArrowheads="1"/>
              </p:cNvSpPr>
              <p:nvPr/>
            </p:nvSpPr>
            <p:spPr bwMode="auto">
              <a:xfrm>
                <a:off x="1553" y="2551"/>
                <a:ext cx="136" cy="132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2" name="Oval 182"/>
              <p:cNvSpPr>
                <a:spLocks noChangeAspect="1" noChangeArrowheads="1"/>
              </p:cNvSpPr>
              <p:nvPr/>
            </p:nvSpPr>
            <p:spPr bwMode="auto">
              <a:xfrm>
                <a:off x="1557" y="2555"/>
                <a:ext cx="119" cy="12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3" name="Oval 183"/>
              <p:cNvSpPr>
                <a:spLocks noChangeAspect="1" noChangeArrowheads="1"/>
              </p:cNvSpPr>
              <p:nvPr/>
            </p:nvSpPr>
            <p:spPr bwMode="auto">
              <a:xfrm>
                <a:off x="1558" y="2555"/>
                <a:ext cx="106" cy="106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4" name="Oval 184"/>
              <p:cNvSpPr>
                <a:spLocks noChangeAspect="1" noChangeArrowheads="1"/>
              </p:cNvSpPr>
              <p:nvPr/>
            </p:nvSpPr>
            <p:spPr bwMode="auto">
              <a:xfrm>
                <a:off x="1562" y="2562"/>
                <a:ext cx="87" cy="8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5" name="Oval 185"/>
              <p:cNvSpPr>
                <a:spLocks noChangeAspect="1" noChangeArrowheads="1"/>
              </p:cNvSpPr>
              <p:nvPr/>
            </p:nvSpPr>
            <p:spPr bwMode="auto">
              <a:xfrm>
                <a:off x="1569" y="2568"/>
                <a:ext cx="62" cy="6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6" name="Oval 186"/>
              <p:cNvSpPr>
                <a:spLocks noChangeAspect="1" noChangeArrowheads="1"/>
              </p:cNvSpPr>
              <p:nvPr/>
            </p:nvSpPr>
            <p:spPr bwMode="auto">
              <a:xfrm>
                <a:off x="1580" y="2580"/>
                <a:ext cx="30" cy="3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110" name="Group 187"/>
            <p:cNvGrpSpPr>
              <a:grpSpLocks noChangeAspect="1"/>
            </p:cNvGrpSpPr>
            <p:nvPr/>
          </p:nvGrpSpPr>
          <p:grpSpPr bwMode="auto">
            <a:xfrm>
              <a:off x="3581400" y="4695825"/>
              <a:ext cx="136525" cy="149225"/>
              <a:chOff x="1553" y="2551"/>
              <a:chExt cx="136" cy="132"/>
            </a:xfrm>
          </p:grpSpPr>
          <p:sp>
            <p:nvSpPr>
              <p:cNvPr id="89135" name="Oval 188"/>
              <p:cNvSpPr>
                <a:spLocks noChangeAspect="1" noChangeArrowheads="1"/>
              </p:cNvSpPr>
              <p:nvPr/>
            </p:nvSpPr>
            <p:spPr bwMode="auto">
              <a:xfrm>
                <a:off x="1553" y="2551"/>
                <a:ext cx="136" cy="132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36" name="Oval 189"/>
              <p:cNvSpPr>
                <a:spLocks noChangeAspect="1" noChangeArrowheads="1"/>
              </p:cNvSpPr>
              <p:nvPr/>
            </p:nvSpPr>
            <p:spPr bwMode="auto">
              <a:xfrm>
                <a:off x="1557" y="2555"/>
                <a:ext cx="119" cy="12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37" name="Oval 190"/>
              <p:cNvSpPr>
                <a:spLocks noChangeAspect="1" noChangeArrowheads="1"/>
              </p:cNvSpPr>
              <p:nvPr/>
            </p:nvSpPr>
            <p:spPr bwMode="auto">
              <a:xfrm>
                <a:off x="1558" y="2555"/>
                <a:ext cx="106" cy="106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38" name="Oval 191"/>
              <p:cNvSpPr>
                <a:spLocks noChangeAspect="1" noChangeArrowheads="1"/>
              </p:cNvSpPr>
              <p:nvPr/>
            </p:nvSpPr>
            <p:spPr bwMode="auto">
              <a:xfrm>
                <a:off x="1562" y="2562"/>
                <a:ext cx="87" cy="8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39" name="Oval 192"/>
              <p:cNvSpPr>
                <a:spLocks noChangeAspect="1" noChangeArrowheads="1"/>
              </p:cNvSpPr>
              <p:nvPr/>
            </p:nvSpPr>
            <p:spPr bwMode="auto">
              <a:xfrm>
                <a:off x="1569" y="2568"/>
                <a:ext cx="62" cy="61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9140" name="Oval 193"/>
              <p:cNvSpPr>
                <a:spLocks noChangeAspect="1" noChangeArrowheads="1"/>
              </p:cNvSpPr>
              <p:nvPr/>
            </p:nvSpPr>
            <p:spPr bwMode="auto">
              <a:xfrm>
                <a:off x="1580" y="2580"/>
                <a:ext cx="30" cy="30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8E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89111" name="Group 5"/>
            <p:cNvGrpSpPr>
              <a:grpSpLocks/>
            </p:cNvGrpSpPr>
            <p:nvPr/>
          </p:nvGrpSpPr>
          <p:grpSpPr bwMode="auto">
            <a:xfrm>
              <a:off x="2801758" y="3677137"/>
              <a:ext cx="348250" cy="411162"/>
              <a:chOff x="2801758" y="3677137"/>
              <a:chExt cx="348250" cy="411162"/>
            </a:xfrm>
          </p:grpSpPr>
          <p:grpSp>
            <p:nvGrpSpPr>
              <p:cNvPr id="89112" name="Group 120"/>
              <p:cNvGrpSpPr>
                <a:grpSpLocks noChangeAspect="1"/>
              </p:cNvGrpSpPr>
              <p:nvPr/>
            </p:nvGrpSpPr>
            <p:grpSpPr bwMode="auto">
              <a:xfrm>
                <a:off x="2801758" y="3875460"/>
                <a:ext cx="195724" cy="212839"/>
                <a:chOff x="1216" y="1438"/>
                <a:chExt cx="63" cy="63"/>
              </a:xfrm>
            </p:grpSpPr>
            <p:sp>
              <p:nvSpPr>
                <p:cNvPr id="89128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1216" y="1438"/>
                  <a:ext cx="63" cy="63"/>
                </a:xfrm>
                <a:prstGeom prst="ellipse">
                  <a:avLst/>
                </a:prstGeom>
                <a:solidFill>
                  <a:srgbClr val="8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129" name="Group 122"/>
                <p:cNvGrpSpPr>
                  <a:grpSpLocks noChangeAspect="1"/>
                </p:cNvGrpSpPr>
                <p:nvPr/>
              </p:nvGrpSpPr>
              <p:grpSpPr bwMode="auto">
                <a:xfrm>
                  <a:off x="1217" y="1440"/>
                  <a:ext cx="56" cy="57"/>
                  <a:chOff x="1217" y="1440"/>
                  <a:chExt cx="56" cy="57"/>
                </a:xfrm>
              </p:grpSpPr>
              <p:sp>
                <p:nvSpPr>
                  <p:cNvPr id="89130" name="Oval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7" y="1440"/>
                    <a:ext cx="56" cy="57"/>
                  </a:xfrm>
                  <a:prstGeom prst="ellipse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31" name="Oval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8" y="1441"/>
                    <a:ext cx="50" cy="50"/>
                  </a:xfrm>
                  <a:prstGeom prst="ellipse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32" name="Oval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0" y="1443"/>
                    <a:ext cx="40" cy="40"/>
                  </a:xfrm>
                  <a:prstGeom prst="ellipse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33" name="Oval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3" y="1447"/>
                    <a:ext cx="29" cy="29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34" name="Oval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29" y="1451"/>
                    <a:ext cx="19" cy="19"/>
                  </a:xfrm>
                  <a:prstGeom prst="ellipse">
                    <a:avLst/>
                  </a:prstGeom>
                  <a:solidFill>
                    <a:srgbClr val="FFFF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89113" name="Group 128"/>
              <p:cNvGrpSpPr>
                <a:grpSpLocks noChangeAspect="1"/>
              </p:cNvGrpSpPr>
              <p:nvPr/>
            </p:nvGrpSpPr>
            <p:grpSpPr bwMode="auto">
              <a:xfrm>
                <a:off x="2950289" y="3677137"/>
                <a:ext cx="199719" cy="207138"/>
                <a:chOff x="1328" y="1372"/>
                <a:chExt cx="64" cy="62"/>
              </a:xfrm>
            </p:grpSpPr>
            <p:sp>
              <p:nvSpPr>
                <p:cNvPr id="89122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1328" y="1372"/>
                  <a:ext cx="64" cy="62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23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1330" y="1373"/>
                  <a:ext cx="55" cy="56"/>
                </a:xfrm>
                <a:prstGeom prst="ellipse">
                  <a:avLst/>
                </a:prstGeom>
                <a:solidFill>
                  <a:srgbClr val="A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24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1331" y="1374"/>
                  <a:ext cx="49" cy="5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25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1332" y="1378"/>
                  <a:ext cx="41" cy="37"/>
                </a:xfrm>
                <a:prstGeom prst="ellipse">
                  <a:avLst/>
                </a:prstGeom>
                <a:solidFill>
                  <a:srgbClr val="E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26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6" y="1380"/>
                  <a:ext cx="28" cy="2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89127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1340" y="1384"/>
                  <a:ext cx="20" cy="19"/>
                </a:xfrm>
                <a:prstGeom prst="ellipse">
                  <a:avLst/>
                </a:prstGeom>
                <a:solidFill>
                  <a:srgbClr val="FF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89114" name="Group 135"/>
              <p:cNvGrpSpPr>
                <a:grpSpLocks noChangeAspect="1"/>
              </p:cNvGrpSpPr>
              <p:nvPr/>
            </p:nvGrpSpPr>
            <p:grpSpPr bwMode="auto">
              <a:xfrm>
                <a:off x="2935510" y="3799814"/>
                <a:ext cx="199719" cy="209038"/>
                <a:chOff x="1261" y="1371"/>
                <a:chExt cx="64" cy="62"/>
              </a:xfrm>
            </p:grpSpPr>
            <p:sp>
              <p:nvSpPr>
                <p:cNvPr id="89115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61" y="1371"/>
                  <a:ext cx="64" cy="62"/>
                </a:xfrm>
                <a:prstGeom prst="ellipse">
                  <a:avLst/>
                </a:prstGeom>
                <a:solidFill>
                  <a:srgbClr val="8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8911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1264" y="1373"/>
                  <a:ext cx="54" cy="56"/>
                  <a:chOff x="1264" y="1373"/>
                  <a:chExt cx="54" cy="56"/>
                </a:xfrm>
              </p:grpSpPr>
              <p:sp>
                <p:nvSpPr>
                  <p:cNvPr id="89117" name="Oval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4" y="1373"/>
                    <a:ext cx="54" cy="56"/>
                  </a:xfrm>
                  <a:prstGeom prst="ellipse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18" name="Oval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5" y="1373"/>
                    <a:ext cx="48" cy="52"/>
                  </a:xfrm>
                  <a:prstGeom prst="ellipse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19" name="Oval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6" y="1375"/>
                    <a:ext cx="40" cy="40"/>
                  </a:xfrm>
                  <a:prstGeom prst="ellipse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20" name="Oval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0" y="1379"/>
                    <a:ext cx="27" cy="3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89121" name="Oval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4" y="1384"/>
                    <a:ext cx="20" cy="19"/>
                  </a:xfrm>
                  <a:prstGeom prst="ellipse">
                    <a:avLst/>
                  </a:prstGeom>
                  <a:solidFill>
                    <a:srgbClr val="FFFF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bg2"/>
                        </a:solidFill>
                        <a:latin typeface="Arial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bg2"/>
                        </a:solidFill>
                        <a:latin typeface="Arial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bg2"/>
                        </a:solidFill>
                        <a:latin typeface="Arial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bg2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</p:grpSp>
      </p:grpSp>
      <p:sp>
        <p:nvSpPr>
          <p:cNvPr id="89106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Continuous</a:t>
            </a:r>
            <a:b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</a:b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Radon Monitor: </a:t>
            </a:r>
            <a:r>
              <a:rPr lang="en-US" altLang="en-US" sz="24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Pulsed Ion Chamber</a:t>
            </a:r>
            <a:endParaRPr lang="en-US" altLang="en-US" sz="24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846" y="2255545"/>
            <a:ext cx="3502659" cy="35364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BDF65D-874C-48BD-A5B1-AB6D35EDDFFB}"/>
              </a:ext>
            </a:extLst>
          </p:cNvPr>
          <p:cNvGrpSpPr/>
          <p:nvPr/>
        </p:nvGrpSpPr>
        <p:grpSpPr>
          <a:xfrm>
            <a:off x="444362" y="5562727"/>
            <a:ext cx="8890746" cy="2005903"/>
            <a:chOff x="523874" y="5562727"/>
            <a:chExt cx="8890746" cy="2005903"/>
          </a:xfrm>
        </p:grpSpPr>
        <p:sp>
          <p:nvSpPr>
            <p:cNvPr id="158" name="Subtitle 2"/>
            <p:cNvSpPr txBox="1">
              <a:spLocks/>
            </p:cNvSpPr>
            <p:nvPr/>
          </p:nvSpPr>
          <p:spPr bwMode="auto">
            <a:xfrm>
              <a:off x="523874" y="6195102"/>
              <a:ext cx="8890746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3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roup 3"/>
          <p:cNvGrpSpPr>
            <a:grpSpLocks noChangeAspect="1"/>
          </p:cNvGrpSpPr>
          <p:nvPr/>
        </p:nvGrpSpPr>
        <p:grpSpPr bwMode="auto">
          <a:xfrm>
            <a:off x="647700" y="3581400"/>
            <a:ext cx="201613" cy="198438"/>
            <a:chOff x="854" y="2245"/>
            <a:chExt cx="234" cy="204"/>
          </a:xfrm>
        </p:grpSpPr>
        <p:grpSp>
          <p:nvGrpSpPr>
            <p:cNvPr id="90157" name="Group 4"/>
            <p:cNvGrpSpPr>
              <a:grpSpLocks noChangeAspect="1"/>
            </p:cNvGrpSpPr>
            <p:nvPr/>
          </p:nvGrpSpPr>
          <p:grpSpPr bwMode="auto">
            <a:xfrm>
              <a:off x="969" y="2253"/>
              <a:ext cx="119" cy="117"/>
              <a:chOff x="969" y="2253"/>
              <a:chExt cx="119" cy="117"/>
            </a:xfrm>
          </p:grpSpPr>
          <p:sp>
            <p:nvSpPr>
              <p:cNvPr id="90180" name="Oval 5"/>
              <p:cNvSpPr>
                <a:spLocks noChangeAspect="1" noChangeArrowheads="1"/>
              </p:cNvSpPr>
              <p:nvPr/>
            </p:nvSpPr>
            <p:spPr bwMode="auto">
              <a:xfrm>
                <a:off x="969" y="2253"/>
                <a:ext cx="119" cy="117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90181" name="Group 6"/>
              <p:cNvGrpSpPr>
                <a:grpSpLocks noChangeAspect="1"/>
              </p:cNvGrpSpPr>
              <p:nvPr/>
            </p:nvGrpSpPr>
            <p:grpSpPr bwMode="auto">
              <a:xfrm>
                <a:off x="981" y="2257"/>
                <a:ext cx="103" cy="105"/>
                <a:chOff x="981" y="2257"/>
                <a:chExt cx="103" cy="105"/>
              </a:xfrm>
            </p:grpSpPr>
            <p:sp>
              <p:nvSpPr>
                <p:cNvPr id="90182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981" y="2257"/>
                  <a:ext cx="103" cy="105"/>
                </a:xfrm>
                <a:prstGeom prst="ellipse">
                  <a:avLst/>
                </a:prstGeom>
                <a:solidFill>
                  <a:srgbClr val="A0A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8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991" y="2259"/>
                  <a:ext cx="93" cy="93"/>
                </a:xfrm>
                <a:prstGeom prst="ellipse">
                  <a:avLst/>
                </a:prstGeom>
                <a:solidFill>
                  <a:srgbClr val="C0C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84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005" y="2262"/>
                  <a:ext cx="75" cy="74"/>
                </a:xfrm>
                <a:prstGeom prst="ellipse">
                  <a:avLst/>
                </a:prstGeom>
                <a:solidFill>
                  <a:srgbClr val="E0E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85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020" y="2269"/>
                  <a:ext cx="54" cy="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8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039" y="2279"/>
                  <a:ext cx="25" cy="25"/>
                </a:xfrm>
                <a:prstGeom prst="ellipse">
                  <a:avLst/>
                </a:prstGeom>
                <a:solidFill>
                  <a:srgbClr val="FFFF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0158" name="Group 12"/>
            <p:cNvGrpSpPr>
              <a:grpSpLocks noChangeAspect="1"/>
            </p:cNvGrpSpPr>
            <p:nvPr/>
          </p:nvGrpSpPr>
          <p:grpSpPr bwMode="auto">
            <a:xfrm>
              <a:off x="877" y="2245"/>
              <a:ext cx="119" cy="118"/>
              <a:chOff x="877" y="2245"/>
              <a:chExt cx="119" cy="118"/>
            </a:xfrm>
          </p:grpSpPr>
          <p:sp>
            <p:nvSpPr>
              <p:cNvPr id="90174" name="Oval 13"/>
              <p:cNvSpPr>
                <a:spLocks noChangeAspect="1" noChangeArrowheads="1"/>
              </p:cNvSpPr>
              <p:nvPr/>
            </p:nvSpPr>
            <p:spPr bwMode="auto">
              <a:xfrm>
                <a:off x="877" y="2245"/>
                <a:ext cx="119" cy="118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5" name="Oval 14"/>
              <p:cNvSpPr>
                <a:spLocks noChangeAspect="1" noChangeArrowheads="1"/>
              </p:cNvSpPr>
              <p:nvPr/>
            </p:nvSpPr>
            <p:spPr bwMode="auto">
              <a:xfrm>
                <a:off x="889" y="2251"/>
                <a:ext cx="105" cy="104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6" name="Oval 15"/>
              <p:cNvSpPr>
                <a:spLocks noChangeAspect="1" noChangeArrowheads="1"/>
              </p:cNvSpPr>
              <p:nvPr/>
            </p:nvSpPr>
            <p:spPr bwMode="auto">
              <a:xfrm>
                <a:off x="900" y="2251"/>
                <a:ext cx="92" cy="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7" name="Oval 16"/>
              <p:cNvSpPr>
                <a:spLocks noChangeAspect="1" noChangeArrowheads="1"/>
              </p:cNvSpPr>
              <p:nvPr/>
            </p:nvSpPr>
            <p:spPr bwMode="auto">
              <a:xfrm>
                <a:off x="912" y="2255"/>
                <a:ext cx="75" cy="73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8" name="Oval 17"/>
              <p:cNvSpPr>
                <a:spLocks noChangeAspect="1" noChangeArrowheads="1"/>
              </p:cNvSpPr>
              <p:nvPr/>
            </p:nvSpPr>
            <p:spPr bwMode="auto">
              <a:xfrm>
                <a:off x="929" y="226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9" name="Oval 18"/>
              <p:cNvSpPr>
                <a:spLocks noChangeAspect="1" noChangeArrowheads="1"/>
              </p:cNvSpPr>
              <p:nvPr/>
            </p:nvSpPr>
            <p:spPr bwMode="auto">
              <a:xfrm>
                <a:off x="948" y="2272"/>
                <a:ext cx="25" cy="25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90159" name="Group 19"/>
            <p:cNvGrpSpPr>
              <a:grpSpLocks noChangeAspect="1"/>
            </p:cNvGrpSpPr>
            <p:nvPr/>
          </p:nvGrpSpPr>
          <p:grpSpPr bwMode="auto">
            <a:xfrm>
              <a:off x="939" y="2332"/>
              <a:ext cx="118" cy="117"/>
              <a:chOff x="939" y="2332"/>
              <a:chExt cx="118" cy="117"/>
            </a:xfrm>
          </p:grpSpPr>
          <p:sp>
            <p:nvSpPr>
              <p:cNvPr id="90168" name="Oval 20"/>
              <p:cNvSpPr>
                <a:spLocks noChangeAspect="1" noChangeArrowheads="1"/>
              </p:cNvSpPr>
              <p:nvPr/>
            </p:nvSpPr>
            <p:spPr bwMode="auto">
              <a:xfrm>
                <a:off x="939" y="2332"/>
                <a:ext cx="118" cy="117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69" name="Oval 21"/>
              <p:cNvSpPr>
                <a:spLocks noChangeAspect="1" noChangeArrowheads="1"/>
              </p:cNvSpPr>
              <p:nvPr/>
            </p:nvSpPr>
            <p:spPr bwMode="auto">
              <a:xfrm>
                <a:off x="951" y="2337"/>
                <a:ext cx="103" cy="104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0" name="Oval 22"/>
              <p:cNvSpPr>
                <a:spLocks noChangeAspect="1" noChangeArrowheads="1"/>
              </p:cNvSpPr>
              <p:nvPr/>
            </p:nvSpPr>
            <p:spPr bwMode="auto">
              <a:xfrm>
                <a:off x="961" y="2338"/>
                <a:ext cx="92" cy="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1" name="Oval 23"/>
              <p:cNvSpPr>
                <a:spLocks noChangeAspect="1" noChangeArrowheads="1"/>
              </p:cNvSpPr>
              <p:nvPr/>
            </p:nvSpPr>
            <p:spPr bwMode="auto">
              <a:xfrm>
                <a:off x="973" y="2343"/>
                <a:ext cx="76" cy="72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2" name="Oval 24"/>
              <p:cNvSpPr>
                <a:spLocks noChangeAspect="1" noChangeArrowheads="1"/>
              </p:cNvSpPr>
              <p:nvPr/>
            </p:nvSpPr>
            <p:spPr bwMode="auto">
              <a:xfrm>
                <a:off x="990" y="2350"/>
                <a:ext cx="54" cy="5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73" name="Oval 25"/>
              <p:cNvSpPr>
                <a:spLocks noChangeAspect="1" noChangeArrowheads="1"/>
              </p:cNvSpPr>
              <p:nvPr/>
            </p:nvSpPr>
            <p:spPr bwMode="auto">
              <a:xfrm>
                <a:off x="1009" y="2358"/>
                <a:ext cx="25" cy="26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90160" name="Group 26"/>
            <p:cNvGrpSpPr>
              <a:grpSpLocks noChangeAspect="1"/>
            </p:cNvGrpSpPr>
            <p:nvPr/>
          </p:nvGrpSpPr>
          <p:grpSpPr bwMode="auto">
            <a:xfrm>
              <a:off x="854" y="2330"/>
              <a:ext cx="119" cy="116"/>
              <a:chOff x="854" y="2330"/>
              <a:chExt cx="119" cy="116"/>
            </a:xfrm>
          </p:grpSpPr>
          <p:sp>
            <p:nvSpPr>
              <p:cNvPr id="90161" name="Oval 27"/>
              <p:cNvSpPr>
                <a:spLocks noChangeAspect="1" noChangeArrowheads="1"/>
              </p:cNvSpPr>
              <p:nvPr/>
            </p:nvSpPr>
            <p:spPr bwMode="auto">
              <a:xfrm>
                <a:off x="854" y="2330"/>
                <a:ext cx="119" cy="116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90162" name="Group 28"/>
              <p:cNvGrpSpPr>
                <a:grpSpLocks noChangeAspect="1"/>
              </p:cNvGrpSpPr>
              <p:nvPr/>
            </p:nvGrpSpPr>
            <p:grpSpPr bwMode="auto">
              <a:xfrm>
                <a:off x="866" y="2334"/>
                <a:ext cx="103" cy="105"/>
                <a:chOff x="866" y="2334"/>
                <a:chExt cx="103" cy="105"/>
              </a:xfrm>
            </p:grpSpPr>
            <p:sp>
              <p:nvSpPr>
                <p:cNvPr id="90163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66" y="2334"/>
                  <a:ext cx="103" cy="105"/>
                </a:xfrm>
                <a:prstGeom prst="ellipse">
                  <a:avLst/>
                </a:prstGeom>
                <a:solidFill>
                  <a:srgbClr val="A0A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64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875" y="2336"/>
                  <a:ext cx="93" cy="93"/>
                </a:xfrm>
                <a:prstGeom prst="ellipse">
                  <a:avLst/>
                </a:prstGeom>
                <a:solidFill>
                  <a:srgbClr val="C0C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65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889" y="2339"/>
                  <a:ext cx="75" cy="75"/>
                </a:xfrm>
                <a:prstGeom prst="ellipse">
                  <a:avLst/>
                </a:prstGeom>
                <a:solidFill>
                  <a:srgbClr val="E0E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66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905" y="2346"/>
                  <a:ext cx="54" cy="5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67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924" y="2355"/>
                  <a:ext cx="24" cy="27"/>
                </a:xfrm>
                <a:prstGeom prst="ellipse">
                  <a:avLst/>
                </a:prstGeom>
                <a:solidFill>
                  <a:srgbClr val="FFFF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397" name="Rectangle 34"/>
          <p:cNvSpPr>
            <a:spLocks noChangeArrowheads="1"/>
          </p:cNvSpPr>
          <p:nvPr/>
        </p:nvSpPr>
        <p:spPr bwMode="auto">
          <a:xfrm>
            <a:off x="1490663" y="5181600"/>
            <a:ext cx="866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News Gothic MT"/>
                <a:cs typeface="Arial" pitchFamily="34" charset="0"/>
              </a:rPr>
              <a:t>Silicon</a:t>
            </a:r>
          </a:p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News Gothic MT"/>
                <a:cs typeface="Arial" pitchFamily="34" charset="0"/>
              </a:rPr>
              <a:t>Chip</a:t>
            </a:r>
            <a:endParaRPr kumimoji="1" lang="en-US" sz="1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ews Gothic MT"/>
              <a:cs typeface="Arial" pitchFamily="34" charset="0"/>
            </a:endParaRPr>
          </a:p>
        </p:txBody>
      </p:sp>
      <p:sp>
        <p:nvSpPr>
          <p:cNvPr id="90116" name="Rectangle 35"/>
          <p:cNvSpPr>
            <a:spLocks noChangeArrowheads="1"/>
          </p:cNvSpPr>
          <p:nvPr/>
        </p:nvSpPr>
        <p:spPr bwMode="auto">
          <a:xfrm>
            <a:off x="1847850" y="2114550"/>
            <a:ext cx="152400" cy="3048000"/>
          </a:xfrm>
          <a:prstGeom prst="rect">
            <a:avLst/>
          </a:prstGeom>
          <a:solidFill>
            <a:srgbClr val="6D6E7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0" name="Line 37"/>
          <p:cNvSpPr>
            <a:spLocks noChangeShapeType="1"/>
          </p:cNvSpPr>
          <p:nvPr/>
        </p:nvSpPr>
        <p:spPr bwMode="auto">
          <a:xfrm>
            <a:off x="2055813" y="3657600"/>
            <a:ext cx="801687" cy="0"/>
          </a:xfrm>
          <a:prstGeom prst="line">
            <a:avLst/>
          </a:prstGeom>
          <a:noFill/>
          <a:ln w="28575">
            <a:solidFill>
              <a:srgbClr val="0033CC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" name="Line 38"/>
          <p:cNvSpPr>
            <a:spLocks noChangeShapeType="1"/>
          </p:cNvSpPr>
          <p:nvPr/>
        </p:nvSpPr>
        <p:spPr bwMode="auto">
          <a:xfrm>
            <a:off x="2000250" y="3733800"/>
            <a:ext cx="8572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" name="Text Box 39"/>
          <p:cNvSpPr txBox="1">
            <a:spLocks noChangeArrowheads="1"/>
          </p:cNvSpPr>
          <p:nvPr/>
        </p:nvSpPr>
        <p:spPr bwMode="auto">
          <a:xfrm>
            <a:off x="2673350" y="4024313"/>
            <a:ext cx="16732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sz="1800" dirty="0">
                <a:solidFill>
                  <a:srgbClr val="000000"/>
                </a:solidFill>
                <a:latin typeface="News Gothic MT"/>
                <a:cs typeface="Arial" pitchFamily="34" charset="0"/>
              </a:rPr>
              <a:t>Electrical</a:t>
            </a:r>
          </a:p>
          <a:p>
            <a:pPr algn="ctr">
              <a:lnSpc>
                <a:spcPct val="85000"/>
              </a:lnSpc>
              <a:defRPr/>
            </a:pPr>
            <a:r>
              <a:rPr kumimoji="1" lang="en-US" sz="1800" dirty="0">
                <a:solidFill>
                  <a:srgbClr val="000000"/>
                </a:solidFill>
                <a:latin typeface="News Gothic MT"/>
                <a:cs typeface="Arial" pitchFamily="34" charset="0"/>
              </a:rPr>
              <a:t>Pulse Counter</a:t>
            </a:r>
            <a:endParaRPr kumimoji="1" 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ews Gothic MT"/>
              <a:cs typeface="Arial" pitchFamily="34" charset="0"/>
            </a:endParaRPr>
          </a:p>
        </p:txBody>
      </p:sp>
      <p:sp>
        <p:nvSpPr>
          <p:cNvPr id="403" name="Line 40"/>
          <p:cNvSpPr>
            <a:spLocks noChangeShapeType="1"/>
          </p:cNvSpPr>
          <p:nvPr/>
        </p:nvSpPr>
        <p:spPr bwMode="auto">
          <a:xfrm>
            <a:off x="876300" y="3676650"/>
            <a:ext cx="742950" cy="0"/>
          </a:xfrm>
          <a:prstGeom prst="line">
            <a:avLst/>
          </a:prstGeom>
          <a:noFill/>
          <a:ln w="28575">
            <a:solidFill>
              <a:srgbClr val="0033CC"/>
            </a:solidFill>
            <a:miter lim="800000"/>
            <a:headEnd type="none" w="sm" len="lg"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" name="AutoShape 41"/>
          <p:cNvSpPr>
            <a:spLocks noChangeAspect="1" noChangeArrowheads="1"/>
          </p:cNvSpPr>
          <p:nvPr/>
        </p:nvSpPr>
        <p:spPr bwMode="auto">
          <a:xfrm>
            <a:off x="1771650" y="3505200"/>
            <a:ext cx="284163" cy="284163"/>
          </a:xfrm>
          <a:prstGeom prst="irregularSeal1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05" name="Group 42"/>
          <p:cNvGrpSpPr>
            <a:grpSpLocks noChangeAspect="1"/>
          </p:cNvGrpSpPr>
          <p:nvPr/>
        </p:nvGrpSpPr>
        <p:grpSpPr bwMode="auto">
          <a:xfrm>
            <a:off x="1619250" y="3581400"/>
            <a:ext cx="201613" cy="198438"/>
            <a:chOff x="854" y="2245"/>
            <a:chExt cx="234" cy="204"/>
          </a:xfrm>
        </p:grpSpPr>
        <p:grpSp>
          <p:nvGrpSpPr>
            <p:cNvPr id="90127" name="Group 43"/>
            <p:cNvGrpSpPr>
              <a:grpSpLocks noChangeAspect="1"/>
            </p:cNvGrpSpPr>
            <p:nvPr/>
          </p:nvGrpSpPr>
          <p:grpSpPr bwMode="auto">
            <a:xfrm>
              <a:off x="969" y="2253"/>
              <a:ext cx="119" cy="117"/>
              <a:chOff x="969" y="2253"/>
              <a:chExt cx="119" cy="117"/>
            </a:xfrm>
          </p:grpSpPr>
          <p:sp>
            <p:nvSpPr>
              <p:cNvPr id="90150" name="Oval 44"/>
              <p:cNvSpPr>
                <a:spLocks noChangeAspect="1" noChangeArrowheads="1"/>
              </p:cNvSpPr>
              <p:nvPr/>
            </p:nvSpPr>
            <p:spPr bwMode="auto">
              <a:xfrm>
                <a:off x="969" y="2253"/>
                <a:ext cx="119" cy="117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90151" name="Group 45"/>
              <p:cNvGrpSpPr>
                <a:grpSpLocks noChangeAspect="1"/>
              </p:cNvGrpSpPr>
              <p:nvPr/>
            </p:nvGrpSpPr>
            <p:grpSpPr bwMode="auto">
              <a:xfrm>
                <a:off x="981" y="2257"/>
                <a:ext cx="103" cy="105"/>
                <a:chOff x="981" y="2257"/>
                <a:chExt cx="103" cy="105"/>
              </a:xfrm>
            </p:grpSpPr>
            <p:sp>
              <p:nvSpPr>
                <p:cNvPr id="90152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981" y="2257"/>
                  <a:ext cx="103" cy="105"/>
                </a:xfrm>
                <a:prstGeom prst="ellipse">
                  <a:avLst/>
                </a:prstGeom>
                <a:solidFill>
                  <a:srgbClr val="A0A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53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91" y="2259"/>
                  <a:ext cx="93" cy="93"/>
                </a:xfrm>
                <a:prstGeom prst="ellipse">
                  <a:avLst/>
                </a:prstGeom>
                <a:solidFill>
                  <a:srgbClr val="C0C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54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005" y="2262"/>
                  <a:ext cx="75" cy="74"/>
                </a:xfrm>
                <a:prstGeom prst="ellipse">
                  <a:avLst/>
                </a:prstGeom>
                <a:solidFill>
                  <a:srgbClr val="E0E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55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020" y="2269"/>
                  <a:ext cx="54" cy="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56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1039" y="2279"/>
                  <a:ext cx="25" cy="25"/>
                </a:xfrm>
                <a:prstGeom prst="ellipse">
                  <a:avLst/>
                </a:prstGeom>
                <a:solidFill>
                  <a:srgbClr val="FFFF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0128" name="Group 51"/>
            <p:cNvGrpSpPr>
              <a:grpSpLocks noChangeAspect="1"/>
            </p:cNvGrpSpPr>
            <p:nvPr/>
          </p:nvGrpSpPr>
          <p:grpSpPr bwMode="auto">
            <a:xfrm>
              <a:off x="877" y="2245"/>
              <a:ext cx="119" cy="118"/>
              <a:chOff x="877" y="2245"/>
              <a:chExt cx="119" cy="118"/>
            </a:xfrm>
          </p:grpSpPr>
          <p:sp>
            <p:nvSpPr>
              <p:cNvPr id="90144" name="Oval 52"/>
              <p:cNvSpPr>
                <a:spLocks noChangeAspect="1" noChangeArrowheads="1"/>
              </p:cNvSpPr>
              <p:nvPr/>
            </p:nvSpPr>
            <p:spPr bwMode="auto">
              <a:xfrm>
                <a:off x="877" y="2245"/>
                <a:ext cx="119" cy="118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5" name="Oval 53"/>
              <p:cNvSpPr>
                <a:spLocks noChangeAspect="1" noChangeArrowheads="1"/>
              </p:cNvSpPr>
              <p:nvPr/>
            </p:nvSpPr>
            <p:spPr bwMode="auto">
              <a:xfrm>
                <a:off x="889" y="2251"/>
                <a:ext cx="105" cy="104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6" name="Oval 54"/>
              <p:cNvSpPr>
                <a:spLocks noChangeAspect="1" noChangeArrowheads="1"/>
              </p:cNvSpPr>
              <p:nvPr/>
            </p:nvSpPr>
            <p:spPr bwMode="auto">
              <a:xfrm>
                <a:off x="900" y="2251"/>
                <a:ext cx="92" cy="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7" name="Oval 55"/>
              <p:cNvSpPr>
                <a:spLocks noChangeAspect="1" noChangeArrowheads="1"/>
              </p:cNvSpPr>
              <p:nvPr/>
            </p:nvSpPr>
            <p:spPr bwMode="auto">
              <a:xfrm>
                <a:off x="912" y="2255"/>
                <a:ext cx="75" cy="73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8" name="Oval 56"/>
              <p:cNvSpPr>
                <a:spLocks noChangeAspect="1" noChangeArrowheads="1"/>
              </p:cNvSpPr>
              <p:nvPr/>
            </p:nvSpPr>
            <p:spPr bwMode="auto">
              <a:xfrm>
                <a:off x="929" y="226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9" name="Oval 57"/>
              <p:cNvSpPr>
                <a:spLocks noChangeAspect="1" noChangeArrowheads="1"/>
              </p:cNvSpPr>
              <p:nvPr/>
            </p:nvSpPr>
            <p:spPr bwMode="auto">
              <a:xfrm>
                <a:off x="948" y="2272"/>
                <a:ext cx="25" cy="25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90129" name="Group 58"/>
            <p:cNvGrpSpPr>
              <a:grpSpLocks noChangeAspect="1"/>
            </p:cNvGrpSpPr>
            <p:nvPr/>
          </p:nvGrpSpPr>
          <p:grpSpPr bwMode="auto">
            <a:xfrm>
              <a:off x="939" y="2332"/>
              <a:ext cx="118" cy="117"/>
              <a:chOff x="939" y="2332"/>
              <a:chExt cx="118" cy="117"/>
            </a:xfrm>
          </p:grpSpPr>
          <p:sp>
            <p:nvSpPr>
              <p:cNvPr id="90138" name="Oval 59"/>
              <p:cNvSpPr>
                <a:spLocks noChangeAspect="1" noChangeArrowheads="1"/>
              </p:cNvSpPr>
              <p:nvPr/>
            </p:nvSpPr>
            <p:spPr bwMode="auto">
              <a:xfrm>
                <a:off x="939" y="2332"/>
                <a:ext cx="118" cy="117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39" name="Oval 60"/>
              <p:cNvSpPr>
                <a:spLocks noChangeAspect="1" noChangeArrowheads="1"/>
              </p:cNvSpPr>
              <p:nvPr/>
            </p:nvSpPr>
            <p:spPr bwMode="auto">
              <a:xfrm>
                <a:off x="951" y="2337"/>
                <a:ext cx="103" cy="104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0" name="Oval 61"/>
              <p:cNvSpPr>
                <a:spLocks noChangeAspect="1" noChangeArrowheads="1"/>
              </p:cNvSpPr>
              <p:nvPr/>
            </p:nvSpPr>
            <p:spPr bwMode="auto">
              <a:xfrm>
                <a:off x="961" y="2338"/>
                <a:ext cx="92" cy="9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1" name="Oval 62"/>
              <p:cNvSpPr>
                <a:spLocks noChangeAspect="1" noChangeArrowheads="1"/>
              </p:cNvSpPr>
              <p:nvPr/>
            </p:nvSpPr>
            <p:spPr bwMode="auto">
              <a:xfrm>
                <a:off x="973" y="2343"/>
                <a:ext cx="76" cy="72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2" name="Oval 63"/>
              <p:cNvSpPr>
                <a:spLocks noChangeAspect="1" noChangeArrowheads="1"/>
              </p:cNvSpPr>
              <p:nvPr/>
            </p:nvSpPr>
            <p:spPr bwMode="auto">
              <a:xfrm>
                <a:off x="990" y="2350"/>
                <a:ext cx="54" cy="5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143" name="Oval 64"/>
              <p:cNvSpPr>
                <a:spLocks noChangeAspect="1" noChangeArrowheads="1"/>
              </p:cNvSpPr>
              <p:nvPr/>
            </p:nvSpPr>
            <p:spPr bwMode="auto">
              <a:xfrm>
                <a:off x="1009" y="2358"/>
                <a:ext cx="25" cy="26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90130" name="Group 65"/>
            <p:cNvGrpSpPr>
              <a:grpSpLocks noChangeAspect="1"/>
            </p:cNvGrpSpPr>
            <p:nvPr/>
          </p:nvGrpSpPr>
          <p:grpSpPr bwMode="auto">
            <a:xfrm>
              <a:off x="854" y="2330"/>
              <a:ext cx="119" cy="116"/>
              <a:chOff x="854" y="2330"/>
              <a:chExt cx="119" cy="116"/>
            </a:xfrm>
          </p:grpSpPr>
          <p:sp>
            <p:nvSpPr>
              <p:cNvPr id="90131" name="Oval 66"/>
              <p:cNvSpPr>
                <a:spLocks noChangeAspect="1" noChangeArrowheads="1"/>
              </p:cNvSpPr>
              <p:nvPr/>
            </p:nvSpPr>
            <p:spPr bwMode="auto">
              <a:xfrm>
                <a:off x="854" y="2330"/>
                <a:ext cx="119" cy="116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90132" name="Group 67"/>
              <p:cNvGrpSpPr>
                <a:grpSpLocks noChangeAspect="1"/>
              </p:cNvGrpSpPr>
              <p:nvPr/>
            </p:nvGrpSpPr>
            <p:grpSpPr bwMode="auto">
              <a:xfrm>
                <a:off x="866" y="2334"/>
                <a:ext cx="103" cy="105"/>
                <a:chOff x="866" y="2334"/>
                <a:chExt cx="103" cy="105"/>
              </a:xfrm>
            </p:grpSpPr>
            <p:sp>
              <p:nvSpPr>
                <p:cNvPr id="90133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866" y="2334"/>
                  <a:ext cx="103" cy="105"/>
                </a:xfrm>
                <a:prstGeom prst="ellipse">
                  <a:avLst/>
                </a:prstGeom>
                <a:solidFill>
                  <a:srgbClr val="A0A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34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875" y="2336"/>
                  <a:ext cx="93" cy="93"/>
                </a:xfrm>
                <a:prstGeom prst="ellipse">
                  <a:avLst/>
                </a:prstGeom>
                <a:solidFill>
                  <a:srgbClr val="C0C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35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889" y="2339"/>
                  <a:ext cx="75" cy="75"/>
                </a:xfrm>
                <a:prstGeom prst="ellipse">
                  <a:avLst/>
                </a:prstGeom>
                <a:solidFill>
                  <a:srgbClr val="E0E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36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905" y="2346"/>
                  <a:ext cx="54" cy="5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0137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924" y="2355"/>
                  <a:ext cx="24" cy="27"/>
                </a:xfrm>
                <a:prstGeom prst="ellipse">
                  <a:avLst/>
                </a:prstGeom>
                <a:solidFill>
                  <a:srgbClr val="FFFF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</p:grpSp>
      <p:pic>
        <p:nvPicPr>
          <p:cNvPr id="90123" name="Picture 75" descr="C:\Users\powens\Desktop\1027colormoni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127">
            <a:off x="4638675" y="2800350"/>
            <a:ext cx="40925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be 1"/>
          <p:cNvSpPr/>
          <p:nvPr/>
        </p:nvSpPr>
        <p:spPr>
          <a:xfrm>
            <a:off x="2790825" y="3381375"/>
            <a:ext cx="1409700" cy="604838"/>
          </a:xfrm>
          <a:prstGeom prst="cube">
            <a:avLst/>
          </a:prstGeom>
          <a:gradFill>
            <a:gsLst>
              <a:gs pos="0">
                <a:srgbClr val="00ACC8"/>
              </a:gs>
              <a:gs pos="100000">
                <a:srgbClr val="00ACC8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0125" name="Title 1"/>
          <p:cNvSpPr txBox="1">
            <a:spLocks/>
          </p:cNvSpPr>
          <p:nvPr/>
        </p:nvSpPr>
        <p:spPr bwMode="auto">
          <a:xfrm>
            <a:off x="457200" y="646113"/>
            <a:ext cx="86868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Continuous</a:t>
            </a:r>
            <a:b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</a:b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Radon Monitor: </a:t>
            </a:r>
            <a:r>
              <a:rPr lang="en-US" altLang="en-US" sz="24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Solid State Silicon Detector</a:t>
            </a:r>
            <a:endParaRPr lang="en-US" altLang="en-US" sz="24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94A8A3-4194-442B-95BE-DABBF31F5094}"/>
              </a:ext>
            </a:extLst>
          </p:cNvPr>
          <p:cNvGrpSpPr/>
          <p:nvPr/>
        </p:nvGrpSpPr>
        <p:grpSpPr>
          <a:xfrm>
            <a:off x="523874" y="5562727"/>
            <a:ext cx="8686799" cy="2005903"/>
            <a:chOff x="523874" y="5562727"/>
            <a:chExt cx="8686799" cy="2005903"/>
          </a:xfrm>
        </p:grpSpPr>
        <p:sp>
          <p:nvSpPr>
            <p:cNvPr id="74" name="Subtitle 2"/>
            <p:cNvSpPr txBox="1">
              <a:spLocks/>
            </p:cNvSpPr>
            <p:nvPr/>
          </p:nvSpPr>
          <p:spPr bwMode="auto">
            <a:xfrm>
              <a:off x="523874" y="6195102"/>
              <a:ext cx="868679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060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 animBg="1"/>
      <p:bldP spid="401" grpId="0" animBg="1"/>
      <p:bldP spid="403" grpId="0" animBg="1"/>
      <p:bldP spid="40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74900"/>
            <a:ext cx="4814888" cy="37211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Temperature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Humidity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Barometric pressure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Tamper (movement)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AC Interrupt</a:t>
            </a:r>
          </a:p>
        </p:txBody>
      </p:sp>
      <p:sp>
        <p:nvSpPr>
          <p:cNvPr id="96259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Bells &amp; Whistles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6" y="2447924"/>
            <a:ext cx="4048124" cy="275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FC87DB1-845A-49C6-B2DF-30F1CCC5AB3D}"/>
              </a:ext>
            </a:extLst>
          </p:cNvPr>
          <p:cNvGrpSpPr/>
          <p:nvPr/>
        </p:nvGrpSpPr>
        <p:grpSpPr>
          <a:xfrm>
            <a:off x="444362" y="5562727"/>
            <a:ext cx="8480977" cy="2005903"/>
            <a:chOff x="523874" y="5562727"/>
            <a:chExt cx="8480977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523874" y="6195102"/>
              <a:ext cx="8480977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3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graph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777" r="6250" b="12500"/>
          <a:stretch>
            <a:fillRect/>
          </a:stretch>
        </p:blipFill>
        <p:spPr bwMode="auto">
          <a:xfrm>
            <a:off x="1851025" y="2076450"/>
            <a:ext cx="5564188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123825" y="3748088"/>
            <a:ext cx="14430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News Gothic MT" pitchFamily="34" charset="0"/>
              </a:rPr>
              <a:t>Temperature</a:t>
            </a:r>
          </a:p>
        </p:txBody>
      </p:sp>
      <p:sp>
        <p:nvSpPr>
          <p:cNvPr id="91140" name="Text Box 7"/>
          <p:cNvSpPr txBox="1">
            <a:spLocks noChangeArrowheads="1"/>
          </p:cNvSpPr>
          <p:nvPr/>
        </p:nvSpPr>
        <p:spPr bwMode="auto">
          <a:xfrm>
            <a:off x="7567613" y="5021263"/>
            <a:ext cx="112871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News Gothic MT" pitchFamily="34" charset="0"/>
              </a:rPr>
              <a:t>Humidity</a:t>
            </a:r>
          </a:p>
        </p:txBody>
      </p:sp>
      <p:sp>
        <p:nvSpPr>
          <p:cNvPr id="91141" name="Text Box 8"/>
          <p:cNvSpPr txBox="1">
            <a:spLocks noChangeArrowheads="1"/>
          </p:cNvSpPr>
          <p:nvPr/>
        </p:nvSpPr>
        <p:spPr bwMode="auto">
          <a:xfrm>
            <a:off x="133350" y="4632325"/>
            <a:ext cx="2527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News Gothic MT" pitchFamily="34" charset="0"/>
              </a:rPr>
              <a:t>Barometric Pressure</a:t>
            </a:r>
          </a:p>
        </p:txBody>
      </p:sp>
      <p:sp>
        <p:nvSpPr>
          <p:cNvPr id="91142" name="Text Box 10"/>
          <p:cNvSpPr txBox="1">
            <a:spLocks noChangeArrowheads="1"/>
          </p:cNvSpPr>
          <p:nvPr/>
        </p:nvSpPr>
        <p:spPr bwMode="auto">
          <a:xfrm>
            <a:off x="863600" y="5129213"/>
            <a:ext cx="129381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News Gothic MT" pitchFamily="34" charset="0"/>
              </a:rPr>
              <a:t>Motion</a:t>
            </a:r>
          </a:p>
        </p:txBody>
      </p:sp>
      <p:sp>
        <p:nvSpPr>
          <p:cNvPr id="91143" name="Text Box 14"/>
          <p:cNvSpPr txBox="1">
            <a:spLocks noChangeArrowheads="1"/>
          </p:cNvSpPr>
          <p:nvPr/>
        </p:nvSpPr>
        <p:spPr bwMode="auto">
          <a:xfrm>
            <a:off x="7510463" y="3619500"/>
            <a:ext cx="9096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News Gothic MT" pitchFamily="34" charset="0"/>
              </a:rPr>
              <a:t>Hours</a:t>
            </a:r>
          </a:p>
        </p:txBody>
      </p:sp>
      <p:sp>
        <p:nvSpPr>
          <p:cNvPr id="91144" name="Text Box 16"/>
          <p:cNvSpPr txBox="1">
            <a:spLocks noChangeArrowheads="1"/>
          </p:cNvSpPr>
          <p:nvPr/>
        </p:nvSpPr>
        <p:spPr bwMode="auto">
          <a:xfrm>
            <a:off x="7605713" y="2065338"/>
            <a:ext cx="13763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News Gothic MT" pitchFamily="34" charset="0"/>
              </a:rPr>
              <a:t>Radon Level</a:t>
            </a:r>
          </a:p>
        </p:txBody>
      </p:sp>
      <p:sp>
        <p:nvSpPr>
          <p:cNvPr id="92169" name="Text Box 18"/>
          <p:cNvSpPr txBox="1">
            <a:spLocks noChangeArrowheads="1"/>
          </p:cNvSpPr>
          <p:nvPr/>
        </p:nvSpPr>
        <p:spPr bwMode="auto">
          <a:xfrm>
            <a:off x="6780213" y="2076450"/>
            <a:ext cx="9699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1" lang="en-US" altLang="en-US" sz="800">
                <a:latin typeface="News Gothic MT" pitchFamily="34" charset="0"/>
              </a:rPr>
              <a:t>Femtotech</a:t>
            </a:r>
          </a:p>
        </p:txBody>
      </p:sp>
      <p:sp>
        <p:nvSpPr>
          <p:cNvPr id="91146" name="Freeform 19"/>
          <p:cNvSpPr>
            <a:spLocks/>
          </p:cNvSpPr>
          <p:nvPr/>
        </p:nvSpPr>
        <p:spPr bwMode="auto">
          <a:xfrm>
            <a:off x="6856413" y="2355850"/>
            <a:ext cx="1044575" cy="228600"/>
          </a:xfrm>
          <a:custGeom>
            <a:avLst/>
            <a:gdLst>
              <a:gd name="T0" fmla="*/ 2147483647 w 774"/>
              <a:gd name="T1" fmla="*/ 0 h 180"/>
              <a:gd name="T2" fmla="*/ 2147483647 w 774"/>
              <a:gd name="T3" fmla="*/ 2147483647 h 180"/>
              <a:gd name="T4" fmla="*/ 0 w 774"/>
              <a:gd name="T5" fmla="*/ 2147483647 h 1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74" h="180">
                <a:moveTo>
                  <a:pt x="774" y="0"/>
                </a:moveTo>
                <a:lnTo>
                  <a:pt x="774" y="180"/>
                </a:lnTo>
                <a:lnTo>
                  <a:pt x="0" y="180"/>
                </a:lnTo>
              </a:path>
            </a:pathLst>
          </a:custGeom>
          <a:noFill/>
          <a:ln w="25400" cmpd="sng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7" name="Freeform 20"/>
          <p:cNvSpPr>
            <a:spLocks/>
          </p:cNvSpPr>
          <p:nvPr/>
        </p:nvSpPr>
        <p:spPr bwMode="auto">
          <a:xfrm>
            <a:off x="6877050" y="3887788"/>
            <a:ext cx="922338" cy="206375"/>
          </a:xfrm>
          <a:custGeom>
            <a:avLst/>
            <a:gdLst>
              <a:gd name="T0" fmla="*/ 2147483647 w 684"/>
              <a:gd name="T1" fmla="*/ 0 h 162"/>
              <a:gd name="T2" fmla="*/ 2147483647 w 684"/>
              <a:gd name="T3" fmla="*/ 2147483647 h 162"/>
              <a:gd name="T4" fmla="*/ 0 w 684"/>
              <a:gd name="T5" fmla="*/ 2147483647 h 1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84" h="162">
                <a:moveTo>
                  <a:pt x="684" y="0"/>
                </a:moveTo>
                <a:lnTo>
                  <a:pt x="684" y="162"/>
                </a:lnTo>
                <a:lnTo>
                  <a:pt x="0" y="162"/>
                </a:lnTo>
              </a:path>
            </a:pathLst>
          </a:custGeom>
          <a:noFill/>
          <a:ln w="25400" cmpd="sng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8" name="Freeform 22"/>
          <p:cNvSpPr>
            <a:spLocks/>
          </p:cNvSpPr>
          <p:nvPr/>
        </p:nvSpPr>
        <p:spPr bwMode="auto">
          <a:xfrm>
            <a:off x="1106488" y="4016375"/>
            <a:ext cx="1335087" cy="411163"/>
          </a:xfrm>
          <a:custGeom>
            <a:avLst/>
            <a:gdLst>
              <a:gd name="T0" fmla="*/ 0 w 960"/>
              <a:gd name="T1" fmla="*/ 0 h 324"/>
              <a:gd name="T2" fmla="*/ 0 w 960"/>
              <a:gd name="T3" fmla="*/ 2147483647 h 324"/>
              <a:gd name="T4" fmla="*/ 2147483647 w 960"/>
              <a:gd name="T5" fmla="*/ 2147483647 h 3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0" h="324">
                <a:moveTo>
                  <a:pt x="0" y="0"/>
                </a:moveTo>
                <a:lnTo>
                  <a:pt x="0" y="324"/>
                </a:lnTo>
                <a:lnTo>
                  <a:pt x="960" y="324"/>
                </a:lnTo>
              </a:path>
            </a:pathLst>
          </a:custGeom>
          <a:noFill/>
          <a:ln w="25400" cmpd="sng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9" name="Freeform 24"/>
          <p:cNvSpPr>
            <a:spLocks/>
          </p:cNvSpPr>
          <p:nvPr/>
        </p:nvSpPr>
        <p:spPr bwMode="auto">
          <a:xfrm>
            <a:off x="1631950" y="4633913"/>
            <a:ext cx="809625" cy="114300"/>
          </a:xfrm>
          <a:custGeom>
            <a:avLst/>
            <a:gdLst>
              <a:gd name="T0" fmla="*/ 0 w 600"/>
              <a:gd name="T1" fmla="*/ 2147483647 h 90"/>
              <a:gd name="T2" fmla="*/ 0 w 600"/>
              <a:gd name="T3" fmla="*/ 0 h 90"/>
              <a:gd name="T4" fmla="*/ 2147483647 w 600"/>
              <a:gd name="T5" fmla="*/ 0 h 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0" h="90">
                <a:moveTo>
                  <a:pt x="0" y="90"/>
                </a:moveTo>
                <a:lnTo>
                  <a:pt x="0" y="0"/>
                </a:lnTo>
                <a:lnTo>
                  <a:pt x="600" y="0"/>
                </a:lnTo>
              </a:path>
            </a:pathLst>
          </a:custGeom>
          <a:noFill/>
          <a:ln w="25400" cmpd="sng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Freeform 25"/>
          <p:cNvSpPr>
            <a:spLocks/>
          </p:cNvSpPr>
          <p:nvPr/>
        </p:nvSpPr>
        <p:spPr bwMode="auto">
          <a:xfrm>
            <a:off x="1397000" y="5021263"/>
            <a:ext cx="1058862" cy="212725"/>
          </a:xfrm>
          <a:custGeom>
            <a:avLst/>
            <a:gdLst>
              <a:gd name="T0" fmla="*/ 0 w 810"/>
              <a:gd name="T1" fmla="*/ 2147483647 h 168"/>
              <a:gd name="T2" fmla="*/ 0 w 810"/>
              <a:gd name="T3" fmla="*/ 0 h 168"/>
              <a:gd name="T4" fmla="*/ 2147483647 w 810"/>
              <a:gd name="T5" fmla="*/ 0 h 1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0" h="168">
                <a:moveTo>
                  <a:pt x="0" y="168"/>
                </a:moveTo>
                <a:lnTo>
                  <a:pt x="0" y="0"/>
                </a:lnTo>
                <a:lnTo>
                  <a:pt x="810" y="0"/>
                </a:lnTo>
              </a:path>
            </a:pathLst>
          </a:custGeom>
          <a:noFill/>
          <a:ln w="25400" cmpd="sng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1" name="Freeform 26"/>
          <p:cNvSpPr>
            <a:spLocks/>
          </p:cNvSpPr>
          <p:nvPr/>
        </p:nvSpPr>
        <p:spPr bwMode="auto">
          <a:xfrm>
            <a:off x="6897688" y="4754563"/>
            <a:ext cx="954087" cy="358775"/>
          </a:xfrm>
          <a:custGeom>
            <a:avLst/>
            <a:gdLst>
              <a:gd name="T0" fmla="*/ 2147483647 w 708"/>
              <a:gd name="T1" fmla="*/ 2147483647 h 282"/>
              <a:gd name="T2" fmla="*/ 2147483647 w 708"/>
              <a:gd name="T3" fmla="*/ 0 h 282"/>
              <a:gd name="T4" fmla="*/ 0 w 708"/>
              <a:gd name="T5" fmla="*/ 0 h 2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08" h="282">
                <a:moveTo>
                  <a:pt x="708" y="282"/>
                </a:moveTo>
                <a:lnTo>
                  <a:pt x="708" y="0"/>
                </a:lnTo>
                <a:lnTo>
                  <a:pt x="0" y="0"/>
                </a:lnTo>
              </a:path>
            </a:pathLst>
          </a:custGeom>
          <a:noFill/>
          <a:ln w="25400" cmpd="sng">
            <a:solidFill>
              <a:srgbClr val="FF0000"/>
            </a:solidFill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6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Getting Results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561A1-1F79-4057-9771-FC420C3AE8F7}"/>
              </a:ext>
            </a:extLst>
          </p:cNvPr>
          <p:cNvGrpSpPr/>
          <p:nvPr/>
        </p:nvGrpSpPr>
        <p:grpSpPr>
          <a:xfrm>
            <a:off x="503996" y="5562727"/>
            <a:ext cx="8779151" cy="2005903"/>
            <a:chOff x="523874" y="5562727"/>
            <a:chExt cx="8779151" cy="2005903"/>
          </a:xfrm>
        </p:grpSpPr>
        <p:sp>
          <p:nvSpPr>
            <p:cNvPr id="17" name="Subtitle 2"/>
            <p:cNvSpPr txBox="1">
              <a:spLocks/>
            </p:cNvSpPr>
            <p:nvPr/>
          </p:nvSpPr>
          <p:spPr bwMode="auto">
            <a:xfrm>
              <a:off x="523874" y="6195102"/>
              <a:ext cx="877915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060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2219325"/>
            <a:ext cx="3581400" cy="38766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Radon and decay products radioactively disintegrate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</a:rPr>
              <a:t>Emit radiation from nucleus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News Gothic MT" pitchFamily="34" charset="0"/>
              </a:rPr>
              <a:t>Alpha </a:t>
            </a:r>
            <a:r>
              <a:rPr lang="el-GR" altLang="en-US" sz="2000" dirty="0">
                <a:latin typeface="Times New Roman"/>
                <a:cs typeface="Times New Roman"/>
              </a:rPr>
              <a:t>α</a:t>
            </a:r>
            <a:endParaRPr lang="en-US" altLang="en-US" sz="2000" dirty="0">
              <a:latin typeface="News Gothic MT" pitchFamily="34" charset="0"/>
              <a:cs typeface="Aria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News Gothic MT" pitchFamily="34" charset="0"/>
                <a:cs typeface="Arial" charset="0"/>
              </a:rPr>
              <a:t>Beta </a:t>
            </a:r>
            <a:r>
              <a:rPr lang="el-GR" altLang="en-US" sz="2000" dirty="0">
                <a:latin typeface="Times New Roman"/>
                <a:cs typeface="Times New Roman"/>
              </a:rPr>
              <a:t>β</a:t>
            </a:r>
            <a:endParaRPr lang="en-US" altLang="en-US" sz="2000" dirty="0">
              <a:latin typeface="News Gothic MT" pitchFamily="34" charset="0"/>
              <a:cs typeface="Arial" charset="0"/>
            </a:endParaRP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latin typeface="News Gothic MT" pitchFamily="34" charset="0"/>
                <a:cs typeface="Arial" charset="0"/>
              </a:rPr>
              <a:t>Gamma </a:t>
            </a:r>
            <a:r>
              <a:rPr lang="el-GR" altLang="en-US" sz="2000" dirty="0">
                <a:latin typeface="Times New Roman"/>
                <a:cs typeface="Times New Roman"/>
              </a:rPr>
              <a:t>γ</a:t>
            </a:r>
            <a:endParaRPr lang="en-US" altLang="en-US" sz="2000" dirty="0">
              <a:latin typeface="News Gothic MT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 dirty="0">
                <a:latin typeface="News Gothic MT" pitchFamily="34" charset="0"/>
                <a:cs typeface="Arial" charset="0"/>
              </a:rPr>
              <a:t>Radon test devices count what these occurrences do</a:t>
            </a:r>
            <a:endParaRPr lang="el-GR" altLang="en-US" sz="2000" dirty="0">
              <a:latin typeface="News Gothic MT" pitchFamily="34" charset="0"/>
              <a:cs typeface="Arial" charset="0"/>
            </a:endParaRPr>
          </a:p>
        </p:txBody>
      </p:sp>
      <p:sp>
        <p:nvSpPr>
          <p:cNvPr id="2970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Radioactive                         Decay Reminder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457450"/>
            <a:ext cx="478948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D32309-8230-48F0-8DFB-D1E7B41C676C}"/>
              </a:ext>
            </a:extLst>
          </p:cNvPr>
          <p:cNvGrpSpPr/>
          <p:nvPr/>
        </p:nvGrpSpPr>
        <p:grpSpPr>
          <a:xfrm>
            <a:off x="365271" y="5602483"/>
            <a:ext cx="8229600" cy="2005903"/>
            <a:chOff x="365271" y="5602483"/>
            <a:chExt cx="8229600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365271" y="6195102"/>
              <a:ext cx="82296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914" y="5602483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89" y="1981200"/>
            <a:ext cx="6055822" cy="4114800"/>
          </a:xfrm>
          <a:noFill/>
        </p:spPr>
      </p:pic>
      <p:sp>
        <p:nvSpPr>
          <p:cNvPr id="9318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© Spruce Environmental 2011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Results</a:t>
            </a:r>
            <a:endParaRPr lang="en-US" altLang="en-US" sz="43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739039-8803-47C1-803F-925F89330EC8}"/>
              </a:ext>
            </a:extLst>
          </p:cNvPr>
          <p:cNvGrpSpPr/>
          <p:nvPr/>
        </p:nvGrpSpPr>
        <p:grpSpPr>
          <a:xfrm>
            <a:off x="523875" y="5562727"/>
            <a:ext cx="8381586" cy="2005903"/>
            <a:chOff x="523875" y="5562727"/>
            <a:chExt cx="8381586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523875" y="6195102"/>
              <a:ext cx="8381586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38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8"/>
          <p:cNvSpPr txBox="1">
            <a:spLocks noChangeArrowheads="1"/>
          </p:cNvSpPr>
          <p:nvPr/>
        </p:nvSpPr>
        <p:spPr bwMode="auto">
          <a:xfrm>
            <a:off x="219075" y="4343400"/>
            <a:ext cx="85439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News Gothic MT" pitchFamily="34" charset="0"/>
              </a:rPr>
              <a:t>     Self Check 		      10% Duplicates                 Annual Calibration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News Gothic MT" pitchFamily="34" charset="0"/>
              </a:rPr>
              <a:t>			       Cross Checks</a:t>
            </a:r>
          </a:p>
        </p:txBody>
      </p:sp>
      <p:pic>
        <p:nvPicPr>
          <p:cNvPr id="97283" name="Picture 25" descr="RScalibration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424113"/>
            <a:ext cx="2351087" cy="1763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CRM QA/QC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97287" name="Picture 14" descr="http://radon-pro.com/images/crm510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" y="2832099"/>
            <a:ext cx="148113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405" y="2862043"/>
            <a:ext cx="1279895" cy="1292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2862043"/>
            <a:ext cx="1279895" cy="1292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75731C-74DE-4572-B493-404760022917}"/>
              </a:ext>
            </a:extLst>
          </p:cNvPr>
          <p:cNvGrpSpPr/>
          <p:nvPr/>
        </p:nvGrpSpPr>
        <p:grpSpPr>
          <a:xfrm>
            <a:off x="464240" y="5562727"/>
            <a:ext cx="8620125" cy="2005903"/>
            <a:chOff x="523874" y="5562727"/>
            <a:chExt cx="8620125" cy="2005903"/>
          </a:xfrm>
        </p:grpSpPr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523874" y="6195102"/>
              <a:ext cx="862012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816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23451" r="49173" b="25221"/>
          <a:stretch/>
        </p:blipFill>
        <p:spPr bwMode="auto">
          <a:xfrm rot="1714878">
            <a:off x="6272368" y="3359690"/>
            <a:ext cx="2225040" cy="221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3475" y="3269720"/>
            <a:ext cx="1508760" cy="2399878"/>
          </a:xfrm>
          <a:noFill/>
        </p:spPr>
      </p:pic>
      <p:sp>
        <p:nvSpPr>
          <p:cNvPr id="91139" name="Title 1"/>
          <p:cNvSpPr txBox="1">
            <a:spLocks/>
          </p:cNvSpPr>
          <p:nvPr/>
        </p:nvSpPr>
        <p:spPr bwMode="auto">
          <a:xfrm>
            <a:off x="457200" y="646113"/>
            <a:ext cx="86868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Homeowner Devices</a:t>
            </a:r>
            <a:endParaRPr lang="en-US" altLang="en-US" sz="24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9114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45988" r="60175" b="31357"/>
          <a:stretch/>
        </p:blipFill>
        <p:spPr bwMode="auto">
          <a:xfrm>
            <a:off x="3695700" y="2080260"/>
            <a:ext cx="2033580" cy="16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D91129-FF5B-49C5-9A51-24C1C667B01B}"/>
              </a:ext>
            </a:extLst>
          </p:cNvPr>
          <p:cNvGrpSpPr/>
          <p:nvPr/>
        </p:nvGrpSpPr>
        <p:grpSpPr>
          <a:xfrm>
            <a:off x="464240" y="5562727"/>
            <a:ext cx="8620125" cy="2005903"/>
            <a:chOff x="523874" y="5562727"/>
            <a:chExt cx="8620125" cy="2005903"/>
          </a:xfrm>
        </p:grpSpPr>
        <p:sp>
          <p:nvSpPr>
            <p:cNvPr id="6" name="Subtitle 2"/>
            <p:cNvSpPr txBox="1">
              <a:spLocks/>
            </p:cNvSpPr>
            <p:nvPr/>
          </p:nvSpPr>
          <p:spPr bwMode="auto">
            <a:xfrm>
              <a:off x="523874" y="6195102"/>
              <a:ext cx="862012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060" y="5562727"/>
              <a:ext cx="2004737" cy="200590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>
          <a:xfrm>
            <a:off x="771525" y="2314575"/>
            <a:ext cx="6619875" cy="32670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Measurement time period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Humidity, temperature, air movement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Sensitivity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Cost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Analysis – background subtractions &amp; correction factors</a:t>
            </a:r>
          </a:p>
        </p:txBody>
      </p:sp>
      <p:sp>
        <p:nvSpPr>
          <p:cNvPr id="100355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Strengths &amp; Cautions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0FBC87-8631-4668-A0F6-3C7CEE085AE4}"/>
              </a:ext>
            </a:extLst>
          </p:cNvPr>
          <p:cNvGrpSpPr/>
          <p:nvPr/>
        </p:nvGrpSpPr>
        <p:grpSpPr>
          <a:xfrm>
            <a:off x="523874" y="5562727"/>
            <a:ext cx="8461099" cy="2005903"/>
            <a:chOff x="523874" y="5562727"/>
            <a:chExt cx="8461099" cy="2005903"/>
          </a:xfrm>
        </p:grpSpPr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523874" y="6195102"/>
              <a:ext cx="846109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93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What’s in Your Files?</a:t>
            </a:r>
            <a:endParaRPr lang="en-US" altLang="en-US" sz="43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62025" y="2181225"/>
            <a:ext cx="4267200" cy="35814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Quality control measures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lang="en-US" altLang="en-US" sz="2000">
                <a:latin typeface="News Gothic MT" pitchFamily="34" charset="0"/>
              </a:rPr>
              <a:t>Duplicates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lang="en-US" altLang="en-US" sz="2000">
                <a:latin typeface="News Gothic MT" pitchFamily="34" charset="0"/>
              </a:rPr>
              <a:t>Field blanks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lang="en-US" altLang="en-US" sz="2000">
                <a:latin typeface="News Gothic MT" pitchFamily="34" charset="0"/>
              </a:rPr>
              <a:t>Spikes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kumimoji="1" lang="en-US" altLang="en-US" sz="2000">
                <a:latin typeface="News Gothic MT" pitchFamily="34" charset="0"/>
              </a:rPr>
              <a:t>Source checks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kumimoji="1" lang="en-US" altLang="en-US" sz="2000">
                <a:latin typeface="News Gothic MT" pitchFamily="34" charset="0"/>
              </a:rPr>
              <a:t>Cross checks</a:t>
            </a:r>
            <a:endParaRPr lang="en-US" altLang="en-US" sz="2000">
              <a:latin typeface="News Gothic MT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kumimoji="1" lang="en-US" altLang="en-US" sz="2000">
                <a:latin typeface="News Gothic MT" pitchFamily="34" charset="0"/>
              </a:rPr>
              <a:t>Background checks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kumimoji="1" lang="en-US" altLang="en-US" sz="2000">
                <a:latin typeface="News Gothic MT" pitchFamily="34" charset="0"/>
              </a:rPr>
              <a:t>Routine instrument checks</a:t>
            </a:r>
          </a:p>
          <a:p>
            <a:pPr lvl="1" eaLnBrk="1" hangingPunct="1">
              <a:spcBef>
                <a:spcPct val="0"/>
              </a:spcBef>
              <a:buFontTx/>
              <a:buChar char="−"/>
            </a:pPr>
            <a:r>
              <a:rPr lang="en-US" altLang="en-US" sz="2000">
                <a:latin typeface="News Gothic MT" pitchFamily="34" charset="0"/>
              </a:rPr>
              <a:t>Calibration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14950" y="2181225"/>
            <a:ext cx="3810000" cy="32861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Calculations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000">
                <a:latin typeface="News Gothic MT" pitchFamily="34" charset="0"/>
              </a:rPr>
              <a:t>Control charts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altLang="en-US" sz="2000">
              <a:latin typeface="News Gothic MT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7E72D8-959F-414C-BBA9-B2DE08A31166}"/>
              </a:ext>
            </a:extLst>
          </p:cNvPr>
          <p:cNvGrpSpPr/>
          <p:nvPr/>
        </p:nvGrpSpPr>
        <p:grpSpPr>
          <a:xfrm>
            <a:off x="523874" y="5562727"/>
            <a:ext cx="8229599" cy="2005903"/>
            <a:chOff x="523874" y="5562727"/>
            <a:chExt cx="8229599" cy="2005903"/>
          </a:xfrm>
        </p:grpSpPr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523874" y="6195102"/>
              <a:ext cx="822959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060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587" y="4599955"/>
            <a:ext cx="4797658" cy="105726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Jill Newton</a:t>
            </a:r>
          </a:p>
          <a:p>
            <a:r>
              <a:rPr lang="en-US" dirty="0">
                <a:solidFill>
                  <a:schemeClr val="bg2"/>
                </a:solidFill>
              </a:rPr>
              <a:t>jnewton@spruce.com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BBA592-D88F-4D98-BCC1-6C76D11F5F85}"/>
              </a:ext>
            </a:extLst>
          </p:cNvPr>
          <p:cNvGrpSpPr/>
          <p:nvPr/>
        </p:nvGrpSpPr>
        <p:grpSpPr>
          <a:xfrm>
            <a:off x="523874" y="5570940"/>
            <a:ext cx="8441221" cy="2005903"/>
            <a:chOff x="523874" y="5570940"/>
            <a:chExt cx="8441221" cy="2005903"/>
          </a:xfrm>
        </p:grpSpPr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523874" y="6195102"/>
              <a:ext cx="8441221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Denver, Colorado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349" y="5570940"/>
              <a:ext cx="2004737" cy="2005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556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Radon                                Decay Reminder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45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 b="18628"/>
          <a:stretch>
            <a:fillRect/>
          </a:stretch>
        </p:blipFill>
        <p:spPr bwMode="auto">
          <a:xfrm>
            <a:off x="685800" y="2147888"/>
            <a:ext cx="3629025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Oval 12"/>
          <p:cNvSpPr>
            <a:spLocks noChangeArrowheads="1"/>
          </p:cNvSpPr>
          <p:nvPr/>
        </p:nvSpPr>
        <p:spPr bwMode="auto">
          <a:xfrm>
            <a:off x="6688138" y="2495550"/>
            <a:ext cx="628650" cy="657225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6565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6685" name="Text Box 13"/>
          <p:cNvSpPr txBox="1">
            <a:spLocks noChangeArrowheads="1"/>
          </p:cNvSpPr>
          <p:nvPr/>
        </p:nvSpPr>
        <p:spPr bwMode="auto">
          <a:xfrm>
            <a:off x="5029200" y="2609850"/>
            <a:ext cx="1685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Radon gas</a:t>
            </a:r>
          </a:p>
        </p:txBody>
      </p:sp>
      <p:grpSp>
        <p:nvGrpSpPr>
          <p:cNvPr id="796686" name="Group 14"/>
          <p:cNvGrpSpPr>
            <a:grpSpLocks noChangeAspect="1"/>
          </p:cNvGrpSpPr>
          <p:nvPr/>
        </p:nvGrpSpPr>
        <p:grpSpPr bwMode="auto">
          <a:xfrm>
            <a:off x="7851775" y="2084388"/>
            <a:ext cx="261938" cy="296862"/>
            <a:chOff x="3600" y="2802"/>
            <a:chExt cx="223" cy="253"/>
          </a:xfrm>
        </p:grpSpPr>
        <p:grpSp>
          <p:nvGrpSpPr>
            <p:cNvPr id="45099" name="Group 15"/>
            <p:cNvGrpSpPr>
              <a:grpSpLocks noChangeAspect="1"/>
            </p:cNvGrpSpPr>
            <p:nvPr/>
          </p:nvGrpSpPr>
          <p:grpSpPr bwMode="auto">
            <a:xfrm>
              <a:off x="3703" y="2923"/>
              <a:ext cx="120" cy="132"/>
              <a:chOff x="1786" y="2289"/>
              <a:chExt cx="134" cy="132"/>
            </a:xfrm>
          </p:grpSpPr>
          <p:sp>
            <p:nvSpPr>
              <p:cNvPr id="45122" name="Oval 16"/>
              <p:cNvSpPr>
                <a:spLocks noChangeAspect="1" noChangeArrowheads="1"/>
              </p:cNvSpPr>
              <p:nvPr/>
            </p:nvSpPr>
            <p:spPr bwMode="auto">
              <a:xfrm>
                <a:off x="1786" y="2289"/>
                <a:ext cx="134" cy="132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5123" name="Group 17"/>
              <p:cNvGrpSpPr>
                <a:grpSpLocks noChangeAspect="1"/>
              </p:cNvGrpSpPr>
              <p:nvPr/>
            </p:nvGrpSpPr>
            <p:grpSpPr bwMode="auto">
              <a:xfrm>
                <a:off x="1790" y="2294"/>
                <a:ext cx="116" cy="119"/>
                <a:chOff x="1790" y="2294"/>
                <a:chExt cx="116" cy="119"/>
              </a:xfrm>
            </p:grpSpPr>
            <p:sp>
              <p:nvSpPr>
                <p:cNvPr id="45124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790" y="2294"/>
                  <a:ext cx="116" cy="119"/>
                </a:xfrm>
                <a:prstGeom prst="ellipse">
                  <a:avLst/>
                </a:prstGeom>
                <a:solidFill>
                  <a:srgbClr val="A0A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25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791" y="2295"/>
                  <a:ext cx="105" cy="106"/>
                </a:xfrm>
                <a:prstGeom prst="ellipse">
                  <a:avLst/>
                </a:prstGeom>
                <a:solidFill>
                  <a:srgbClr val="C0C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26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796" y="2300"/>
                  <a:ext cx="84" cy="84"/>
                </a:xfrm>
                <a:prstGeom prst="ellipse">
                  <a:avLst/>
                </a:prstGeom>
                <a:solidFill>
                  <a:srgbClr val="E0E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27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1802" y="2307"/>
                  <a:ext cx="60" cy="63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28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813" y="2318"/>
                  <a:ext cx="28" cy="30"/>
                </a:xfrm>
                <a:prstGeom prst="ellipse">
                  <a:avLst/>
                </a:prstGeom>
                <a:solidFill>
                  <a:srgbClr val="FFFF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5100" name="Group 23"/>
            <p:cNvGrpSpPr>
              <a:grpSpLocks noChangeAspect="1"/>
            </p:cNvGrpSpPr>
            <p:nvPr/>
          </p:nvGrpSpPr>
          <p:grpSpPr bwMode="auto">
            <a:xfrm>
              <a:off x="3635" y="2802"/>
              <a:ext cx="119" cy="132"/>
              <a:chOff x="1709" y="2168"/>
              <a:chExt cx="134" cy="132"/>
            </a:xfrm>
          </p:grpSpPr>
          <p:sp>
            <p:nvSpPr>
              <p:cNvPr id="45116" name="Oval 24"/>
              <p:cNvSpPr>
                <a:spLocks noChangeAspect="1" noChangeArrowheads="1"/>
              </p:cNvSpPr>
              <p:nvPr/>
            </p:nvSpPr>
            <p:spPr bwMode="auto">
              <a:xfrm>
                <a:off x="1709" y="2168"/>
                <a:ext cx="134" cy="132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7" name="Oval 25"/>
              <p:cNvSpPr>
                <a:spLocks noChangeAspect="1" noChangeArrowheads="1"/>
              </p:cNvSpPr>
              <p:nvPr/>
            </p:nvSpPr>
            <p:spPr bwMode="auto">
              <a:xfrm>
                <a:off x="1712" y="2173"/>
                <a:ext cx="117" cy="118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8" name="Oval 26"/>
              <p:cNvSpPr>
                <a:spLocks noChangeAspect="1" noChangeArrowheads="1"/>
              </p:cNvSpPr>
              <p:nvPr/>
            </p:nvSpPr>
            <p:spPr bwMode="auto">
              <a:xfrm>
                <a:off x="1714" y="2174"/>
                <a:ext cx="103" cy="10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9" name="Oval 27"/>
              <p:cNvSpPr>
                <a:spLocks noChangeAspect="1" noChangeArrowheads="1"/>
              </p:cNvSpPr>
              <p:nvPr/>
            </p:nvSpPr>
            <p:spPr bwMode="auto">
              <a:xfrm>
                <a:off x="1718" y="2180"/>
                <a:ext cx="85" cy="82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20" name="Oval 28"/>
              <p:cNvSpPr>
                <a:spLocks noChangeAspect="1" noChangeArrowheads="1"/>
              </p:cNvSpPr>
              <p:nvPr/>
            </p:nvSpPr>
            <p:spPr bwMode="auto">
              <a:xfrm>
                <a:off x="1724" y="2187"/>
                <a:ext cx="61" cy="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21" name="Oval 29"/>
              <p:cNvSpPr>
                <a:spLocks noChangeAspect="1" noChangeArrowheads="1"/>
              </p:cNvSpPr>
              <p:nvPr/>
            </p:nvSpPr>
            <p:spPr bwMode="auto">
              <a:xfrm>
                <a:off x="1735" y="2197"/>
                <a:ext cx="28" cy="30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101" name="Group 30"/>
            <p:cNvGrpSpPr>
              <a:grpSpLocks noChangeAspect="1"/>
            </p:cNvGrpSpPr>
            <p:nvPr/>
          </p:nvGrpSpPr>
          <p:grpSpPr bwMode="auto">
            <a:xfrm>
              <a:off x="3600" y="2899"/>
              <a:ext cx="118" cy="132"/>
              <a:chOff x="1670" y="2265"/>
              <a:chExt cx="133" cy="132"/>
            </a:xfrm>
          </p:grpSpPr>
          <p:sp>
            <p:nvSpPr>
              <p:cNvPr id="45110" name="Oval 31"/>
              <p:cNvSpPr>
                <a:spLocks noChangeAspect="1" noChangeArrowheads="1"/>
              </p:cNvSpPr>
              <p:nvPr/>
            </p:nvSpPr>
            <p:spPr bwMode="auto">
              <a:xfrm>
                <a:off x="1670" y="2265"/>
                <a:ext cx="133" cy="132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1" name="Oval 32"/>
              <p:cNvSpPr>
                <a:spLocks noChangeAspect="1" noChangeArrowheads="1"/>
              </p:cNvSpPr>
              <p:nvPr/>
            </p:nvSpPr>
            <p:spPr bwMode="auto">
              <a:xfrm>
                <a:off x="1672" y="2270"/>
                <a:ext cx="118" cy="118"/>
              </a:xfrm>
              <a:prstGeom prst="ellipse">
                <a:avLst/>
              </a:prstGeom>
              <a:solidFill>
                <a:srgbClr val="A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2" name="Oval 33"/>
              <p:cNvSpPr>
                <a:spLocks noChangeAspect="1" noChangeArrowheads="1"/>
              </p:cNvSpPr>
              <p:nvPr/>
            </p:nvSpPr>
            <p:spPr bwMode="auto">
              <a:xfrm>
                <a:off x="1675" y="2271"/>
                <a:ext cx="103" cy="10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3" name="Oval 34"/>
              <p:cNvSpPr>
                <a:spLocks noChangeAspect="1" noChangeArrowheads="1"/>
              </p:cNvSpPr>
              <p:nvPr/>
            </p:nvSpPr>
            <p:spPr bwMode="auto">
              <a:xfrm>
                <a:off x="1678" y="2277"/>
                <a:ext cx="85" cy="82"/>
              </a:xfrm>
              <a:prstGeom prst="ellipse">
                <a:avLst/>
              </a:prstGeom>
              <a:solidFill>
                <a:srgbClr val="E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4" name="Oval 35"/>
              <p:cNvSpPr>
                <a:spLocks noChangeAspect="1" noChangeArrowheads="1"/>
              </p:cNvSpPr>
              <p:nvPr/>
            </p:nvSpPr>
            <p:spPr bwMode="auto">
              <a:xfrm>
                <a:off x="1684" y="2285"/>
                <a:ext cx="61" cy="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15" name="Oval 36"/>
              <p:cNvSpPr>
                <a:spLocks noChangeAspect="1" noChangeArrowheads="1"/>
              </p:cNvSpPr>
              <p:nvPr/>
            </p:nvSpPr>
            <p:spPr bwMode="auto">
              <a:xfrm>
                <a:off x="1695" y="2294"/>
                <a:ext cx="29" cy="30"/>
              </a:xfrm>
              <a:prstGeom prst="ellipse">
                <a:avLst/>
              </a:prstGeom>
              <a:solidFill>
                <a:srgbClr val="FF404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5102" name="Group 37"/>
            <p:cNvGrpSpPr>
              <a:grpSpLocks noChangeAspect="1"/>
            </p:cNvGrpSpPr>
            <p:nvPr/>
          </p:nvGrpSpPr>
          <p:grpSpPr bwMode="auto">
            <a:xfrm>
              <a:off x="3699" y="2837"/>
              <a:ext cx="119" cy="132"/>
              <a:chOff x="1781" y="2203"/>
              <a:chExt cx="134" cy="132"/>
            </a:xfrm>
          </p:grpSpPr>
          <p:sp>
            <p:nvSpPr>
              <p:cNvPr id="45103" name="Oval 38"/>
              <p:cNvSpPr>
                <a:spLocks noChangeAspect="1" noChangeArrowheads="1"/>
              </p:cNvSpPr>
              <p:nvPr/>
            </p:nvSpPr>
            <p:spPr bwMode="auto">
              <a:xfrm>
                <a:off x="1781" y="2203"/>
                <a:ext cx="134" cy="132"/>
              </a:xfrm>
              <a:prstGeom prst="ellipse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bg2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bg2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bg2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bg2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5104" name="Group 39"/>
              <p:cNvGrpSpPr>
                <a:grpSpLocks noChangeAspect="1"/>
              </p:cNvGrpSpPr>
              <p:nvPr/>
            </p:nvGrpSpPr>
            <p:grpSpPr bwMode="auto">
              <a:xfrm>
                <a:off x="1785" y="2208"/>
                <a:ext cx="117" cy="119"/>
                <a:chOff x="1785" y="2208"/>
                <a:chExt cx="117" cy="119"/>
              </a:xfrm>
            </p:grpSpPr>
            <p:sp>
              <p:nvSpPr>
                <p:cNvPr id="45105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785" y="2208"/>
                  <a:ext cx="117" cy="119"/>
                </a:xfrm>
                <a:prstGeom prst="ellipse">
                  <a:avLst/>
                </a:prstGeom>
                <a:solidFill>
                  <a:srgbClr val="A0A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06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786" y="2209"/>
                  <a:ext cx="105" cy="106"/>
                </a:xfrm>
                <a:prstGeom prst="ellipse">
                  <a:avLst/>
                </a:prstGeom>
                <a:solidFill>
                  <a:srgbClr val="C0C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07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1791" y="2214"/>
                  <a:ext cx="84" cy="84"/>
                </a:xfrm>
                <a:prstGeom prst="ellipse">
                  <a:avLst/>
                </a:prstGeom>
                <a:solidFill>
                  <a:srgbClr val="E0E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08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797" y="2221"/>
                  <a:ext cx="60" cy="6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09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808" y="2232"/>
                  <a:ext cx="29" cy="30"/>
                </a:xfrm>
                <a:prstGeom prst="ellipse">
                  <a:avLst/>
                </a:prstGeom>
                <a:solidFill>
                  <a:srgbClr val="FFFF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bg2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bg2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bg2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2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796717" name="Freeform 45"/>
          <p:cNvSpPr>
            <a:spLocks/>
          </p:cNvSpPr>
          <p:nvPr/>
        </p:nvSpPr>
        <p:spPr bwMode="auto">
          <a:xfrm rot="7899692">
            <a:off x="7559676" y="2865437"/>
            <a:ext cx="234950" cy="542925"/>
          </a:xfrm>
          <a:custGeom>
            <a:avLst/>
            <a:gdLst>
              <a:gd name="T0" fmla="*/ 2147483647 w 148"/>
              <a:gd name="T1" fmla="*/ 2147483647 h 342"/>
              <a:gd name="T2" fmla="*/ 2147483647 w 148"/>
              <a:gd name="T3" fmla="*/ 2147483647 h 342"/>
              <a:gd name="T4" fmla="*/ 2147483647 w 148"/>
              <a:gd name="T5" fmla="*/ 2147483647 h 342"/>
              <a:gd name="T6" fmla="*/ 2147483647 w 148"/>
              <a:gd name="T7" fmla="*/ 2147483647 h 342"/>
              <a:gd name="T8" fmla="*/ 2147483647 w 148"/>
              <a:gd name="T9" fmla="*/ 2147483647 h 342"/>
              <a:gd name="T10" fmla="*/ 2147483647 w 148"/>
              <a:gd name="T11" fmla="*/ 2147483647 h 342"/>
              <a:gd name="T12" fmla="*/ 2147483647 w 148"/>
              <a:gd name="T13" fmla="*/ 2147483647 h 342"/>
              <a:gd name="T14" fmla="*/ 2147483647 w 148"/>
              <a:gd name="T15" fmla="*/ 2147483647 h 342"/>
              <a:gd name="T16" fmla="*/ 2147483647 w 148"/>
              <a:gd name="T17" fmla="*/ 2147483647 h 342"/>
              <a:gd name="T18" fmla="*/ 2147483647 w 148"/>
              <a:gd name="T19" fmla="*/ 2147483647 h 342"/>
              <a:gd name="T20" fmla="*/ 2147483647 w 148"/>
              <a:gd name="T21" fmla="*/ 2147483647 h 342"/>
              <a:gd name="T22" fmla="*/ 2147483647 w 148"/>
              <a:gd name="T23" fmla="*/ 2147483647 h 342"/>
              <a:gd name="T24" fmla="*/ 2147483647 w 148"/>
              <a:gd name="T25" fmla="*/ 2147483647 h 342"/>
              <a:gd name="T26" fmla="*/ 2147483647 w 148"/>
              <a:gd name="T27" fmla="*/ 2147483647 h 342"/>
              <a:gd name="T28" fmla="*/ 2147483647 w 148"/>
              <a:gd name="T29" fmla="*/ 2147483647 h 342"/>
              <a:gd name="T30" fmla="*/ 2147483647 w 148"/>
              <a:gd name="T31" fmla="*/ 2147483647 h 342"/>
              <a:gd name="T32" fmla="*/ 2147483647 w 148"/>
              <a:gd name="T33" fmla="*/ 0 h 3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8" h="342">
                <a:moveTo>
                  <a:pt x="142" y="342"/>
                </a:moveTo>
                <a:cubicBezTo>
                  <a:pt x="145" y="337"/>
                  <a:pt x="145" y="332"/>
                  <a:pt x="148" y="327"/>
                </a:cubicBezTo>
                <a:cubicBezTo>
                  <a:pt x="146" y="307"/>
                  <a:pt x="145" y="293"/>
                  <a:pt x="128" y="280"/>
                </a:cubicBezTo>
                <a:cubicBezTo>
                  <a:pt x="122" y="276"/>
                  <a:pt x="123" y="271"/>
                  <a:pt x="116" y="270"/>
                </a:cubicBezTo>
                <a:cubicBezTo>
                  <a:pt x="111" y="266"/>
                  <a:pt x="104" y="262"/>
                  <a:pt x="98" y="261"/>
                </a:cubicBezTo>
                <a:cubicBezTo>
                  <a:pt x="91" y="257"/>
                  <a:pt x="85" y="253"/>
                  <a:pt x="77" y="252"/>
                </a:cubicBezTo>
                <a:cubicBezTo>
                  <a:pt x="70" y="248"/>
                  <a:pt x="64" y="245"/>
                  <a:pt x="56" y="243"/>
                </a:cubicBezTo>
                <a:cubicBezTo>
                  <a:pt x="51" y="240"/>
                  <a:pt x="49" y="236"/>
                  <a:pt x="46" y="231"/>
                </a:cubicBezTo>
                <a:cubicBezTo>
                  <a:pt x="47" y="218"/>
                  <a:pt x="45" y="213"/>
                  <a:pt x="52" y="204"/>
                </a:cubicBezTo>
                <a:cubicBezTo>
                  <a:pt x="53" y="198"/>
                  <a:pt x="57" y="191"/>
                  <a:pt x="61" y="186"/>
                </a:cubicBezTo>
                <a:cubicBezTo>
                  <a:pt x="65" y="165"/>
                  <a:pt x="75" y="134"/>
                  <a:pt x="53" y="121"/>
                </a:cubicBezTo>
                <a:cubicBezTo>
                  <a:pt x="50" y="117"/>
                  <a:pt x="45" y="113"/>
                  <a:pt x="41" y="109"/>
                </a:cubicBezTo>
                <a:cubicBezTo>
                  <a:pt x="38" y="107"/>
                  <a:pt x="32" y="102"/>
                  <a:pt x="32" y="102"/>
                </a:cubicBezTo>
                <a:cubicBezTo>
                  <a:pt x="27" y="94"/>
                  <a:pt x="19" y="90"/>
                  <a:pt x="11" y="85"/>
                </a:cubicBezTo>
                <a:cubicBezTo>
                  <a:pt x="8" y="83"/>
                  <a:pt x="2" y="78"/>
                  <a:pt x="2" y="78"/>
                </a:cubicBezTo>
                <a:cubicBezTo>
                  <a:pt x="0" y="69"/>
                  <a:pt x="0" y="59"/>
                  <a:pt x="4" y="51"/>
                </a:cubicBezTo>
                <a:cubicBezTo>
                  <a:pt x="9" y="27"/>
                  <a:pt x="13" y="33"/>
                  <a:pt x="13" y="0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718" name="Text Box 46"/>
          <p:cNvSpPr txBox="1">
            <a:spLocks noChangeArrowheads="1"/>
          </p:cNvSpPr>
          <p:nvPr/>
        </p:nvSpPr>
        <p:spPr bwMode="auto">
          <a:xfrm>
            <a:off x="7907338" y="3019425"/>
            <a:ext cx="566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chemeClr val="hlink"/>
                </a:solidFill>
                <a:latin typeface="Bookman Old Style" pitchFamily="18" charset="0"/>
              </a:rPr>
              <a:t>γ</a:t>
            </a:r>
          </a:p>
        </p:txBody>
      </p:sp>
      <p:sp>
        <p:nvSpPr>
          <p:cNvPr id="796719" name="Line 47"/>
          <p:cNvSpPr>
            <a:spLocks noChangeShapeType="1"/>
          </p:cNvSpPr>
          <p:nvPr/>
        </p:nvSpPr>
        <p:spPr bwMode="auto">
          <a:xfrm flipV="1">
            <a:off x="7316788" y="2381250"/>
            <a:ext cx="534987" cy="2857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720" name="Text Box 48"/>
          <p:cNvSpPr txBox="1">
            <a:spLocks noChangeArrowheads="1"/>
          </p:cNvSpPr>
          <p:nvPr/>
        </p:nvSpPr>
        <p:spPr bwMode="auto">
          <a:xfrm>
            <a:off x="7902575" y="2255838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n-US" sz="2400">
                <a:solidFill>
                  <a:schemeClr val="hlink"/>
                </a:solidFill>
              </a:rPr>
              <a:t>α</a:t>
            </a: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796721" name="Line 49"/>
          <p:cNvSpPr>
            <a:spLocks noChangeShapeType="1"/>
          </p:cNvSpPr>
          <p:nvPr/>
        </p:nvSpPr>
        <p:spPr bwMode="auto">
          <a:xfrm>
            <a:off x="7002463" y="3197225"/>
            <a:ext cx="0" cy="81915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722" name="Rectangle 50"/>
          <p:cNvSpPr>
            <a:spLocks noChangeArrowheads="1"/>
          </p:cNvSpPr>
          <p:nvPr/>
        </p:nvSpPr>
        <p:spPr bwMode="auto">
          <a:xfrm>
            <a:off x="6681788" y="4044950"/>
            <a:ext cx="628650" cy="5905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bg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6725" name="Line 53"/>
          <p:cNvSpPr>
            <a:spLocks noChangeShapeType="1"/>
          </p:cNvSpPr>
          <p:nvPr/>
        </p:nvSpPr>
        <p:spPr bwMode="auto">
          <a:xfrm>
            <a:off x="3848100" y="2838450"/>
            <a:ext cx="11811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726" name="Line 54"/>
          <p:cNvSpPr>
            <a:spLocks noChangeShapeType="1"/>
          </p:cNvSpPr>
          <p:nvPr/>
        </p:nvSpPr>
        <p:spPr bwMode="auto">
          <a:xfrm>
            <a:off x="4410075" y="4333875"/>
            <a:ext cx="2271713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ight Brace 1"/>
          <p:cNvSpPr/>
          <p:nvPr/>
        </p:nvSpPr>
        <p:spPr>
          <a:xfrm>
            <a:off x="4010025" y="3057525"/>
            <a:ext cx="400050" cy="2552700"/>
          </a:xfrm>
          <a:prstGeom prst="rightBrace">
            <a:avLst>
              <a:gd name="adj1" fmla="val 29762"/>
              <a:gd name="adj2" fmla="val 50000"/>
            </a:avLst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6723" name="Text Box 51"/>
          <p:cNvSpPr txBox="1">
            <a:spLocks noChangeArrowheads="1"/>
          </p:cNvSpPr>
          <p:nvPr/>
        </p:nvSpPr>
        <p:spPr bwMode="auto">
          <a:xfrm>
            <a:off x="4752975" y="3976688"/>
            <a:ext cx="1585913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News Gothic MT" pitchFamily="34" charset="0"/>
              </a:rPr>
              <a:t>Solid decay products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988" y="2667001"/>
            <a:ext cx="614362" cy="30670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5078" name="Group 3"/>
          <p:cNvGrpSpPr>
            <a:grpSpLocks/>
          </p:cNvGrpSpPr>
          <p:nvPr/>
        </p:nvGrpSpPr>
        <p:grpSpPr bwMode="auto">
          <a:xfrm>
            <a:off x="1317625" y="2713038"/>
            <a:ext cx="190500" cy="2868612"/>
            <a:chOff x="1388269" y="2742380"/>
            <a:chExt cx="190500" cy="2867845"/>
          </a:xfrm>
        </p:grpSpPr>
        <p:sp>
          <p:nvSpPr>
            <p:cNvPr id="3" name="Oval 2"/>
            <p:cNvSpPr/>
            <p:nvPr/>
          </p:nvSpPr>
          <p:spPr>
            <a:xfrm>
              <a:off x="1388269" y="2742380"/>
              <a:ext cx="190500" cy="196797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388269" y="3410538"/>
              <a:ext cx="190500" cy="19679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388269" y="3075666"/>
              <a:ext cx="190500" cy="196797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388269" y="3743824"/>
              <a:ext cx="190500" cy="196797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388269" y="4411983"/>
              <a:ext cx="190500" cy="1967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388269" y="4077110"/>
              <a:ext cx="190500" cy="1983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388269" y="4745269"/>
              <a:ext cx="190500" cy="19679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388269" y="5413428"/>
              <a:ext cx="190500" cy="196797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388269" y="5080142"/>
              <a:ext cx="190500" cy="196797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5079" name="Group 5"/>
          <p:cNvGrpSpPr>
            <a:grpSpLocks/>
          </p:cNvGrpSpPr>
          <p:nvPr/>
        </p:nvGrpSpPr>
        <p:grpSpPr bwMode="auto">
          <a:xfrm>
            <a:off x="1365250" y="2933700"/>
            <a:ext cx="100013" cy="2428875"/>
            <a:chOff x="670321" y="2926726"/>
            <a:chExt cx="100013" cy="2429289"/>
          </a:xfrm>
        </p:grpSpPr>
        <p:sp>
          <p:nvSpPr>
            <p:cNvPr id="5" name="Down Arrow 4"/>
            <p:cNvSpPr/>
            <p:nvPr/>
          </p:nvSpPr>
          <p:spPr>
            <a:xfrm>
              <a:off x="670321" y="2926726"/>
              <a:ext cx="100013" cy="93679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>
              <a:off x="670321" y="3260158"/>
              <a:ext cx="100013" cy="93679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>
              <a:off x="670321" y="3927021"/>
              <a:ext cx="100013" cy="93679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670321" y="3593590"/>
              <a:ext cx="100013" cy="93679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Down Arrow 67"/>
            <p:cNvSpPr/>
            <p:nvPr/>
          </p:nvSpPr>
          <p:spPr>
            <a:xfrm>
              <a:off x="670321" y="4595473"/>
              <a:ext cx="100013" cy="93678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Down Arrow 68"/>
            <p:cNvSpPr/>
            <p:nvPr/>
          </p:nvSpPr>
          <p:spPr>
            <a:xfrm>
              <a:off x="670321" y="4262042"/>
              <a:ext cx="100013" cy="93678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Down Arrow 69"/>
            <p:cNvSpPr/>
            <p:nvPr/>
          </p:nvSpPr>
          <p:spPr>
            <a:xfrm>
              <a:off x="670321" y="4928905"/>
              <a:ext cx="100013" cy="93678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Down Arrow 70"/>
            <p:cNvSpPr/>
            <p:nvPr/>
          </p:nvSpPr>
          <p:spPr>
            <a:xfrm>
              <a:off x="670321" y="5262337"/>
              <a:ext cx="100013" cy="93678"/>
            </a:xfrm>
            <a:prstGeom prst="downArrow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5080" name="TextBox 6"/>
          <p:cNvSpPr txBox="1">
            <a:spLocks noChangeArrowheads="1"/>
          </p:cNvSpPr>
          <p:nvPr/>
        </p:nvSpPr>
        <p:spPr bwMode="auto">
          <a:xfrm>
            <a:off x="906463" y="2786063"/>
            <a:ext cx="3143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l-GR" altLang="en-US" sz="1600" b="1">
                <a:sym typeface="Symbol" pitchFamily="18" charset="2"/>
              </a:rPr>
              <a:t></a:t>
            </a:r>
            <a:endParaRPr lang="en-US" altLang="en-US" sz="1600" b="1">
              <a:sym typeface="Symbol" pitchFamily="18" charset="2"/>
            </a:endParaRPr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l-GR" altLang="en-US" sz="1600" b="1">
                <a:sym typeface="Symbol" pitchFamily="18" charset="2"/>
              </a:rPr>
              <a:t></a:t>
            </a:r>
            <a:endParaRPr lang="en-US" altLang="en-US" sz="1600" b="1"/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1600" b="1">
                <a:latin typeface="News Gothic MT" pitchFamily="34" charset="0"/>
                <a:sym typeface="Symbol" pitchFamily="18" charset="2"/>
              </a:rPr>
              <a:t></a:t>
            </a:r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1600" b="1">
                <a:latin typeface="News Gothic MT" pitchFamily="34" charset="0"/>
                <a:sym typeface="Symbol" pitchFamily="18" charset="2"/>
              </a:rPr>
              <a:t></a:t>
            </a:r>
            <a:endParaRPr lang="en-US" altLang="en-US" sz="1600" b="1">
              <a:latin typeface="News Gothic MT" pitchFamily="34" charset="0"/>
            </a:endParaRPr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l-GR" altLang="en-US" sz="1600" b="1">
                <a:sym typeface="Symbol" pitchFamily="18" charset="2"/>
              </a:rPr>
              <a:t></a:t>
            </a:r>
            <a:endParaRPr lang="en-US" altLang="en-US" sz="1600" b="1"/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1600" b="1">
                <a:latin typeface="News Gothic MT" pitchFamily="34" charset="0"/>
                <a:sym typeface="Symbol" pitchFamily="18" charset="2"/>
              </a:rPr>
              <a:t></a:t>
            </a:r>
            <a:endParaRPr lang="en-US" altLang="en-US" sz="1600" b="1">
              <a:latin typeface="News Gothic MT" pitchFamily="34" charset="0"/>
            </a:endParaRPr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1600" b="1">
                <a:latin typeface="News Gothic MT" pitchFamily="34" charset="0"/>
                <a:sym typeface="Symbol" pitchFamily="18" charset="2"/>
              </a:rPr>
              <a:t></a:t>
            </a:r>
            <a:endParaRPr lang="en-US" altLang="en-US" sz="1600" b="1">
              <a:latin typeface="News Gothic MT" pitchFamily="34" charset="0"/>
            </a:endParaRPr>
          </a:p>
          <a:p>
            <a:pPr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l-GR" altLang="en-US" sz="1600" b="1">
                <a:sym typeface="Symbol" pitchFamily="18" charset="2"/>
              </a:rPr>
              <a:t></a:t>
            </a:r>
            <a:endParaRPr lang="en-US" altLang="en-US" sz="16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607819-275F-4E65-8821-35666FE6592E}"/>
              </a:ext>
            </a:extLst>
          </p:cNvPr>
          <p:cNvGrpSpPr/>
          <p:nvPr/>
        </p:nvGrpSpPr>
        <p:grpSpPr>
          <a:xfrm>
            <a:off x="218660" y="5562727"/>
            <a:ext cx="8468139" cy="2005903"/>
            <a:chOff x="218660" y="5562727"/>
            <a:chExt cx="8468139" cy="2005903"/>
          </a:xfrm>
        </p:grpSpPr>
        <p:sp>
          <p:nvSpPr>
            <p:cNvPr id="72" name="Subtitle 2"/>
            <p:cNvSpPr txBox="1">
              <a:spLocks/>
            </p:cNvSpPr>
            <p:nvPr/>
          </p:nvSpPr>
          <p:spPr bwMode="auto">
            <a:xfrm>
              <a:off x="218660" y="6195102"/>
              <a:ext cx="8468139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6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96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9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9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5" grpId="0" autoUpdateAnimBg="0"/>
      <p:bldP spid="796717" grpId="0" animBg="1"/>
      <p:bldP spid="796718" grpId="0" autoUpdateAnimBg="0"/>
      <p:bldP spid="796719" grpId="0" animBg="1"/>
      <p:bldP spid="796720" grpId="0" autoUpdateAnimBg="0"/>
      <p:bldP spid="796721" grpId="0" animBg="1"/>
      <p:bldP spid="796725" grpId="0" animBg="1"/>
      <p:bldP spid="796726" grpId="0" animBg="1"/>
      <p:bldP spid="2" grpId="0" animBg="1"/>
      <p:bldP spid="79672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IMGP28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7"/>
          <a:stretch>
            <a:fillRect/>
          </a:stretch>
        </p:blipFill>
        <p:spPr bwMode="auto">
          <a:xfrm>
            <a:off x="2781300" y="2106613"/>
            <a:ext cx="2776538" cy="1692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2781300" y="3802063"/>
            <a:ext cx="2776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News Gothic MT" pitchFamily="34" charset="0"/>
              </a:rPr>
              <a:t>Charcoal Canisters</a:t>
            </a:r>
          </a:p>
        </p:txBody>
      </p:sp>
      <p:sp>
        <p:nvSpPr>
          <p:cNvPr id="28676" name="Text Box 13"/>
          <p:cNvSpPr txBox="1">
            <a:spLocks noChangeArrowheads="1"/>
          </p:cNvSpPr>
          <p:nvPr/>
        </p:nvSpPr>
        <p:spPr bwMode="auto">
          <a:xfrm>
            <a:off x="6034088" y="3805238"/>
            <a:ext cx="2163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News Gothic MT" pitchFamily="34" charset="0"/>
              </a:rPr>
              <a:t>Liquid Scintillation</a:t>
            </a:r>
          </a:p>
        </p:txBody>
      </p:sp>
      <p:grpSp>
        <p:nvGrpSpPr>
          <p:cNvPr id="28677" name="Group 2"/>
          <p:cNvGrpSpPr>
            <a:grpSpLocks/>
          </p:cNvGrpSpPr>
          <p:nvPr/>
        </p:nvGrpSpPr>
        <p:grpSpPr bwMode="auto">
          <a:xfrm>
            <a:off x="2281238" y="4556125"/>
            <a:ext cx="1603375" cy="1808163"/>
            <a:chOff x="2047875" y="4255294"/>
            <a:chExt cx="1603384" cy="1806999"/>
          </a:xfrm>
        </p:grpSpPr>
        <p:pic>
          <p:nvPicPr>
            <p:cNvPr id="28687" name="Picture 19" descr="http://www.accustarlabs.com/Upload/image/products/radon-alpha-track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236" y="4255294"/>
              <a:ext cx="1490662" cy="1386316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88" name="Text Box 15"/>
            <p:cNvSpPr txBox="1">
              <a:spLocks noChangeArrowheads="1"/>
            </p:cNvSpPr>
            <p:nvPr/>
          </p:nvSpPr>
          <p:spPr bwMode="auto">
            <a:xfrm>
              <a:off x="2047875" y="5695581"/>
              <a:ext cx="1603384" cy="3667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News Gothic MT" pitchFamily="34" charset="0"/>
                </a:rPr>
                <a:t>Alpha Track</a:t>
              </a:r>
            </a:p>
          </p:txBody>
        </p:sp>
      </p:grpSp>
      <p:sp>
        <p:nvSpPr>
          <p:cNvPr id="28679" name="Text Box 19"/>
          <p:cNvSpPr txBox="1">
            <a:spLocks noChangeArrowheads="1"/>
          </p:cNvSpPr>
          <p:nvPr/>
        </p:nvSpPr>
        <p:spPr bwMode="auto">
          <a:xfrm>
            <a:off x="4933950" y="5730875"/>
            <a:ext cx="2670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News Gothic MT" pitchFamily="34" charset="0"/>
              </a:rPr>
              <a:t>Continuous Monitors</a:t>
            </a:r>
          </a:p>
        </p:txBody>
      </p:sp>
      <p:pic>
        <p:nvPicPr>
          <p:cNvPr id="28680" name="Picture 7" descr="Eperm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5771" r="12347" b="8580"/>
          <a:stretch>
            <a:fillRect/>
          </a:stretch>
        </p:blipFill>
        <p:spPr bwMode="auto">
          <a:xfrm>
            <a:off x="1047750" y="2105025"/>
            <a:ext cx="1233488" cy="1692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896938" y="3811588"/>
            <a:ext cx="15271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News Gothic MT" pitchFamily="34" charset="0"/>
              </a:rPr>
              <a:t>Electret Ion Chambers</a:t>
            </a:r>
          </a:p>
        </p:txBody>
      </p:sp>
      <p:pic>
        <p:nvPicPr>
          <p:cNvPr id="28682" name="Picture 11" descr="Donot kn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106613"/>
            <a:ext cx="2149475" cy="1692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Common                           Radon Devices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28685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4429125"/>
            <a:ext cx="1968500" cy="1350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4406043"/>
            <a:ext cx="1375935" cy="138919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Electret                                   Ion Chamber</a:t>
            </a:r>
            <a:endParaRPr lang="en-US" altLang="en-US" sz="4300" b="1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31747" name="Picture 5" descr="Eperm dra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/>
          <a:stretch>
            <a:fillRect/>
          </a:stretch>
        </p:blipFill>
        <p:spPr bwMode="auto">
          <a:xfrm>
            <a:off x="3186112" y="1620838"/>
            <a:ext cx="2771775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834449-3B81-4865-80F6-5832D9225A7F}"/>
              </a:ext>
            </a:extLst>
          </p:cNvPr>
          <p:cNvGrpSpPr/>
          <p:nvPr/>
        </p:nvGrpSpPr>
        <p:grpSpPr>
          <a:xfrm>
            <a:off x="218661" y="5562727"/>
            <a:ext cx="8376210" cy="2005903"/>
            <a:chOff x="218661" y="5562727"/>
            <a:chExt cx="8376210" cy="2005903"/>
          </a:xfrm>
        </p:grpSpPr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218661" y="6195102"/>
              <a:ext cx="837621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68" y="5562727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457200" y="646113"/>
            <a:ext cx="8229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190500" indent="-285750" defTabSz="45720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501650" indent="-228600" defTabSz="4572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776288" indent="-228600" defTabSz="4572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solidFill>
                  <a:srgbClr val="000000"/>
                </a:solidFill>
                <a:latin typeface="News Gothic MT" pitchFamily="34" charset="0"/>
                <a:ea typeface="MS PGothic" pitchFamily="34" charset="-128"/>
              </a:rPr>
              <a:t>Reading Electrets</a:t>
            </a:r>
            <a:endParaRPr lang="en-US" altLang="en-US" sz="4300" b="1" dirty="0">
              <a:solidFill>
                <a:schemeClr val="tx1"/>
              </a:solidFill>
              <a:latin typeface="News Gothic MT" pitchFamily="34" charset="0"/>
              <a:ea typeface="MS PGothic" pitchFamily="34" charset="-128"/>
            </a:endParaRP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"/>
          <a:stretch>
            <a:fillRect/>
          </a:stretch>
        </p:blipFill>
        <p:spPr bwMode="auto">
          <a:xfrm>
            <a:off x="2133599" y="3927475"/>
            <a:ext cx="2794635" cy="221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791776" y="4267499"/>
            <a:ext cx="1371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+  +  +  +  +  +</a:t>
            </a:r>
          </a:p>
        </p:txBody>
      </p:sp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252663"/>
            <a:ext cx="2954337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619125" y="2105025"/>
            <a:ext cx="45339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1313" indent="-341313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Specialized Teflon</a:t>
            </a:r>
            <a:r>
              <a:rPr lang="en-US" altLang="en-US" sz="2400" baseline="30000" dirty="0">
                <a:latin typeface="News Gothic MT" pitchFamily="34" charset="0"/>
              </a:rPr>
              <a:t>®</a:t>
            </a:r>
            <a:r>
              <a:rPr lang="en-US" altLang="en-US" sz="2400" dirty="0">
                <a:latin typeface="News Gothic MT" pitchFamily="34" charset="0"/>
              </a:rPr>
              <a:t> plate electrostatically charged positive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News Gothic MT" pitchFamily="34" charset="0"/>
              </a:rPr>
              <a:t>Multiple configurations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47112F-87FD-48BA-8909-CEFA4F476D9A}"/>
              </a:ext>
            </a:extLst>
          </p:cNvPr>
          <p:cNvGrpSpPr/>
          <p:nvPr/>
        </p:nvGrpSpPr>
        <p:grpSpPr>
          <a:xfrm>
            <a:off x="457200" y="5601945"/>
            <a:ext cx="8627165" cy="2005903"/>
            <a:chOff x="457200" y="5601945"/>
            <a:chExt cx="8627165" cy="2005903"/>
          </a:xfrm>
        </p:grpSpPr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457200" y="6233584"/>
              <a:ext cx="8627165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>
                <a:spcAft>
                  <a:spcPts val="600"/>
                </a:spcAft>
                <a:buFontTx/>
                <a:buNone/>
              </a:pPr>
              <a:r>
                <a:rPr lang="en-US" altLang="en-US" sz="2000" dirty="0">
                  <a:solidFill>
                    <a:srgbClr val="716E6D"/>
                  </a:solidFill>
                  <a:latin typeface="News Gothic MT" pitchFamily="34" charset="0"/>
                  <a:ea typeface="MS PGothic" pitchFamily="34" charset="-128"/>
                </a:rPr>
                <a:t>2019 International Radon Symposium           		 Denver, Colorado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28F052-CA2C-4586-BB65-EB6EC49D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294" y="5601945"/>
              <a:ext cx="2004737" cy="20059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90"/>
  <p:tag name="MMPROD_NEXTUNIQUEID" val="10016"/>
  <p:tag name="MMPROD_UIDATA" val="&lt;database version=&quot;10.0&quot;&gt;&lt;object type=&quot;1&quot; unique_id=&quot;10001&quot;&gt;&lt;object type=&quot;2&quot; unique_id=&quot;14859&quot;&gt;&lt;object type=&quot;3&quot; unique_id=&quot;14860&quot;&gt;&lt;property id=&quot;20148&quot; value=&quot;5&quot;/&gt;&lt;property id=&quot;20300&quot; value=&quot;Slide 1 - &amp;quot;Radon Devices: Proper Use and Handling&amp;quot;&quot;/&gt;&lt;property id=&quot;20307&quot; value=&quot;646&quot;/&gt;&lt;/object&gt;&lt;object type=&quot;3&quot; unique_id=&quot;14861&quot;&gt;&lt;property id=&quot;20148&quot; value=&quot;5&quot;/&gt;&lt;property id=&quot;20300&quot; value=&quot;Slide 2&quot;/&gt;&lt;property id=&quot;20307&quot; value=&quot;564&quot;/&gt;&lt;/object&gt;&lt;object type=&quot;3&quot; unique_id=&quot;14862&quot;&gt;&lt;property id=&quot;20148&quot; value=&quot;5&quot;/&gt;&lt;property id=&quot;20300&quot; value=&quot;Slide 3&quot;/&gt;&lt;property id=&quot;20307&quot; value=&quot;566&quot;/&gt;&lt;/object&gt;&lt;object type=&quot;3&quot; unique_id=&quot;14863&quot;&gt;&lt;property id=&quot;20148&quot; value=&quot;5&quot;/&gt;&lt;property id=&quot;20300&quot; value=&quot;Slide 4&quot;/&gt;&lt;property id=&quot;20307&quot; value=&quot;656&quot;/&gt;&lt;/object&gt;&lt;object type=&quot;3&quot; unique_id=&quot;14864&quot;&gt;&lt;property id=&quot;20148&quot; value=&quot;5&quot;/&gt;&lt;property id=&quot;20300&quot; value=&quot;Slide 5&quot;/&gt;&lt;property id=&quot;20307&quot; value=&quot;565&quot;/&gt;&lt;/object&gt;&lt;object type=&quot;3&quot; unique_id=&quot;14865&quot;&gt;&lt;property id=&quot;20148&quot; value=&quot;5&quot;/&gt;&lt;property id=&quot;20300&quot; value=&quot;Slide 6&quot;/&gt;&lt;property id=&quot;20307&quot; value=&quot;632&quot;/&gt;&lt;/object&gt;&lt;object type=&quot;3&quot; unique_id=&quot;14866&quot;&gt;&lt;property id=&quot;20148&quot; value=&quot;5&quot;/&gt;&lt;property id=&quot;20300&quot; value=&quot;Slide 7&quot;/&gt;&lt;property id=&quot;20307&quot; value=&quot;322&quot;/&gt;&lt;/object&gt;&lt;object type=&quot;3&quot; unique_id=&quot;14867&quot;&gt;&lt;property id=&quot;20148&quot; value=&quot;5&quot;/&gt;&lt;property id=&quot;20300&quot; value=&quot;Slide 8&quot;/&gt;&lt;property id=&quot;20307&quot; value=&quot;323&quot;/&gt;&lt;/object&gt;&lt;object type=&quot;3&quot; unique_id=&quot;14868&quot;&gt;&lt;property id=&quot;20148&quot; value=&quot;5&quot;/&gt;&lt;property id=&quot;20300&quot; value=&quot;Slide 9&quot;/&gt;&lt;property id=&quot;20307&quot; value=&quot;493&quot;/&gt;&lt;/object&gt;&lt;object type=&quot;3&quot; unique_id=&quot;14869&quot;&gt;&lt;property id=&quot;20148&quot; value=&quot;5&quot;/&gt;&lt;property id=&quot;20300&quot; value=&quot;Slide 10&quot;/&gt;&lt;property id=&quot;20307&quot; value=&quot;494&quot;/&gt;&lt;/object&gt;&lt;object type=&quot;3&quot; unique_id=&quot;14870&quot;&gt;&lt;property id=&quot;20148&quot; value=&quot;5&quot;/&gt;&lt;property id=&quot;20300&quot; value=&quot;Slide 11&quot;/&gt;&lt;property id=&quot;20307&quot; value=&quot;568&quot;/&gt;&lt;/object&gt;&lt;object type=&quot;3&quot; unique_id=&quot;14871&quot;&gt;&lt;property id=&quot;20148&quot; value=&quot;5&quot;/&gt;&lt;property id=&quot;20300&quot; value=&quot;Slide 12&quot;/&gt;&lt;property id=&quot;20307&quot; value=&quot;572&quot;/&gt;&lt;/object&gt;&lt;object type=&quot;3&quot; unique_id=&quot;14872&quot;&gt;&lt;property id=&quot;20148&quot; value=&quot;5&quot;/&gt;&lt;property id=&quot;20300&quot; value=&quot;Slide 13&quot;/&gt;&lt;property id=&quot;20307&quot; value=&quot;654&quot;/&gt;&lt;/object&gt;&lt;object type=&quot;3&quot; unique_id=&quot;14873&quot;&gt;&lt;property id=&quot;20148&quot; value=&quot;5&quot;/&gt;&lt;property id=&quot;20300&quot; value=&quot;Slide 14&quot;/&gt;&lt;property id=&quot;20307&quot; value=&quot;569&quot;/&gt;&lt;/object&gt;&lt;object type=&quot;3&quot; unique_id=&quot;14874&quot;&gt;&lt;property id=&quot;20148&quot; value=&quot;5&quot;/&gt;&lt;property id=&quot;20300&quot; value=&quot;Slide 15&quot;/&gt;&lt;property id=&quot;20307&quot; value=&quot;573&quot;/&gt;&lt;/object&gt;&lt;object type=&quot;3&quot; unique_id=&quot;14875&quot;&gt;&lt;property id=&quot;20148&quot; value=&quot;5&quot;/&gt;&lt;property id=&quot;20300&quot; value=&quot;Slide 16&quot;/&gt;&lt;property id=&quot;20307&quot; value=&quot;574&quot;/&gt;&lt;/object&gt;&lt;object type=&quot;3&quot; unique_id=&quot;14876&quot;&gt;&lt;property id=&quot;20148&quot; value=&quot;5&quot;/&gt;&lt;property id=&quot;20300&quot; value=&quot;Slide 17&quot;/&gt;&lt;property id=&quot;20307&quot; value=&quot;575&quot;/&gt;&lt;/object&gt;&lt;object type=&quot;3&quot; unique_id=&quot;14877&quot;&gt;&lt;property id=&quot;20148&quot; value=&quot;5&quot;/&gt;&lt;property id=&quot;20300&quot; value=&quot;Slide 18&quot;/&gt;&lt;property id=&quot;20307&quot; value=&quot;576&quot;/&gt;&lt;/object&gt;&lt;object type=&quot;3&quot; unique_id=&quot;14878&quot;&gt;&lt;property id=&quot;20148&quot; value=&quot;5&quot;/&gt;&lt;property id=&quot;20300&quot; value=&quot;Slide 19&quot;/&gt;&lt;property id=&quot;20307&quot; value=&quot;634&quot;/&gt;&lt;/object&gt;&lt;object type=&quot;3&quot; unique_id=&quot;14879&quot;&gt;&lt;property id=&quot;20148&quot; value=&quot;5&quot;/&gt;&lt;property id=&quot;20300&quot; value=&quot;Slide 20&quot;/&gt;&lt;property id=&quot;20307&quot; value=&quot;577&quot;/&gt;&lt;/object&gt;&lt;object type=&quot;3&quot; unique_id=&quot;14880&quot;&gt;&lt;property id=&quot;20148&quot; value=&quot;5&quot;/&gt;&lt;property id=&quot;20300&quot; value=&quot;Slide 21&quot;/&gt;&lt;property id=&quot;20307&quot; value=&quot;579&quot;/&gt;&lt;/object&gt;&lt;object type=&quot;3&quot; unique_id=&quot;14881&quot;&gt;&lt;property id=&quot;20148&quot; value=&quot;5&quot;/&gt;&lt;property id=&quot;20300&quot; value=&quot;Slide 22&quot;/&gt;&lt;property id=&quot;20307&quot; value=&quot;607&quot;/&gt;&lt;/object&gt;&lt;object type=&quot;3&quot; unique_id=&quot;14882&quot;&gt;&lt;property id=&quot;20148&quot; value=&quot;5&quot;/&gt;&lt;property id=&quot;20300&quot; value=&quot;Slide 23&quot;/&gt;&lt;property id=&quot;20307&quot; value=&quot;578&quot;/&gt;&lt;/object&gt;&lt;object type=&quot;3&quot; unique_id=&quot;14883&quot;&gt;&lt;property id=&quot;20148&quot; value=&quot;5&quot;/&gt;&lt;property id=&quot;20300&quot; value=&quot;Slide 24&quot;/&gt;&lt;property id=&quot;20307&quot; value=&quot;324&quot;/&gt;&lt;/object&gt;&lt;object type=&quot;3&quot; unique_id=&quot;14884&quot;&gt;&lt;property id=&quot;20148&quot; value=&quot;5&quot;/&gt;&lt;property id=&quot;20300&quot; value=&quot;Slide 25&quot;/&gt;&lt;property id=&quot;20307&quot; value=&quot;600&quot;/&gt;&lt;/object&gt;&lt;object type=&quot;3&quot; unique_id=&quot;14885&quot;&gt;&lt;property id=&quot;20148&quot; value=&quot;5&quot;/&gt;&lt;property id=&quot;20300&quot; value=&quot;Slide 26&quot;/&gt;&lt;property id=&quot;20307&quot; value=&quot;580&quot;/&gt;&lt;/object&gt;&lt;object type=&quot;3&quot; unique_id=&quot;14886&quot;&gt;&lt;property id=&quot;20148&quot; value=&quot;5&quot;/&gt;&lt;property id=&quot;20300&quot; value=&quot;Slide 27&quot;/&gt;&lt;property id=&quot;20307&quot; value=&quot;581&quot;/&gt;&lt;/object&gt;&lt;object type=&quot;3&quot; unique_id=&quot;14887&quot;&gt;&lt;property id=&quot;20148&quot; value=&quot;5&quot;/&gt;&lt;property id=&quot;20300&quot; value=&quot;Slide 28&quot;/&gt;&lt;property id=&quot;20307&quot; value=&quot;647&quot;/&gt;&lt;/object&gt;&lt;object type=&quot;3&quot; unique_id=&quot;14888&quot;&gt;&lt;property id=&quot;20148&quot; value=&quot;5&quot;/&gt;&lt;property id=&quot;20300&quot; value=&quot;Slide 29&quot;/&gt;&lt;property id=&quot;20307&quot; value=&quot;584&quot;/&gt;&lt;/object&gt;&lt;object type=&quot;3&quot; unique_id=&quot;14889&quot;&gt;&lt;property id=&quot;20148&quot; value=&quot;5&quot;/&gt;&lt;property id=&quot;20300&quot; value=&quot;Slide 30&quot;/&gt;&lt;property id=&quot;20307&quot; value=&quot;635&quot;/&gt;&lt;/object&gt;&lt;object type=&quot;3&quot; unique_id=&quot;14890&quot;&gt;&lt;property id=&quot;20148&quot; value=&quot;5&quot;/&gt;&lt;property id=&quot;20300&quot; value=&quot;Slide 31&quot;/&gt;&lt;property id=&quot;20307&quot; value=&quot;586&quot;/&gt;&lt;/object&gt;&lt;object type=&quot;3&quot; unique_id=&quot;14891&quot;&gt;&lt;property id=&quot;20148&quot; value=&quot;5&quot;/&gt;&lt;property id=&quot;20300&quot; value=&quot;Slide 32&quot;/&gt;&lt;property id=&quot;20307&quot; value=&quot;495&quot;/&gt;&lt;/object&gt;&lt;object type=&quot;3&quot; unique_id=&quot;14892&quot;&gt;&lt;property id=&quot;20148&quot; value=&quot;5&quot;/&gt;&lt;property id=&quot;20300&quot; value=&quot;Slide 33&quot;/&gt;&lt;property id=&quot;20307&quot; value=&quot;590&quot;/&gt;&lt;/object&gt;&lt;object type=&quot;3&quot; unique_id=&quot;14893&quot;&gt;&lt;property id=&quot;20148&quot; value=&quot;5&quot;/&gt;&lt;property id=&quot;20300&quot; value=&quot;Slide 34&quot;/&gt;&lt;property id=&quot;20307&quot; value=&quot;597&quot;/&gt;&lt;/object&gt;&lt;object type=&quot;3&quot; unique_id=&quot;14894&quot;&gt;&lt;property id=&quot;20148&quot; value=&quot;5&quot;/&gt;&lt;property id=&quot;20300&quot; value=&quot;Slide 35&quot;/&gt;&lt;property id=&quot;20307&quot; value=&quot;636&quot;/&gt;&lt;/object&gt;&lt;object type=&quot;3&quot; unique_id=&quot;14895&quot;&gt;&lt;property id=&quot;20148&quot; value=&quot;5&quot;/&gt;&lt;property id=&quot;20300&quot; value=&quot;Slide 36&quot;/&gt;&lt;property id=&quot;20307&quot; value=&quot;637&quot;/&gt;&lt;/object&gt;&lt;object type=&quot;3&quot; unique_id=&quot;14896&quot;&gt;&lt;property id=&quot;20148&quot; value=&quot;5&quot;/&gt;&lt;property id=&quot;20300&quot; value=&quot;Slide 37&quot;/&gt;&lt;property id=&quot;20307&quot; value=&quot;591&quot;/&gt;&lt;/object&gt;&lt;object type=&quot;3&quot; unique_id=&quot;14897&quot;&gt;&lt;property id=&quot;20148&quot; value=&quot;5&quot;/&gt;&lt;property id=&quot;20300&quot; value=&quot;Slide 38&quot;/&gt;&lt;property id=&quot;20307&quot; value=&quot;588&quot;/&gt;&lt;/object&gt;&lt;object type=&quot;3&quot; unique_id=&quot;14898&quot;&gt;&lt;property id=&quot;20148&quot; value=&quot;5&quot;/&gt;&lt;property id=&quot;20300&quot; value=&quot;Slide 39&quot;/&gt;&lt;property id=&quot;20307&quot; value=&quot;598&quot;/&gt;&lt;/object&gt;&lt;object type=&quot;3&quot; unique_id=&quot;14899&quot;&gt;&lt;property id=&quot;20148&quot; value=&quot;5&quot;/&gt;&lt;property id=&quot;20300&quot; value=&quot;Slide 41&quot;/&gt;&lt;property id=&quot;20307&quot; value=&quot;599&quot;/&gt;&lt;/object&gt;&lt;object type=&quot;3&quot; unique_id=&quot;14900&quot;&gt;&lt;property id=&quot;20148&quot; value=&quot;5&quot;/&gt;&lt;property id=&quot;20300&quot; value=&quot;Slide 42&quot;/&gt;&lt;property id=&quot;20307&quot; value=&quot;603&quot;/&gt;&lt;/object&gt;&lt;object type=&quot;3&quot; unique_id=&quot;14901&quot;&gt;&lt;property id=&quot;20148&quot; value=&quot;5&quot;/&gt;&lt;property id=&quot;20300&quot; value=&quot;Slide 43&quot;/&gt;&lt;property id=&quot;20307&quot; value=&quot;602&quot;/&gt;&lt;/object&gt;&lt;object type=&quot;3&quot; unique_id=&quot;14902&quot;&gt;&lt;property id=&quot;20148&quot; value=&quot;5&quot;/&gt;&lt;property id=&quot;20300&quot; value=&quot;Slide 44&quot;/&gt;&lt;property id=&quot;20307&quot; value=&quot;604&quot;/&gt;&lt;/object&gt;&lt;object type=&quot;3&quot; unique_id=&quot;14903&quot;&gt;&lt;property id=&quot;20148&quot; value=&quot;5&quot;/&gt;&lt;property id=&quot;20300&quot; value=&quot;Slide 45&quot;/&gt;&lt;property id=&quot;20307&quot; value=&quot;605&quot;/&gt;&lt;/object&gt;&lt;object type=&quot;3&quot; unique_id=&quot;14904&quot;&gt;&lt;property id=&quot;20148&quot; value=&quot;5&quot;/&gt;&lt;property id=&quot;20300&quot; value=&quot;Slide 46&quot;/&gt;&lt;property id=&quot;20307&quot; value=&quot;608&quot;/&gt;&lt;/object&gt;&lt;object type=&quot;3&quot; unique_id=&quot;14905&quot;&gt;&lt;property id=&quot;20148&quot; value=&quot;5&quot;/&gt;&lt;property id=&quot;20300&quot; value=&quot;Slide 47&quot;/&gt;&lt;property id=&quot;20307&quot; value=&quot;601&quot;/&gt;&lt;/object&gt;&lt;object type=&quot;3&quot; unique_id=&quot;14906&quot;&gt;&lt;property id=&quot;20148&quot; value=&quot;5&quot;/&gt;&lt;property id=&quot;20300&quot; value=&quot;Slide 48&quot;/&gt;&lt;property id=&quot;20307&quot; value=&quot;612&quot;/&gt;&lt;/object&gt;&lt;object type=&quot;3&quot; unique_id=&quot;14907&quot;&gt;&lt;property id=&quot;20148&quot; value=&quot;5&quot;/&gt;&lt;property id=&quot;20300&quot; value=&quot;Slide 49&quot;/&gt;&lt;property id=&quot;20307&quot; value=&quot;611&quot;/&gt;&lt;/object&gt;&lt;object type=&quot;3&quot; unique_id=&quot;14908&quot;&gt;&lt;property id=&quot;20148&quot; value=&quot;5&quot;/&gt;&lt;property id=&quot;20300&quot; value=&quot;Slide 50&quot;/&gt;&lt;property id=&quot;20307&quot; value=&quot;613&quot;/&gt;&lt;/object&gt;&lt;object type=&quot;3&quot; unique_id=&quot;14909&quot;&gt;&lt;property id=&quot;20148&quot; value=&quot;5&quot;/&gt;&lt;property id=&quot;20300&quot; value=&quot;Slide 51&quot;/&gt;&lt;property id=&quot;20307&quot; value=&quot;610&quot;/&gt;&lt;/object&gt;&lt;object type=&quot;3&quot; unique_id=&quot;14910&quot;&gt;&lt;property id=&quot;20148&quot; value=&quot;5&quot;/&gt;&lt;property id=&quot;20300&quot; value=&quot;Slide 52&quot;/&gt;&lt;property id=&quot;20307&quot; value=&quot;614&quot;/&gt;&lt;/object&gt;&lt;object type=&quot;3&quot; unique_id=&quot;14911&quot;&gt;&lt;property id=&quot;20148&quot; value=&quot;5&quot;/&gt;&lt;property id=&quot;20300&quot; value=&quot;Slide 53&quot;/&gt;&lt;property id=&quot;20307&quot; value=&quot;616&quot;/&gt;&lt;/object&gt;&lt;object type=&quot;3&quot; unique_id=&quot;14912&quot;&gt;&lt;property id=&quot;20148&quot; value=&quot;5&quot;/&gt;&lt;property id=&quot;20300&quot; value=&quot;Slide 54&quot;/&gt;&lt;property id=&quot;20307&quot; value=&quot;618&quot;/&gt;&lt;/object&gt;&lt;object type=&quot;3&quot; unique_id=&quot;14913&quot;&gt;&lt;property id=&quot;20148&quot; value=&quot;5&quot;/&gt;&lt;property id=&quot;20300&quot; value=&quot;Slide 55&quot;/&gt;&lt;property id=&quot;20307&quot; value=&quot;645&quot;/&gt;&lt;/object&gt;&lt;object type=&quot;3&quot; unique_id=&quot;14914&quot;&gt;&lt;property id=&quot;20148&quot; value=&quot;5&quot;/&gt;&lt;property id=&quot;20300&quot; value=&quot;Slide 56&quot;/&gt;&lt;property id=&quot;20307&quot; value=&quot;619&quot;/&gt;&lt;/object&gt;&lt;object type=&quot;3&quot; unique_id=&quot;14915&quot;&gt;&lt;property id=&quot;20148&quot; value=&quot;5&quot;/&gt;&lt;property id=&quot;20300&quot; value=&quot;Slide 57&quot;/&gt;&lt;property id=&quot;20307&quot; value=&quot;644&quot;/&gt;&lt;/object&gt;&lt;object type=&quot;3&quot; unique_id=&quot;14916&quot;&gt;&lt;property id=&quot;20148&quot; value=&quot;5&quot;/&gt;&lt;property id=&quot;20300&quot; value=&quot;Slide 58&quot;/&gt;&lt;property id=&quot;20307&quot; value=&quot;620&quot;/&gt;&lt;/object&gt;&lt;object type=&quot;3&quot; unique_id=&quot;14917&quot;&gt;&lt;property id=&quot;20148&quot; value=&quot;5&quot;/&gt;&lt;property id=&quot;20300&quot; value=&quot;Slide 59&quot;/&gt;&lt;property id=&quot;20307&quot; value=&quot;622&quot;/&gt;&lt;/object&gt;&lt;object type=&quot;3&quot; unique_id=&quot;14918&quot;&gt;&lt;property id=&quot;20148&quot; value=&quot;5&quot;/&gt;&lt;property id=&quot;20300&quot; value=&quot;Slide 60&quot;/&gt;&lt;property id=&quot;20307&quot; value=&quot;496&quot;/&gt;&lt;/object&gt;&lt;object type=&quot;3&quot; unique_id=&quot;14919&quot;&gt;&lt;property id=&quot;20148&quot; value=&quot;5&quot;/&gt;&lt;property id=&quot;20300&quot; value=&quot;Slide 61&quot;/&gt;&lt;property id=&quot;20307&quot; value=&quot;621&quot;/&gt;&lt;/object&gt;&lt;object type=&quot;3&quot; unique_id=&quot;14920&quot;&gt;&lt;property id=&quot;20148&quot; value=&quot;5&quot;/&gt;&lt;property id=&quot;20300&quot; value=&quot;Slide 62&quot;/&gt;&lt;property id=&quot;20307&quot; value=&quot;648&quot;/&gt;&lt;/object&gt;&lt;object type=&quot;3&quot; unique_id=&quot;14921&quot;&gt;&lt;property id=&quot;20148&quot; value=&quot;5&quot;/&gt;&lt;property id=&quot;20300&quot; value=&quot;Slide 63&quot;/&gt;&lt;property id=&quot;20307&quot; value=&quot;364&quot;/&gt;&lt;/object&gt;&lt;object type=&quot;3&quot; unique_id=&quot;14922&quot;&gt;&lt;property id=&quot;20148&quot; value=&quot;5&quot;/&gt;&lt;property id=&quot;20300&quot; value=&quot;Slide 64&quot;/&gt;&lt;property id=&quot;20307&quot; value=&quot;471&quot;/&gt;&lt;/object&gt;&lt;object type=&quot;3&quot; unique_id=&quot;14923&quot;&gt;&lt;property id=&quot;20148&quot; value=&quot;5&quot;/&gt;&lt;property id=&quot;20300&quot; value=&quot;Slide 65&quot;/&gt;&lt;property id=&quot;20307&quot; value=&quot;472&quot;/&gt;&lt;/object&gt;&lt;object type=&quot;3&quot; unique_id=&quot;14924&quot;&gt;&lt;property id=&quot;20148&quot; value=&quot;5&quot;/&gt;&lt;property id=&quot;20300&quot; value=&quot;Slide 66&quot;/&gt;&lt;property id=&quot;20307&quot; value=&quot;473&quot;/&gt;&lt;/object&gt;&lt;object type=&quot;3&quot; unique_id=&quot;14925&quot;&gt;&lt;property id=&quot;20148&quot; value=&quot;5&quot;/&gt;&lt;property id=&quot;20300&quot; value=&quot;Slide 67&quot;/&gt;&lt;property id=&quot;20307&quot; value=&quot;623&quot;/&gt;&lt;/object&gt;&lt;object type=&quot;3&quot; unique_id=&quot;14926&quot;&gt;&lt;property id=&quot;20148&quot; value=&quot;5&quot;/&gt;&lt;property id=&quot;20300&quot; value=&quot;Slide 68&quot;/&gt;&lt;property id=&quot;20307&quot; value=&quot;624&quot;/&gt;&lt;/object&gt;&lt;object type=&quot;3&quot; unique_id=&quot;14927&quot;&gt;&lt;property id=&quot;20148&quot; value=&quot;5&quot;/&gt;&lt;property id=&quot;20300&quot; value=&quot;Slide 69&quot;/&gt;&lt;property id=&quot;20307&quot; value=&quot;625&quot;/&gt;&lt;/object&gt;&lt;object type=&quot;3&quot; unique_id=&quot;14928&quot;&gt;&lt;property id=&quot;20148&quot; value=&quot;5&quot;/&gt;&lt;property id=&quot;20300&quot; value=&quot;Slide 70&quot;/&gt;&lt;property id=&quot;20307&quot; value=&quot;649&quot;/&gt;&lt;/object&gt;&lt;object type=&quot;3&quot; unique_id=&quot;14929&quot;&gt;&lt;property id=&quot;20148&quot; value=&quot;5&quot;/&gt;&lt;property id=&quot;20300&quot; value=&quot;Slide 71&quot;/&gt;&lt;property id=&quot;20307&quot; value=&quot;650&quot;/&gt;&lt;/object&gt;&lt;object type=&quot;3&quot; unique_id=&quot;14930&quot;&gt;&lt;property id=&quot;20148&quot; value=&quot;5&quot;/&gt;&lt;property id=&quot;20300&quot; value=&quot;Slide 72&quot;/&gt;&lt;property id=&quot;20307&quot; value=&quot;653&quot;/&gt;&lt;/object&gt;&lt;object type=&quot;3&quot; unique_id=&quot;14931&quot;&gt;&lt;property id=&quot;20148&quot; value=&quot;5&quot;/&gt;&lt;property id=&quot;20300&quot; value=&quot;Slide 73&quot;/&gt;&lt;property id=&quot;20307&quot; value=&quot;628&quot;/&gt;&lt;/object&gt;&lt;object type=&quot;3&quot; unique_id=&quot;14932&quot;&gt;&lt;property id=&quot;20148&quot; value=&quot;5&quot;/&gt;&lt;property id=&quot;20300&quot; value=&quot;Slide 76&quot;/&gt;&lt;property id=&quot;20307&quot; value=&quot;551&quot;/&gt;&lt;/object&gt;&lt;object type=&quot;3&quot; unique_id=&quot;14933&quot;&gt;&lt;property id=&quot;20148&quot; value=&quot;5&quot;/&gt;&lt;property id=&quot;20300&quot; value=&quot;Slide 77&quot;/&gt;&lt;property id=&quot;20307&quot; value=&quot;633&quot;/&gt;&lt;/object&gt;&lt;object type=&quot;3&quot; unique_id=&quot;14934&quot;&gt;&lt;property id=&quot;20148&quot; value=&quot;5&quot;/&gt;&lt;property id=&quot;20300&quot; value=&quot;Slide 78&quot;/&gt;&lt;property id=&quot;20307&quot; value=&quot;629&quot;/&gt;&lt;/object&gt;&lt;object type=&quot;3&quot; unique_id=&quot;14935&quot;&gt;&lt;property id=&quot;20148&quot; value=&quot;5&quot;/&gt;&lt;property id=&quot;20300&quot; value=&quot;Slide 79&quot;/&gt;&lt;property id=&quot;20307&quot; value=&quot;630&quot;/&gt;&lt;/object&gt;&lt;object type=&quot;3&quot; unique_id=&quot;14936&quot;&gt;&lt;property id=&quot;20148&quot; value=&quot;5&quot;/&gt;&lt;property id=&quot;20300&quot; value=&quot;Slide 80&quot;/&gt;&lt;property id=&quot;20307&quot; value=&quot;641&quot;/&gt;&lt;/object&gt;&lt;object type=&quot;3&quot; unique_id=&quot;14937&quot;&gt;&lt;property id=&quot;20148&quot; value=&quot;5&quot;/&gt;&lt;property id=&quot;20300&quot; value=&quot;Slide 81&quot;/&gt;&lt;property id=&quot;20307&quot; value=&quot;326&quot;/&gt;&lt;/object&gt;&lt;object type=&quot;3&quot; unique_id=&quot;14938&quot;&gt;&lt;property id=&quot;20148&quot; value=&quot;5&quot;/&gt;&lt;property id=&quot;20300&quot; value=&quot;Slide 82&quot;/&gt;&lt;property id=&quot;20307&quot; value=&quot;651&quot;/&gt;&lt;/object&gt;&lt;object type=&quot;3&quot; unique_id=&quot;14939&quot;&gt;&lt;property id=&quot;20148&quot; value=&quot;5&quot;/&gt;&lt;property id=&quot;20300&quot; value=&quot;Slide 83&quot;/&gt;&lt;property id=&quot;20307&quot; value=&quot;638&quot;/&gt;&lt;/object&gt;&lt;object type=&quot;3&quot; unique_id=&quot;14940&quot;&gt;&lt;property id=&quot;20148&quot; value=&quot;5&quot;/&gt;&lt;property id=&quot;20300&quot; value=&quot;Slide 84&quot;/&gt;&lt;property id=&quot;20307&quot; value=&quot;639&quot;/&gt;&lt;/object&gt;&lt;object type=&quot;3&quot; unique_id=&quot;14941&quot;&gt;&lt;property id=&quot;20148&quot; value=&quot;5&quot;/&gt;&lt;property id=&quot;20300&quot; value=&quot;Slide 85&quot;/&gt;&lt;property id=&quot;20307&quot; value=&quot;640&quot;/&gt;&lt;/object&gt;&lt;object type=&quot;3&quot; unique_id=&quot;14942&quot;&gt;&lt;property id=&quot;20148&quot; value=&quot;5&quot;/&gt;&lt;property id=&quot;20300&quot; value=&quot;Slide 86&quot;/&gt;&lt;property id=&quot;20307&quot; value=&quot;642&quot;/&gt;&lt;/object&gt;&lt;object type=&quot;3&quot; unique_id=&quot;14943&quot;&gt;&lt;property id=&quot;20148&quot; value=&quot;5&quot;/&gt;&lt;property id=&quot;20300&quot; value=&quot;Slide 87&quot;/&gt;&lt;property id=&quot;20307&quot; value=&quot;452&quot;/&gt;&lt;/object&gt;&lt;object type=&quot;3&quot; unique_id=&quot;14944&quot;&gt;&lt;property id=&quot;20148&quot; value=&quot;5&quot;/&gt;&lt;property id=&quot;20300&quot; value=&quot;Slide 88&quot;/&gt;&lt;property id=&quot;20307&quot; value=&quot;509&quot;/&gt;&lt;/object&gt;&lt;object type=&quot;3&quot; unique_id=&quot;14945&quot;&gt;&lt;property id=&quot;20148&quot; value=&quot;5&quot;/&gt;&lt;property id=&quot;20300&quot; value=&quot;Slide 89&quot;/&gt;&lt;property id=&quot;20307&quot; value=&quot;652&quot;/&gt;&lt;/object&gt;&lt;object type=&quot;3&quot; unique_id=&quot;14946&quot;&gt;&lt;property id=&quot;20148&quot; value=&quot;5&quot;/&gt;&lt;property id=&quot;20300&quot; value=&quot;Slide 90&quot;/&gt;&lt;property id=&quot;20307&quot; value=&quot;643&quot;/&gt;&lt;/object&gt;&lt;object type=&quot;3&quot; unique_id=&quot;15608&quot;&gt;&lt;property id=&quot;20148&quot; value=&quot;5&quot;/&gt;&lt;property id=&quot;20300&quot; value=&quot;Slide 40 - &amp;quot;Size Matters&amp;quot;&quot;/&gt;&lt;property id=&quot;20307&quot; value=&quot;657&quot;/&gt;&lt;/object&gt;&lt;object type=&quot;3&quot; unique_id=&quot;15609&quot;&gt;&lt;property id=&quot;20148&quot; value=&quot;5&quot;/&gt;&lt;property id=&quot;20300&quot; value=&quot;Slide 74&quot;/&gt;&lt;property id=&quot;20307&quot; value=&quot;658&quot;/&gt;&lt;/object&gt;&lt;object type=&quot;3&quot; unique_id=&quot;15610&quot;&gt;&lt;property id=&quot;20148&quot; value=&quot;5&quot;/&gt;&lt;property id=&quot;20300&quot; value=&quot;Slide 75&quot;/&gt;&lt;property id=&quot;20307&quot; value=&quot;659&quot;/&gt;&lt;/object&gt;&lt;/object&gt;&lt;object type=&quot;8&quot; unique_id=&quot;15035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5A7C547-D3B8-4C33-803F-742BA8E3F77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43BCCF9-104C-4D08-A987-AE98283142C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DF76622-13D4-49AA-8A44-5964308553B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DF76622-13D4-49AA-8A44-5964308553B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1629A-9402-4035-95E8-9CA8CE80D7B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a7f0e645-12f0-41ac-a7f5-2a9698ab931f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UDIO_ID" val="729"/>
  <p:tag name="ARTICULATE_USED_LAYOUT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918A5BA-B424-43DC-8320-C172A9ACEF2F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21882</TotalTime>
  <Words>1122</Words>
  <Application>Microsoft Office PowerPoint</Application>
  <PresentationFormat>On-screen Show (4:3)</PresentationFormat>
  <Paragraphs>347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 Black</vt:lpstr>
      <vt:lpstr>Bookman Old Style</vt:lpstr>
      <vt:lpstr>Franklin Gothic Demi</vt:lpstr>
      <vt:lpstr>News Gothic MT</vt:lpstr>
      <vt:lpstr>Times New Roman</vt:lpstr>
      <vt:lpstr>Wingdings</vt:lpstr>
      <vt:lpstr>Default Design</vt:lpstr>
      <vt:lpstr>The science behind your device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Steve Drews Photography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Radon</dc:title>
  <dc:creator>Steve Drews</dc:creator>
  <cp:lastModifiedBy>Nicole Chazaud</cp:lastModifiedBy>
  <cp:revision>455</cp:revision>
  <dcterms:created xsi:type="dcterms:W3CDTF">2001-12-17T12:53:15Z</dcterms:created>
  <dcterms:modified xsi:type="dcterms:W3CDTF">2019-10-31T17:49:05Z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7B1AC269-30DC-478E-AD91-6A5A933B32E8</vt:lpwstr>
  </property>
  <property fmtid="{D5CDD505-2E9C-101B-9397-08002B2CF9AE}" pid="3" name="ArticulatePath">
    <vt:lpwstr>(PE)(PO) Devices-2 Hour</vt:lpwstr>
  </property>
</Properties>
</file>