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0"/>
  </p:notesMasterIdLst>
  <p:handoutMasterIdLst>
    <p:handoutMasterId r:id="rId41"/>
  </p:handoutMasterIdLst>
  <p:sldIdLst>
    <p:sldId id="270" r:id="rId2"/>
    <p:sldId id="271" r:id="rId3"/>
    <p:sldId id="284" r:id="rId4"/>
    <p:sldId id="288" r:id="rId5"/>
    <p:sldId id="256" r:id="rId6"/>
    <p:sldId id="289" r:id="rId7"/>
    <p:sldId id="257" r:id="rId8"/>
    <p:sldId id="286" r:id="rId9"/>
    <p:sldId id="287" r:id="rId10"/>
    <p:sldId id="282" r:id="rId11"/>
    <p:sldId id="283" r:id="rId12"/>
    <p:sldId id="272" r:id="rId13"/>
    <p:sldId id="273" r:id="rId14"/>
    <p:sldId id="274" r:id="rId15"/>
    <p:sldId id="275" r:id="rId16"/>
    <p:sldId id="276" r:id="rId17"/>
    <p:sldId id="277" r:id="rId18"/>
    <p:sldId id="278" r:id="rId19"/>
    <p:sldId id="279" r:id="rId20"/>
    <p:sldId id="285" r:id="rId21"/>
    <p:sldId id="281" r:id="rId22"/>
    <p:sldId id="290" r:id="rId23"/>
    <p:sldId id="291" r:id="rId24"/>
    <p:sldId id="292" r:id="rId25"/>
    <p:sldId id="293" r:id="rId26"/>
    <p:sldId id="280" r:id="rId27"/>
    <p:sldId id="258" r:id="rId28"/>
    <p:sldId id="259" r:id="rId29"/>
    <p:sldId id="260" r:id="rId30"/>
    <p:sldId id="261" r:id="rId31"/>
    <p:sldId id="262" r:id="rId32"/>
    <p:sldId id="263" r:id="rId33"/>
    <p:sldId id="266" r:id="rId34"/>
    <p:sldId id="268" r:id="rId35"/>
    <p:sldId id="264" r:id="rId36"/>
    <p:sldId id="265" r:id="rId37"/>
    <p:sldId id="267" r:id="rId38"/>
    <p:sldId id="269" r:id="rId39"/>
  </p:sldIdLst>
  <p:sldSz cx="9144000" cy="6858000" type="screen4x3"/>
  <p:notesSz cx="7315200" cy="96012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1056" y="1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smtClean="0"/>
              <a:t>9/30/2017</a:t>
            </a: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9491843-E636-491F-BD1B-87E4AFC1ACE0}" type="slidenum">
              <a:rPr lang="en-US" smtClean="0"/>
              <a:t>‹#›</a:t>
            </a:fld>
            <a:endParaRPr lang="en-US"/>
          </a:p>
        </p:txBody>
      </p:sp>
    </p:spTree>
    <p:extLst>
      <p:ext uri="{BB962C8B-B14F-4D97-AF65-F5344CB8AC3E}">
        <p14:creationId xmlns:p14="http://schemas.microsoft.com/office/powerpoint/2010/main" val="358778460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r>
              <a:rPr lang="en-US" smtClean="0"/>
              <a:t>9/30/2017</a:t>
            </a:r>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CEAC3015-3C56-4DF6-9D65-8225FE800426}" type="slidenum">
              <a:rPr lang="en-US" smtClean="0"/>
              <a:t>‹#›</a:t>
            </a:fld>
            <a:endParaRPr lang="en-US"/>
          </a:p>
        </p:txBody>
      </p:sp>
    </p:spTree>
    <p:extLst>
      <p:ext uri="{BB962C8B-B14F-4D97-AF65-F5344CB8AC3E}">
        <p14:creationId xmlns:p14="http://schemas.microsoft.com/office/powerpoint/2010/main" val="2637068183"/>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r>
              <a:rPr lang="en-US" smtClean="0"/>
              <a:t>9/30/2017</a:t>
            </a:r>
            <a:endParaRPr lang="en-US"/>
          </a:p>
        </p:txBody>
      </p:sp>
    </p:spTree>
    <p:extLst>
      <p:ext uri="{BB962C8B-B14F-4D97-AF65-F5344CB8AC3E}">
        <p14:creationId xmlns:p14="http://schemas.microsoft.com/office/powerpoint/2010/main" val="2879816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r>
              <a:rPr lang="en-US" smtClean="0">
                <a:solidFill>
                  <a:prstClr val="black">
                    <a:tint val="75000"/>
                  </a:prstClr>
                </a:solidFill>
              </a:rPr>
              <a:t>© 2016 RadonAway</a:t>
            </a:r>
            <a:endParaRPr lang="en-US" dirty="0">
              <a:solidFill>
                <a:prstClr val="black">
                  <a:tint val="75000"/>
                </a:prstClr>
              </a:solidFill>
            </a:endParaRPr>
          </a:p>
        </p:txBody>
      </p:sp>
    </p:spTree>
    <p:extLst>
      <p:ext uri="{BB962C8B-B14F-4D97-AF65-F5344CB8AC3E}">
        <p14:creationId xmlns:p14="http://schemas.microsoft.com/office/powerpoint/2010/main" val="16993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r>
              <a:rPr lang="en-US" smtClean="0">
                <a:solidFill>
                  <a:prstClr val="black">
                    <a:tint val="75000"/>
                  </a:prstClr>
                </a:solidFill>
              </a:rPr>
              <a:t>© 2016 RadonAway</a:t>
            </a:r>
            <a:endParaRPr lang="en-US" dirty="0">
              <a:solidFill>
                <a:prstClr val="black">
                  <a:tint val="75000"/>
                </a:prstClr>
              </a:solidFill>
            </a:endParaRPr>
          </a:p>
        </p:txBody>
      </p:sp>
    </p:spTree>
    <p:extLst>
      <p:ext uri="{BB962C8B-B14F-4D97-AF65-F5344CB8AC3E}">
        <p14:creationId xmlns:p14="http://schemas.microsoft.com/office/powerpoint/2010/main" val="93818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r>
              <a:rPr lang="en-US" smtClean="0">
                <a:solidFill>
                  <a:prstClr val="black">
                    <a:tint val="75000"/>
                  </a:prstClr>
                </a:solidFill>
              </a:rPr>
              <a:t>© 2016 RadonAway</a:t>
            </a:r>
            <a:endParaRPr lang="en-US" dirty="0">
              <a:solidFill>
                <a:prstClr val="black">
                  <a:tint val="75000"/>
                </a:prstClr>
              </a:solidFill>
            </a:endParaRPr>
          </a:p>
        </p:txBody>
      </p:sp>
    </p:spTree>
    <p:extLst>
      <p:ext uri="{BB962C8B-B14F-4D97-AF65-F5344CB8AC3E}">
        <p14:creationId xmlns:p14="http://schemas.microsoft.com/office/powerpoint/2010/main" val="22807707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191000"/>
            <a:ext cx="6400800" cy="685800"/>
          </a:xfrm>
          <a:prstGeom prst="rect">
            <a:avLst/>
          </a:prstGeom>
        </p:spPr>
        <p:txBody>
          <a:bodyPr/>
          <a:lstStyle>
            <a:lvl1pPr marL="0" indent="0" algn="l">
              <a:buNone/>
              <a:defRPr i="1">
                <a:solidFill>
                  <a:schemeClr val="bg1"/>
                </a:solidFill>
                <a:latin typeface="NewsGoth Dm BT" panose="020B0603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smtClean="0">
                <a:solidFill>
                  <a:prstClr val="black">
                    <a:tint val="75000"/>
                  </a:prstClr>
                </a:solidFill>
              </a:rPr>
              <a:t>© 2016 RadonAway</a:t>
            </a:r>
            <a:endParaRPr lang="en-US" dirty="0">
              <a:solidFill>
                <a:prstClr val="black">
                  <a:tint val="75000"/>
                </a:prstClr>
              </a:solidFill>
            </a:endParaRPr>
          </a:p>
        </p:txBody>
      </p:sp>
      <p:sp>
        <p:nvSpPr>
          <p:cNvPr id="7" name="Title Placeholder 1"/>
          <p:cNvSpPr>
            <a:spLocks noGrp="1"/>
          </p:cNvSpPr>
          <p:nvPr>
            <p:ph type="title"/>
          </p:nvPr>
        </p:nvSpPr>
        <p:spPr>
          <a:xfrm>
            <a:off x="304800" y="2362200"/>
            <a:ext cx="5638800" cy="1828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4489332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NewsGoth Dm BT" panose="020B0603020203020204" pitchFamily="34" charset="0"/>
              </a:defRPr>
            </a:lvl1pPr>
            <a:lvl2pPr>
              <a:defRPr>
                <a:latin typeface="NewsGoth BT" panose="020B0503020203020204" pitchFamily="34" charset="0"/>
              </a:defRPr>
            </a:lvl2pPr>
            <a:lvl3pPr>
              <a:defRPr>
                <a:latin typeface="NewsGoth BT" panose="020B0503020203020204" pitchFamily="34" charset="0"/>
              </a:defRPr>
            </a:lvl3pPr>
            <a:lvl4pPr>
              <a:defRPr>
                <a:latin typeface="NewsGoth BT" panose="020B0503020203020204" pitchFamily="34" charset="0"/>
              </a:defRPr>
            </a:lvl4pPr>
            <a:lvl5pPr>
              <a:defRPr>
                <a:latin typeface="NewsGoth BT" panose="020B0503020203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smtClean="0">
                <a:solidFill>
                  <a:prstClr val="black">
                    <a:tint val="75000"/>
                  </a:prstClr>
                </a:solidFill>
              </a:rPr>
              <a:t>© 2016 RadonAway</a:t>
            </a:r>
            <a:endParaRPr lang="en-US" dirty="0">
              <a:solidFill>
                <a:prstClr val="black">
                  <a:tint val="75000"/>
                </a:prstClr>
              </a:solidFill>
            </a:endParaRPr>
          </a:p>
        </p:txBody>
      </p:sp>
      <p:sp>
        <p:nvSpPr>
          <p:cNvPr id="7" name="Title Placeholder 1"/>
          <p:cNvSpPr>
            <a:spLocks noGrp="1"/>
          </p:cNvSpPr>
          <p:nvPr>
            <p:ph type="title" hasCustomPrompt="1"/>
          </p:nvPr>
        </p:nvSpPr>
        <p:spPr>
          <a:xfrm>
            <a:off x="457200" y="76200"/>
            <a:ext cx="8382000" cy="1066800"/>
          </a:xfrm>
          <a:prstGeom prst="rect">
            <a:avLst/>
          </a:prstGeom>
        </p:spPr>
        <p:txBody>
          <a:bodyPr vert="horz" lIns="91440" tIns="45720" rIns="91440" bIns="45720" rtlCol="0" anchor="ctr">
            <a:normAutofit/>
          </a:bodyPr>
          <a:lstStyle>
            <a:lvl1pPr>
              <a:defRPr sz="4400"/>
            </a:lvl1pPr>
          </a:lstStyle>
          <a:p>
            <a:r>
              <a:rPr lang="en-US" dirty="0" smtClean="0"/>
              <a:t>Click to edit title style</a:t>
            </a:r>
            <a:endParaRPr lang="en-US" dirty="0"/>
          </a:p>
        </p:txBody>
      </p:sp>
    </p:spTree>
    <p:extLst>
      <p:ext uri="{BB962C8B-B14F-4D97-AF65-F5344CB8AC3E}">
        <p14:creationId xmlns:p14="http://schemas.microsoft.com/office/powerpoint/2010/main" val="27751622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447800"/>
            <a:ext cx="4038600" cy="4602163"/>
          </a:xfrm>
          <a:prstGeom prst="rect">
            <a:avLst/>
          </a:prstGeom>
        </p:spPr>
        <p:txBody>
          <a:bodyPr/>
          <a:lstStyle>
            <a:lvl1pPr>
              <a:defRPr sz="2800" baseline="0">
                <a:latin typeface="NewsGoth Dm BT" panose="020B0603020203020204" pitchFamily="34" charset="0"/>
              </a:defRPr>
            </a:lvl1pPr>
            <a:lvl2pPr>
              <a:defRPr sz="2400">
                <a:latin typeface="NewsGoth BT" panose="020B0503020203020204" pitchFamily="34" charset="0"/>
              </a:defRPr>
            </a:lvl2pPr>
            <a:lvl3pPr>
              <a:defRPr sz="2000">
                <a:latin typeface="NewsGoth BT" panose="020B0503020203020204" pitchFamily="34" charset="0"/>
              </a:defRPr>
            </a:lvl3pPr>
            <a:lvl4pPr>
              <a:defRPr sz="1800">
                <a:latin typeface="NewsGoth BT" panose="020B0503020203020204" pitchFamily="34" charset="0"/>
              </a:defRPr>
            </a:lvl4pPr>
            <a:lvl5pPr>
              <a:defRPr sz="1800">
                <a:latin typeface="NewsGoth BT" panose="020B0503020203020204" pitchFamily="34" charset="0"/>
              </a:defRPr>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447800"/>
            <a:ext cx="4038600" cy="4602163"/>
          </a:xfrm>
          <a:prstGeom prst="rect">
            <a:avLst/>
          </a:prstGeom>
        </p:spPr>
        <p:txBody>
          <a:bodyPr/>
          <a:lstStyle>
            <a:lvl1pPr>
              <a:defRPr sz="2800">
                <a:latin typeface="NewsGoth Dm BT" panose="020B0603020203020204" pitchFamily="34" charset="0"/>
              </a:defRPr>
            </a:lvl1pPr>
            <a:lvl2pPr>
              <a:defRPr sz="2400">
                <a:latin typeface="NewsGoth BT" panose="020B0503020203020204" pitchFamily="34" charset="0"/>
              </a:defRPr>
            </a:lvl2pPr>
            <a:lvl3pPr>
              <a:defRPr sz="2000">
                <a:latin typeface="NewsGoth BT" panose="020B0503020203020204" pitchFamily="34" charset="0"/>
              </a:defRPr>
            </a:lvl3pPr>
            <a:lvl4pPr>
              <a:defRPr sz="1800">
                <a:latin typeface="NewsGoth BT" panose="020B0503020203020204" pitchFamily="34" charset="0"/>
              </a:defRPr>
            </a:lvl4pPr>
            <a:lvl5pPr>
              <a:defRPr sz="1800">
                <a:latin typeface="NewsGoth BT" panose="020B0503020203020204" pitchFamily="34" charset="0"/>
              </a:defRPr>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lvl1pPr>
          </a:lstStyle>
          <a:p>
            <a:r>
              <a:rPr lang="en-US" dirty="0" smtClean="0">
                <a:solidFill>
                  <a:prstClr val="black">
                    <a:tint val="75000"/>
                  </a:prstClr>
                </a:solidFill>
              </a:rPr>
              <a:t>© 2016 RadonAway</a:t>
            </a:r>
            <a:endParaRPr lang="en-US" dirty="0">
              <a:solidFill>
                <a:prstClr val="black">
                  <a:tint val="75000"/>
                </a:prstClr>
              </a:solidFill>
            </a:endParaRPr>
          </a:p>
        </p:txBody>
      </p:sp>
      <p:sp>
        <p:nvSpPr>
          <p:cNvPr id="8" name="Title Placeholder 1"/>
          <p:cNvSpPr>
            <a:spLocks noGrp="1"/>
          </p:cNvSpPr>
          <p:nvPr>
            <p:ph type="title" hasCustomPrompt="1"/>
          </p:nvPr>
        </p:nvSpPr>
        <p:spPr>
          <a:xfrm>
            <a:off x="457200" y="76200"/>
            <a:ext cx="8382000" cy="1066800"/>
          </a:xfrm>
          <a:prstGeom prst="rect">
            <a:avLst/>
          </a:prstGeom>
        </p:spPr>
        <p:txBody>
          <a:bodyPr vert="horz" lIns="91440" tIns="45720" rIns="91440" bIns="45720" rtlCol="0" anchor="ctr">
            <a:normAutofit/>
          </a:bodyPr>
          <a:lstStyle>
            <a:lvl1pPr>
              <a:defRPr sz="4400"/>
            </a:lvl1pPr>
          </a:lstStyle>
          <a:p>
            <a:r>
              <a:rPr lang="en-US" dirty="0" smtClean="0"/>
              <a:t>Click to edit title style</a:t>
            </a:r>
            <a:endParaRPr lang="en-US" dirty="0"/>
          </a:p>
        </p:txBody>
      </p:sp>
    </p:spTree>
    <p:extLst>
      <p:ext uri="{BB962C8B-B14F-4D97-AF65-F5344CB8AC3E}">
        <p14:creationId xmlns:p14="http://schemas.microsoft.com/office/powerpoint/2010/main" val="139418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371600"/>
            <a:ext cx="4040188" cy="639762"/>
          </a:xfrm>
          <a:prstGeom prst="rect">
            <a:avLst/>
          </a:prstGeom>
        </p:spPr>
        <p:txBody>
          <a:bodyPr anchor="b"/>
          <a:lstStyle>
            <a:lvl1pPr marL="0" indent="0">
              <a:buNone/>
              <a:defRPr sz="2800" b="0">
                <a:latin typeface="NewsGoth Dm BT" panose="020B0603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4" name="Content Placeholder 3"/>
          <p:cNvSpPr>
            <a:spLocks noGrp="1"/>
          </p:cNvSpPr>
          <p:nvPr>
            <p:ph sz="half" idx="2"/>
          </p:nvPr>
        </p:nvSpPr>
        <p:spPr>
          <a:xfrm>
            <a:off x="457200" y="2057400"/>
            <a:ext cx="4040188" cy="3981450"/>
          </a:xfrm>
          <a:prstGeom prst="rect">
            <a:avLst/>
          </a:prstGeom>
        </p:spPr>
        <p:txBody>
          <a:bodyPr/>
          <a:lstStyle>
            <a:lvl1pPr>
              <a:defRPr sz="2400">
                <a:latin typeface="NewsGoth BT" panose="020B0503020203020204" pitchFamily="34" charset="0"/>
              </a:defRPr>
            </a:lvl1pPr>
            <a:lvl2pPr>
              <a:defRPr sz="2000">
                <a:latin typeface="NewsGoth BT" panose="020B0503020203020204" pitchFamily="34" charset="0"/>
              </a:defRPr>
            </a:lvl2pPr>
            <a:lvl3pPr>
              <a:defRPr sz="1800">
                <a:latin typeface="NewsGoth BT" panose="020B0503020203020204" pitchFamily="34" charset="0"/>
              </a:defRPr>
            </a:lvl3pPr>
            <a:lvl4pPr>
              <a:defRPr sz="1600">
                <a:latin typeface="NewsGoth BT" panose="020B0503020203020204" pitchFamily="34" charset="0"/>
              </a:defRPr>
            </a:lvl4pPr>
            <a:lvl5pPr>
              <a:defRPr sz="1600">
                <a:latin typeface="NewsGoth BT" panose="020B0503020203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25" y="1371600"/>
            <a:ext cx="4041775" cy="639762"/>
          </a:xfrm>
          <a:prstGeom prst="rect">
            <a:avLst/>
          </a:prstGeom>
        </p:spPr>
        <p:txBody>
          <a:bodyPr anchor="b"/>
          <a:lstStyle>
            <a:lvl1pPr marL="0" indent="0">
              <a:buNone/>
              <a:defRPr sz="2800" b="0">
                <a:latin typeface="NewsGoth Dm BT" panose="020B0603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6" name="Content Placeholder 5"/>
          <p:cNvSpPr>
            <a:spLocks noGrp="1"/>
          </p:cNvSpPr>
          <p:nvPr>
            <p:ph sz="quarter" idx="4"/>
          </p:nvPr>
        </p:nvSpPr>
        <p:spPr>
          <a:xfrm>
            <a:off x="4645025" y="2057400"/>
            <a:ext cx="4041775" cy="3981450"/>
          </a:xfrm>
          <a:prstGeom prst="rect">
            <a:avLst/>
          </a:prstGeom>
        </p:spPr>
        <p:txBody>
          <a:bodyPr/>
          <a:lstStyle>
            <a:lvl1pPr>
              <a:defRPr sz="2400">
                <a:latin typeface="NewsGoth BT" panose="020B0503020203020204" pitchFamily="34" charset="0"/>
              </a:defRPr>
            </a:lvl1pPr>
            <a:lvl2pPr>
              <a:defRPr sz="2000">
                <a:latin typeface="NewsGoth BT" panose="020B0503020203020204" pitchFamily="34" charset="0"/>
              </a:defRPr>
            </a:lvl2pPr>
            <a:lvl3pPr>
              <a:defRPr sz="1800">
                <a:latin typeface="NewsGoth BT" panose="020B0503020203020204" pitchFamily="34" charset="0"/>
              </a:defRPr>
            </a:lvl3pPr>
            <a:lvl4pPr>
              <a:defRPr sz="1600">
                <a:latin typeface="NewsGoth BT" panose="020B0503020203020204" pitchFamily="34" charset="0"/>
              </a:defRPr>
            </a:lvl4pPr>
            <a:lvl5pPr>
              <a:defRPr sz="1600">
                <a:latin typeface="NewsGoth BT" panose="020B0503020203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lvl1pPr>
              <a:defRPr/>
            </a:lvl1pPr>
          </a:lstStyle>
          <a:p>
            <a:r>
              <a:rPr lang="en-US" dirty="0" smtClean="0">
                <a:solidFill>
                  <a:prstClr val="black">
                    <a:tint val="75000"/>
                  </a:prstClr>
                </a:solidFill>
              </a:rPr>
              <a:t>© 2016 RadonAway</a:t>
            </a:r>
            <a:endParaRPr lang="en-US" dirty="0">
              <a:solidFill>
                <a:prstClr val="black">
                  <a:tint val="75000"/>
                </a:prstClr>
              </a:solidFill>
            </a:endParaRPr>
          </a:p>
        </p:txBody>
      </p:sp>
      <p:sp>
        <p:nvSpPr>
          <p:cNvPr id="10" name="Title Placeholder 1"/>
          <p:cNvSpPr>
            <a:spLocks noGrp="1"/>
          </p:cNvSpPr>
          <p:nvPr>
            <p:ph type="title" hasCustomPrompt="1"/>
          </p:nvPr>
        </p:nvSpPr>
        <p:spPr>
          <a:xfrm>
            <a:off x="457200" y="76200"/>
            <a:ext cx="8382000" cy="1066800"/>
          </a:xfrm>
          <a:prstGeom prst="rect">
            <a:avLst/>
          </a:prstGeom>
        </p:spPr>
        <p:txBody>
          <a:bodyPr vert="horz" lIns="91440" tIns="45720" rIns="91440" bIns="45720" rtlCol="0" anchor="ctr">
            <a:normAutofit/>
          </a:bodyPr>
          <a:lstStyle>
            <a:lvl1pPr>
              <a:defRPr sz="4400"/>
            </a:lvl1pPr>
          </a:lstStyle>
          <a:p>
            <a:r>
              <a:rPr lang="en-US" dirty="0" smtClean="0"/>
              <a:t>Click to edit title style</a:t>
            </a:r>
            <a:endParaRPr lang="en-US" dirty="0"/>
          </a:p>
        </p:txBody>
      </p:sp>
    </p:spTree>
    <p:extLst>
      <p:ext uri="{BB962C8B-B14F-4D97-AF65-F5344CB8AC3E}">
        <p14:creationId xmlns:p14="http://schemas.microsoft.com/office/powerpoint/2010/main" val="3563643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371601"/>
            <a:ext cx="5486400"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a:latin typeface="NewsGoth Dm BT" panose="020B06030202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7" name="Slide Number Placeholder 6"/>
          <p:cNvSpPr>
            <a:spLocks noGrp="1"/>
          </p:cNvSpPr>
          <p:nvPr>
            <p:ph type="sldNum" sz="quarter" idx="12"/>
          </p:nvPr>
        </p:nvSpPr>
        <p:spPr/>
        <p:txBody>
          <a:bodyPr/>
          <a:lstStyle>
            <a:lvl1pPr>
              <a:defRPr/>
            </a:lvl1pPr>
          </a:lstStyle>
          <a:p>
            <a:r>
              <a:rPr lang="en-US" dirty="0" smtClean="0">
                <a:solidFill>
                  <a:prstClr val="black">
                    <a:tint val="75000"/>
                  </a:prstClr>
                </a:solidFill>
              </a:rPr>
              <a:t>© 2016 RadonAway</a:t>
            </a:r>
            <a:endParaRPr lang="en-US" dirty="0">
              <a:solidFill>
                <a:prstClr val="black">
                  <a:tint val="75000"/>
                </a:prstClr>
              </a:solidFill>
            </a:endParaRPr>
          </a:p>
        </p:txBody>
      </p:sp>
      <p:sp>
        <p:nvSpPr>
          <p:cNvPr id="8" name="Title Placeholder 1"/>
          <p:cNvSpPr>
            <a:spLocks noGrp="1"/>
          </p:cNvSpPr>
          <p:nvPr>
            <p:ph type="title" hasCustomPrompt="1"/>
          </p:nvPr>
        </p:nvSpPr>
        <p:spPr>
          <a:xfrm>
            <a:off x="457200" y="76200"/>
            <a:ext cx="8382000" cy="1066800"/>
          </a:xfrm>
          <a:prstGeom prst="rect">
            <a:avLst/>
          </a:prstGeom>
        </p:spPr>
        <p:txBody>
          <a:bodyPr vert="horz" lIns="91440" tIns="45720" rIns="91440" bIns="45720" rtlCol="0" anchor="ctr">
            <a:normAutofit/>
          </a:bodyPr>
          <a:lstStyle>
            <a:lvl1pPr>
              <a:defRPr sz="4400"/>
            </a:lvl1pPr>
          </a:lstStyle>
          <a:p>
            <a:r>
              <a:rPr lang="en-US" dirty="0" smtClean="0"/>
              <a:t>Click to edit title style</a:t>
            </a:r>
            <a:endParaRPr lang="en-US" dirty="0"/>
          </a:p>
        </p:txBody>
      </p:sp>
    </p:spTree>
    <p:extLst>
      <p:ext uri="{BB962C8B-B14F-4D97-AF65-F5344CB8AC3E}">
        <p14:creationId xmlns:p14="http://schemas.microsoft.com/office/powerpoint/2010/main" val="111565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r>
              <a:rPr lang="en-US" smtClean="0">
                <a:solidFill>
                  <a:prstClr val="black">
                    <a:tint val="75000"/>
                  </a:prstClr>
                </a:solidFill>
              </a:rPr>
              <a:t>© 2016 RadonAway</a:t>
            </a:r>
            <a:endParaRPr lang="en-US" dirty="0">
              <a:solidFill>
                <a:prstClr val="black">
                  <a:tint val="75000"/>
                </a:prstClr>
              </a:solidFill>
            </a:endParaRPr>
          </a:p>
        </p:txBody>
      </p:sp>
    </p:spTree>
    <p:extLst>
      <p:ext uri="{BB962C8B-B14F-4D97-AF65-F5344CB8AC3E}">
        <p14:creationId xmlns:p14="http://schemas.microsoft.com/office/powerpoint/2010/main" val="300925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r>
              <a:rPr lang="en-US" smtClean="0">
                <a:solidFill>
                  <a:prstClr val="black">
                    <a:tint val="75000"/>
                  </a:prstClr>
                </a:solidFill>
              </a:rPr>
              <a:t>© 2016 RadonAway</a:t>
            </a:r>
            <a:endParaRPr lang="en-US" dirty="0">
              <a:solidFill>
                <a:prstClr val="black">
                  <a:tint val="75000"/>
                </a:prstClr>
              </a:solidFill>
            </a:endParaRPr>
          </a:p>
        </p:txBody>
      </p:sp>
    </p:spTree>
    <p:extLst>
      <p:ext uri="{BB962C8B-B14F-4D97-AF65-F5344CB8AC3E}">
        <p14:creationId xmlns:p14="http://schemas.microsoft.com/office/powerpoint/2010/main" val="322814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r>
              <a:rPr lang="en-US" smtClean="0">
                <a:solidFill>
                  <a:prstClr val="black">
                    <a:tint val="75000"/>
                  </a:prstClr>
                </a:solidFill>
              </a:rPr>
              <a:t>© 2016 RadonAway</a:t>
            </a:r>
            <a:endParaRPr lang="en-US" dirty="0">
              <a:solidFill>
                <a:prstClr val="black">
                  <a:tint val="75000"/>
                </a:prstClr>
              </a:solidFill>
            </a:endParaRPr>
          </a:p>
        </p:txBody>
      </p:sp>
    </p:spTree>
    <p:extLst>
      <p:ext uri="{BB962C8B-B14F-4D97-AF65-F5344CB8AC3E}">
        <p14:creationId xmlns:p14="http://schemas.microsoft.com/office/powerpoint/2010/main" val="159283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r>
              <a:rPr lang="en-US" smtClean="0">
                <a:solidFill>
                  <a:prstClr val="black">
                    <a:tint val="75000"/>
                  </a:prstClr>
                </a:solidFill>
              </a:rPr>
              <a:t>© 2016 RadonAway</a:t>
            </a:r>
            <a:endParaRPr lang="en-US" dirty="0">
              <a:solidFill>
                <a:prstClr val="black">
                  <a:tint val="75000"/>
                </a:prstClr>
              </a:solidFill>
            </a:endParaRPr>
          </a:p>
        </p:txBody>
      </p:sp>
    </p:spTree>
    <p:extLst>
      <p:ext uri="{BB962C8B-B14F-4D97-AF65-F5344CB8AC3E}">
        <p14:creationId xmlns:p14="http://schemas.microsoft.com/office/powerpoint/2010/main" val="78498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r>
              <a:rPr lang="en-US" smtClean="0">
                <a:solidFill>
                  <a:prstClr val="black">
                    <a:tint val="75000"/>
                  </a:prstClr>
                </a:solidFill>
              </a:rPr>
              <a:t>© 2016 RadonAway</a:t>
            </a:r>
            <a:endParaRPr lang="en-US" dirty="0">
              <a:solidFill>
                <a:prstClr val="black">
                  <a:tint val="75000"/>
                </a:prstClr>
              </a:solidFill>
            </a:endParaRPr>
          </a:p>
        </p:txBody>
      </p:sp>
    </p:spTree>
    <p:extLst>
      <p:ext uri="{BB962C8B-B14F-4D97-AF65-F5344CB8AC3E}">
        <p14:creationId xmlns:p14="http://schemas.microsoft.com/office/powerpoint/2010/main" val="180230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r>
              <a:rPr lang="en-US" smtClean="0">
                <a:solidFill>
                  <a:prstClr val="black">
                    <a:tint val="75000"/>
                  </a:prstClr>
                </a:solidFill>
              </a:rPr>
              <a:t>© 2016 RadonAway</a:t>
            </a:r>
            <a:endParaRPr lang="en-US" dirty="0">
              <a:solidFill>
                <a:prstClr val="black">
                  <a:tint val="75000"/>
                </a:prstClr>
              </a:solidFill>
            </a:endParaRPr>
          </a:p>
        </p:txBody>
      </p:sp>
    </p:spTree>
    <p:extLst>
      <p:ext uri="{BB962C8B-B14F-4D97-AF65-F5344CB8AC3E}">
        <p14:creationId xmlns:p14="http://schemas.microsoft.com/office/powerpoint/2010/main" val="402270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r>
              <a:rPr lang="en-US" smtClean="0">
                <a:solidFill>
                  <a:prstClr val="black">
                    <a:tint val="75000"/>
                  </a:prstClr>
                </a:solidFill>
              </a:rPr>
              <a:t>© 2016 RadonAway</a:t>
            </a:r>
            <a:endParaRPr lang="en-US" dirty="0">
              <a:solidFill>
                <a:prstClr val="black">
                  <a:tint val="75000"/>
                </a:prstClr>
              </a:solidFill>
            </a:endParaRPr>
          </a:p>
        </p:txBody>
      </p:sp>
    </p:spTree>
    <p:extLst>
      <p:ext uri="{BB962C8B-B14F-4D97-AF65-F5344CB8AC3E}">
        <p14:creationId xmlns:p14="http://schemas.microsoft.com/office/powerpoint/2010/main" val="325347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r>
              <a:rPr lang="en-US" smtClean="0">
                <a:solidFill>
                  <a:prstClr val="black">
                    <a:tint val="75000"/>
                  </a:prstClr>
                </a:solidFill>
              </a:rPr>
              <a:t>© 2016 RadonAway</a:t>
            </a:r>
            <a:endParaRPr lang="en-US" dirty="0">
              <a:solidFill>
                <a:prstClr val="black">
                  <a:tint val="75000"/>
                </a:prstClr>
              </a:solidFill>
            </a:endParaRPr>
          </a:p>
        </p:txBody>
      </p:sp>
    </p:spTree>
    <p:extLst>
      <p:ext uri="{BB962C8B-B14F-4D97-AF65-F5344CB8AC3E}">
        <p14:creationId xmlns:p14="http://schemas.microsoft.com/office/powerpoint/2010/main" val="259783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C699CB88-5E1A-4FAC-892A-60949ACB1F6F}" type="datetimeFigureOut">
              <a:rPr lang="en-US" smtClean="0"/>
              <a:pPr eaLnBrk="1" latinLnBrk="0" hangingPunct="1"/>
              <a:t>10/2/2017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solidFill>
                  <a:prstClr val="black">
                    <a:tint val="75000"/>
                  </a:prstClr>
                </a:solidFill>
              </a:rPr>
              <a:t>© 2016 RadonAway</a:t>
            </a:r>
            <a:endParaRPr lang="en-US" dirty="0">
              <a:solidFill>
                <a:prstClr val="black">
                  <a:tint val="75000"/>
                </a:prstClr>
              </a:solidFill>
            </a:endParaRPr>
          </a:p>
        </p:txBody>
      </p:sp>
    </p:spTree>
    <p:extLst>
      <p:ext uri="{BB962C8B-B14F-4D97-AF65-F5344CB8AC3E}">
        <p14:creationId xmlns:p14="http://schemas.microsoft.com/office/powerpoint/2010/main" val="18575865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674" r:id="rId12"/>
    <p:sldLayoutId id="2147483675" r:id="rId13"/>
    <p:sldLayoutId id="2147483676" r:id="rId14"/>
    <p:sldLayoutId id="2147483677" r:id="rId15"/>
    <p:sldLayoutId id="2147483678" r:id="rId16"/>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2286000"/>
            <a:ext cx="5943600" cy="1828800"/>
          </a:xfrm>
        </p:spPr>
        <p:txBody>
          <a:bodyPr>
            <a:normAutofit/>
          </a:bodyPr>
          <a:lstStyle/>
          <a:p>
            <a:r>
              <a:rPr lang="en-US" dirty="0" smtClean="0"/>
              <a:t>THE NEW OSHA SILICA RULE</a:t>
            </a:r>
            <a:endParaRPr lang="en-US" dirty="0"/>
          </a:p>
        </p:txBody>
      </p:sp>
      <p:sp>
        <p:nvSpPr>
          <p:cNvPr id="2" name="Subtitle 1"/>
          <p:cNvSpPr>
            <a:spLocks noGrp="1"/>
          </p:cNvSpPr>
          <p:nvPr>
            <p:ph type="subTitle" idx="1"/>
          </p:nvPr>
        </p:nvSpPr>
        <p:spPr/>
        <p:txBody>
          <a:bodyPr/>
          <a:lstStyle/>
          <a:p>
            <a:r>
              <a:rPr lang="en-US" dirty="0" smtClean="0"/>
              <a:t>What You Need to Know</a:t>
            </a:r>
            <a:endParaRPr lang="en-US" dirty="0"/>
          </a:p>
        </p:txBody>
      </p:sp>
      <p:sp>
        <p:nvSpPr>
          <p:cNvPr id="4" name="TextBox 3"/>
          <p:cNvSpPr txBox="1"/>
          <p:nvPr/>
        </p:nvSpPr>
        <p:spPr>
          <a:xfrm>
            <a:off x="6161630" y="6498190"/>
            <a:ext cx="2824812" cy="230832"/>
          </a:xfrm>
          <a:prstGeom prst="rect">
            <a:avLst/>
          </a:prstGeom>
          <a:noFill/>
        </p:spPr>
        <p:txBody>
          <a:bodyPr wrap="none" rtlCol="0">
            <a:spAutoFit/>
          </a:bodyPr>
          <a:lstStyle/>
          <a:p>
            <a:r>
              <a:rPr lang="en-US" sz="900" dirty="0" smtClean="0">
                <a:solidFill>
                  <a:schemeClr val="bg1">
                    <a:lumMod val="50000"/>
                  </a:schemeClr>
                </a:solidFill>
              </a:rPr>
              <a:t>Copyright 2017 Spruce Environmental Technologies, Inc.</a:t>
            </a:r>
            <a:endParaRPr lang="en-US" sz="900" dirty="0">
              <a:solidFill>
                <a:schemeClr val="bg1">
                  <a:lumMod val="50000"/>
                </a:schemeClr>
              </a:solidFill>
            </a:endParaRPr>
          </a:p>
        </p:txBody>
      </p:sp>
    </p:spTree>
    <p:extLst>
      <p:ext uri="{BB962C8B-B14F-4D97-AF65-F5344CB8AC3E}">
        <p14:creationId xmlns:p14="http://schemas.microsoft.com/office/powerpoint/2010/main" val="2051133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When Does Compliance Take Place?</a:t>
            </a:r>
            <a:endParaRPr lang="en-US" dirty="0"/>
          </a:p>
        </p:txBody>
      </p:sp>
    </p:spTree>
    <p:extLst>
      <p:ext uri="{BB962C8B-B14F-4D97-AF65-F5344CB8AC3E}">
        <p14:creationId xmlns:p14="http://schemas.microsoft.com/office/powerpoint/2010/main" val="168935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When…</a:t>
            </a:r>
            <a:endParaRPr lang="en-US" dirty="0"/>
          </a:p>
        </p:txBody>
      </p:sp>
      <p:sp>
        <p:nvSpPr>
          <p:cNvPr id="2" name="Content Placeholder 1"/>
          <p:cNvSpPr>
            <a:spLocks noGrp="1"/>
          </p:cNvSpPr>
          <p:nvPr>
            <p:ph idx="1"/>
          </p:nvPr>
        </p:nvSpPr>
        <p:spPr/>
        <p:txBody>
          <a:bodyPr/>
          <a:lstStyle/>
          <a:p>
            <a:r>
              <a:rPr lang="en-US" dirty="0"/>
              <a:t>Construction employers </a:t>
            </a:r>
            <a:r>
              <a:rPr lang="en-US" dirty="0" smtClean="0"/>
              <a:t>were required to comply with </a:t>
            </a:r>
            <a:r>
              <a:rPr lang="en-US" dirty="0"/>
              <a:t>all requirements of the standard by </a:t>
            </a:r>
            <a:r>
              <a:rPr lang="en-US" dirty="0" smtClean="0"/>
              <a:t>June 23</a:t>
            </a:r>
            <a:r>
              <a:rPr lang="en-US" baseline="30000" dirty="0" smtClean="0"/>
              <a:t>rd</a:t>
            </a:r>
            <a:r>
              <a:rPr lang="en-US" dirty="0" smtClean="0"/>
              <a:t>, 2017</a:t>
            </a:r>
            <a:r>
              <a:rPr lang="en-US" dirty="0"/>
              <a:t>, except requirements for laboratory evaluation of exposure samples, which begin on June 23, 2018. </a:t>
            </a:r>
            <a:endParaRPr lang="en-US" dirty="0" smtClean="0"/>
          </a:p>
          <a:p>
            <a:r>
              <a:rPr lang="en-US" dirty="0" smtClean="0"/>
              <a:t>Enforcement began on September 23</a:t>
            </a:r>
            <a:r>
              <a:rPr lang="en-US" baseline="30000" dirty="0" smtClean="0"/>
              <a:t>rd</a:t>
            </a:r>
            <a:r>
              <a:rPr lang="en-US" dirty="0" smtClean="0"/>
              <a:t> 2017.</a:t>
            </a:r>
            <a:endParaRPr lang="en-US" dirty="0"/>
          </a:p>
        </p:txBody>
      </p:sp>
    </p:spTree>
    <p:extLst>
      <p:ext uri="{BB962C8B-B14F-4D97-AF65-F5344CB8AC3E}">
        <p14:creationId xmlns:p14="http://schemas.microsoft.com/office/powerpoint/2010/main" val="158690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Does the Standard Require?</a:t>
            </a:r>
            <a:endParaRPr lang="en-US" dirty="0"/>
          </a:p>
        </p:txBody>
      </p:sp>
      <p:sp>
        <p:nvSpPr>
          <p:cNvPr id="2" name="Content Placeholder 1"/>
          <p:cNvSpPr>
            <a:spLocks noGrp="1"/>
          </p:cNvSpPr>
          <p:nvPr>
            <p:ph idx="1"/>
          </p:nvPr>
        </p:nvSpPr>
        <p:spPr>
          <a:xfrm>
            <a:off x="457200" y="1600200"/>
            <a:ext cx="4953000" cy="4525963"/>
          </a:xfrm>
        </p:spPr>
        <p:txBody>
          <a:bodyPr/>
          <a:lstStyle/>
          <a:p>
            <a:r>
              <a:rPr lang="en-US" dirty="0"/>
              <a:t>The standard requires employers to limit worker exposures to respirable crystalline silica and to take other steps to protect workers.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8600" y="2209800"/>
            <a:ext cx="35052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34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Employers Requirements</a:t>
            </a:r>
            <a:endParaRPr lang="en-US" dirty="0"/>
          </a:p>
        </p:txBody>
      </p:sp>
      <p:sp>
        <p:nvSpPr>
          <p:cNvPr id="2" name="Content Placeholder 1"/>
          <p:cNvSpPr>
            <a:spLocks noGrp="1"/>
          </p:cNvSpPr>
          <p:nvPr>
            <p:ph idx="1"/>
          </p:nvPr>
        </p:nvSpPr>
        <p:spPr/>
        <p:txBody>
          <a:bodyPr/>
          <a:lstStyle/>
          <a:p>
            <a:pPr marL="0" indent="0">
              <a:buNone/>
            </a:pPr>
            <a:r>
              <a:rPr lang="en-US" dirty="0"/>
              <a:t>All construction employers covered by the standard are required to</a:t>
            </a:r>
            <a:r>
              <a:rPr lang="en-US" dirty="0" smtClean="0"/>
              <a:t>:</a:t>
            </a:r>
          </a:p>
          <a:p>
            <a:r>
              <a:rPr lang="en-US" dirty="0" smtClean="0"/>
              <a:t>Establish </a:t>
            </a:r>
            <a:r>
              <a:rPr lang="en-US" dirty="0"/>
              <a:t>and implement a written exposure control plan that identifies tasks that involve exposure and methods used to protect workers, including procedures to restrict access to work areas where high exposures may </a:t>
            </a:r>
            <a:r>
              <a:rPr lang="en-US" dirty="0" smtClean="0"/>
              <a:t>occur.</a:t>
            </a:r>
            <a:endParaRPr lang="en-US" dirty="0"/>
          </a:p>
        </p:txBody>
      </p:sp>
    </p:spTree>
    <p:extLst>
      <p:ext uri="{BB962C8B-B14F-4D97-AF65-F5344CB8AC3E}">
        <p14:creationId xmlns:p14="http://schemas.microsoft.com/office/powerpoint/2010/main" val="1443084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Requirements (Cont.)</a:t>
            </a:r>
            <a:endParaRPr lang="en-US" dirty="0"/>
          </a:p>
        </p:txBody>
      </p:sp>
      <p:sp>
        <p:nvSpPr>
          <p:cNvPr id="2" name="Content Placeholder 1"/>
          <p:cNvSpPr>
            <a:spLocks noGrp="1"/>
          </p:cNvSpPr>
          <p:nvPr>
            <p:ph idx="1"/>
          </p:nvPr>
        </p:nvSpPr>
        <p:spPr/>
        <p:txBody>
          <a:bodyPr/>
          <a:lstStyle/>
          <a:p>
            <a:r>
              <a:rPr lang="en-US" dirty="0"/>
              <a:t>Designate a competent person to implement the written exposure control plan.</a:t>
            </a:r>
          </a:p>
        </p:txBody>
      </p:sp>
    </p:spTree>
    <p:extLst>
      <p:ext uri="{BB962C8B-B14F-4D97-AF65-F5344CB8AC3E}">
        <p14:creationId xmlns:p14="http://schemas.microsoft.com/office/powerpoint/2010/main" val="186933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Requirements (Cont.)</a:t>
            </a:r>
            <a:endParaRPr lang="en-US" dirty="0"/>
          </a:p>
        </p:txBody>
      </p:sp>
      <p:sp>
        <p:nvSpPr>
          <p:cNvPr id="2" name="Content Placeholder 1"/>
          <p:cNvSpPr>
            <a:spLocks noGrp="1"/>
          </p:cNvSpPr>
          <p:nvPr>
            <p:ph idx="1"/>
          </p:nvPr>
        </p:nvSpPr>
        <p:spPr/>
        <p:txBody>
          <a:bodyPr/>
          <a:lstStyle/>
          <a:p>
            <a:r>
              <a:rPr lang="en-US" dirty="0"/>
              <a:t>Restrict housekeeping practices that expose workers to silica where feasible alternatives are available. </a:t>
            </a:r>
          </a:p>
        </p:txBody>
      </p:sp>
    </p:spTree>
    <p:extLst>
      <p:ext uri="{BB962C8B-B14F-4D97-AF65-F5344CB8AC3E}">
        <p14:creationId xmlns:p14="http://schemas.microsoft.com/office/powerpoint/2010/main" val="399715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Requirements (Cont.)</a:t>
            </a:r>
            <a:endParaRPr lang="en-US" dirty="0"/>
          </a:p>
        </p:txBody>
      </p:sp>
      <p:sp>
        <p:nvSpPr>
          <p:cNvPr id="2" name="Content Placeholder 1"/>
          <p:cNvSpPr>
            <a:spLocks noGrp="1"/>
          </p:cNvSpPr>
          <p:nvPr>
            <p:ph idx="1"/>
          </p:nvPr>
        </p:nvSpPr>
        <p:spPr/>
        <p:txBody>
          <a:bodyPr/>
          <a:lstStyle/>
          <a:p>
            <a:r>
              <a:rPr lang="en-US" dirty="0"/>
              <a:t>Offer medical exams—including chest X-rays and lung function tests—every three years for workers who are required by the standard to wear a respirator for 30 or more days per year. </a:t>
            </a:r>
          </a:p>
        </p:txBody>
      </p:sp>
    </p:spTree>
    <p:extLst>
      <p:ext uri="{BB962C8B-B14F-4D97-AF65-F5344CB8AC3E}">
        <p14:creationId xmlns:p14="http://schemas.microsoft.com/office/powerpoint/2010/main" val="428928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Requirements (Cont.)</a:t>
            </a:r>
            <a:endParaRPr lang="en-US" dirty="0"/>
          </a:p>
        </p:txBody>
      </p:sp>
      <p:sp>
        <p:nvSpPr>
          <p:cNvPr id="2" name="Content Placeholder 1"/>
          <p:cNvSpPr>
            <a:spLocks noGrp="1"/>
          </p:cNvSpPr>
          <p:nvPr>
            <p:ph idx="1"/>
          </p:nvPr>
        </p:nvSpPr>
        <p:spPr/>
        <p:txBody>
          <a:bodyPr/>
          <a:lstStyle/>
          <a:p>
            <a:r>
              <a:rPr lang="en-US" dirty="0"/>
              <a:t>Train workers on work operations that result in silica exposure and ways to limit </a:t>
            </a:r>
            <a:r>
              <a:rPr lang="en-US" dirty="0" smtClean="0"/>
              <a:t>exposure.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667000"/>
            <a:ext cx="264001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910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Required Cont.</a:t>
            </a:r>
          </a:p>
        </p:txBody>
      </p:sp>
      <p:sp>
        <p:nvSpPr>
          <p:cNvPr id="2" name="Content Placeholder 1"/>
          <p:cNvSpPr>
            <a:spLocks noGrp="1"/>
          </p:cNvSpPr>
          <p:nvPr>
            <p:ph idx="1"/>
          </p:nvPr>
        </p:nvSpPr>
        <p:spPr/>
        <p:txBody>
          <a:bodyPr/>
          <a:lstStyle/>
          <a:p>
            <a:r>
              <a:rPr lang="en-US" smtClean="0"/>
              <a:t>Keep </a:t>
            </a:r>
            <a:r>
              <a:rPr lang="en-US" dirty="0"/>
              <a:t>records of workers’ silica exposure and medical exams.</a:t>
            </a:r>
          </a:p>
        </p:txBody>
      </p:sp>
    </p:spTree>
    <p:extLst>
      <p:ext uri="{BB962C8B-B14F-4D97-AF65-F5344CB8AC3E}">
        <p14:creationId xmlns:p14="http://schemas.microsoft.com/office/powerpoint/2010/main" val="1448719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Control Methods</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8717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To?</a:t>
            </a:r>
            <a:endParaRPr lang="en-US" dirty="0"/>
          </a:p>
        </p:txBody>
      </p:sp>
      <p:sp>
        <p:nvSpPr>
          <p:cNvPr id="2" name="Content Placeholder 1"/>
          <p:cNvSpPr>
            <a:spLocks noGrp="1"/>
          </p:cNvSpPr>
          <p:nvPr>
            <p:ph idx="1"/>
          </p:nvPr>
        </p:nvSpPr>
        <p:spPr/>
        <p:txBody>
          <a:bodyPr/>
          <a:lstStyle/>
          <a:p>
            <a:r>
              <a:rPr lang="en-US" dirty="0" smtClean="0"/>
              <a:t>What is Silica?</a:t>
            </a:r>
          </a:p>
          <a:p>
            <a:r>
              <a:rPr lang="en-US" dirty="0" smtClean="0"/>
              <a:t>What is the new PEL (Permissible Exposure Limit)?</a:t>
            </a:r>
          </a:p>
          <a:p>
            <a:r>
              <a:rPr lang="en-US" dirty="0" smtClean="0"/>
              <a:t>How does this affect me?</a:t>
            </a:r>
          </a:p>
          <a:p>
            <a:r>
              <a:rPr lang="en-US" dirty="0" smtClean="0"/>
              <a:t>What can I do to limit my employees exposure?</a:t>
            </a:r>
          </a:p>
          <a:p>
            <a:pPr marL="0" indent="0">
              <a:buNone/>
            </a:pPr>
            <a:endParaRPr lang="en-US" dirty="0"/>
          </a:p>
        </p:txBody>
      </p:sp>
    </p:spTree>
    <p:extLst>
      <p:ext uri="{BB962C8B-B14F-4D97-AF65-F5344CB8AC3E}">
        <p14:creationId xmlns:p14="http://schemas.microsoft.com/office/powerpoint/2010/main" val="3024365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Flexibility</a:t>
            </a:r>
            <a:endParaRPr lang="en-US" dirty="0"/>
          </a:p>
        </p:txBody>
      </p:sp>
      <p:sp>
        <p:nvSpPr>
          <p:cNvPr id="2" name="Content Placeholder 1"/>
          <p:cNvSpPr>
            <a:spLocks noGrp="1"/>
          </p:cNvSpPr>
          <p:nvPr>
            <p:ph idx="1"/>
          </p:nvPr>
        </p:nvSpPr>
        <p:spPr/>
        <p:txBody>
          <a:bodyPr/>
          <a:lstStyle/>
          <a:p>
            <a:r>
              <a:rPr lang="en-US" dirty="0"/>
              <a:t>The standard provides flexible alternatives, especially useful for small employers. Employers can either use a control method laid out in </a:t>
            </a:r>
            <a:r>
              <a:rPr lang="en-US" dirty="0">
                <a:solidFill>
                  <a:srgbClr val="FF0000"/>
                </a:solidFill>
              </a:rPr>
              <a:t>Table </a:t>
            </a:r>
            <a:r>
              <a:rPr lang="en-US" dirty="0" smtClean="0">
                <a:solidFill>
                  <a:srgbClr val="FF0000"/>
                </a:solidFill>
              </a:rPr>
              <a:t>1 </a:t>
            </a:r>
            <a:r>
              <a:rPr lang="en-US" dirty="0" smtClean="0"/>
              <a:t>of </a:t>
            </a:r>
            <a:r>
              <a:rPr lang="en-US" dirty="0"/>
              <a:t>the construction standard, or they can measure workers’ exposure to silica and independently decide which dust controls work best to limit exposures to the PEL in their workplaces.</a:t>
            </a:r>
          </a:p>
        </p:txBody>
      </p:sp>
    </p:spTree>
    <p:extLst>
      <p:ext uri="{BB962C8B-B14F-4D97-AF65-F5344CB8AC3E}">
        <p14:creationId xmlns:p14="http://schemas.microsoft.com/office/powerpoint/2010/main" val="386941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Table 1: Exposure Control Methods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48159" cy="41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012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Table 1 (Cont.)</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603454" cy="423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97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Table 1 (Cont.)</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96390" y="2476341"/>
            <a:ext cx="5951220" cy="277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696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Table 1 (Cont.)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248" y="1400175"/>
            <a:ext cx="7135315"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252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Table 1 (Cont.)</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6821593" cy="456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358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When Table 1 Is Not Used</a:t>
            </a:r>
            <a:endParaRPr lang="en-US" dirty="0"/>
          </a:p>
        </p:txBody>
      </p:sp>
      <p:sp>
        <p:nvSpPr>
          <p:cNvPr id="2" name="Content Placeholder 1"/>
          <p:cNvSpPr>
            <a:spLocks noGrp="1"/>
          </p:cNvSpPr>
          <p:nvPr>
            <p:ph idx="1"/>
          </p:nvPr>
        </p:nvSpPr>
        <p:spPr>
          <a:xfrm>
            <a:off x="457200" y="1371600"/>
            <a:ext cx="8229600" cy="4525963"/>
          </a:xfrm>
        </p:spPr>
        <p:txBody>
          <a:bodyPr>
            <a:normAutofit lnSpcReduction="10000"/>
          </a:bodyPr>
          <a:lstStyle/>
          <a:p>
            <a:pPr marL="0" indent="0">
              <a:buNone/>
            </a:pPr>
            <a:r>
              <a:rPr lang="en-US" sz="2400" b="1" dirty="0" smtClean="0"/>
              <a:t>Employers who do not use Table 1 control methods must:</a:t>
            </a:r>
          </a:p>
          <a:p>
            <a:r>
              <a:rPr lang="en-US" sz="2400" dirty="0" smtClean="0"/>
              <a:t>Measure </a:t>
            </a:r>
            <a:r>
              <a:rPr lang="en-US" sz="2400" dirty="0"/>
              <a:t>the amount of silica that workers are exposed to if it may be at or above an action level of 25 </a:t>
            </a:r>
            <a:r>
              <a:rPr lang="en-US" sz="2400" dirty="0" err="1"/>
              <a:t>μg</a:t>
            </a:r>
            <a:r>
              <a:rPr lang="en-US" sz="2400" dirty="0"/>
              <a:t>/m3 (micrograms of silica per cubic meter of air), averaged over an </a:t>
            </a:r>
            <a:r>
              <a:rPr lang="en-US" sz="2400" dirty="0" err="1"/>
              <a:t>eighthour</a:t>
            </a:r>
            <a:r>
              <a:rPr lang="en-US" sz="2400" dirty="0"/>
              <a:t> day. </a:t>
            </a:r>
            <a:endParaRPr lang="en-US" sz="2400" dirty="0" smtClean="0"/>
          </a:p>
          <a:p>
            <a:r>
              <a:rPr lang="en-US" sz="2400" dirty="0" smtClean="0"/>
              <a:t> </a:t>
            </a:r>
            <a:r>
              <a:rPr lang="en-US" sz="2400" dirty="0"/>
              <a:t>Protect workers from respirable crystalline silica exposures above the permissible exposure limit of 50 </a:t>
            </a:r>
            <a:r>
              <a:rPr lang="en-US" sz="2400" dirty="0" err="1"/>
              <a:t>μg</a:t>
            </a:r>
            <a:r>
              <a:rPr lang="en-US" sz="2400" dirty="0"/>
              <a:t>/m3, averaged over an eight-hour day. </a:t>
            </a:r>
            <a:endParaRPr lang="en-US" sz="2400" dirty="0" smtClean="0"/>
          </a:p>
          <a:p>
            <a:r>
              <a:rPr lang="en-US" sz="2400" dirty="0" smtClean="0"/>
              <a:t> </a:t>
            </a:r>
            <a:r>
              <a:rPr lang="en-US" sz="2400" dirty="0"/>
              <a:t>Use dust controls to protect workers from silica exposures above the PEL. </a:t>
            </a:r>
            <a:endParaRPr lang="en-US" sz="2400" dirty="0" smtClean="0"/>
          </a:p>
          <a:p>
            <a:r>
              <a:rPr lang="en-US" sz="2400" dirty="0" smtClean="0"/>
              <a:t> </a:t>
            </a:r>
            <a:r>
              <a:rPr lang="en-US" sz="2400" dirty="0"/>
              <a:t>Provide respirators to workers when dust controls cannot limit exposures to the PEL.</a:t>
            </a:r>
          </a:p>
        </p:txBody>
      </p:sp>
    </p:spTree>
    <p:extLst>
      <p:ext uri="{BB962C8B-B14F-4D97-AF65-F5344CB8AC3E}">
        <p14:creationId xmlns:p14="http://schemas.microsoft.com/office/powerpoint/2010/main" val="3053661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&amp; Respirable Silica Dust</a:t>
            </a:r>
            <a:endParaRPr lang="en-US" dirty="0"/>
          </a:p>
        </p:txBody>
      </p:sp>
      <p:sp>
        <p:nvSpPr>
          <p:cNvPr id="3" name="Rectangle 2"/>
          <p:cNvSpPr/>
          <p:nvPr/>
        </p:nvSpPr>
        <p:spPr>
          <a:xfrm>
            <a:off x="381000" y="2136339"/>
            <a:ext cx="4343400" cy="2862322"/>
          </a:xfrm>
          <a:prstGeom prst="rect">
            <a:avLst/>
          </a:prstGeom>
        </p:spPr>
        <p:txBody>
          <a:bodyPr wrap="square">
            <a:spAutoFit/>
          </a:bodyPr>
          <a:lstStyle/>
          <a:p>
            <a:r>
              <a:rPr lang="en-US" sz="2000" dirty="0" smtClean="0">
                <a:solidFill>
                  <a:prstClr val="black"/>
                </a:solidFill>
                <a:latin typeface="NewsGoth Dm BT" panose="020B0603020203020204" pitchFamily="34" charset="0"/>
              </a:rPr>
              <a:t>Visible dust contains </a:t>
            </a:r>
            <a:r>
              <a:rPr lang="en-US" sz="2000" dirty="0">
                <a:solidFill>
                  <a:prstClr val="black"/>
                </a:solidFill>
                <a:latin typeface="NewsGoth Dm BT" panose="020B0603020203020204" pitchFamily="34" charset="0"/>
              </a:rPr>
              <a:t>large particles that are easy to see. The tiny, respirable-sized particles (those that can get into the deep lung) containing silica pose the greatest hazard and are not visible. Most dust-generating construction activities produce a mixture of visible and respirable </a:t>
            </a:r>
            <a:r>
              <a:rPr lang="en-US" sz="2000" dirty="0" smtClean="0">
                <a:solidFill>
                  <a:prstClr val="black"/>
                </a:solidFill>
                <a:latin typeface="NewsGoth Dm BT" panose="020B0603020203020204" pitchFamily="34" charset="0"/>
              </a:rPr>
              <a:t>particles.</a:t>
            </a:r>
            <a:endParaRPr lang="en-US" sz="2000" dirty="0">
              <a:solidFill>
                <a:prstClr val="black"/>
              </a:solidFill>
              <a:latin typeface="NewsGoth Dm BT" panose="020B0603020203020204" pitchFamily="34" charset="0"/>
            </a:endParaRPr>
          </a:p>
        </p:txBody>
      </p:sp>
      <p:pic>
        <p:nvPicPr>
          <p:cNvPr id="35842" name="Picture 2" descr="Image result for large dust parti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166156"/>
            <a:ext cx="43434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246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Dust Guide</a:t>
            </a:r>
            <a:endParaRPr lang="en-US" dirty="0"/>
          </a:p>
        </p:txBody>
      </p:sp>
      <p:sp>
        <p:nvSpPr>
          <p:cNvPr id="4" name="Content Placeholder 3"/>
          <p:cNvSpPr>
            <a:spLocks noGrp="1"/>
          </p:cNvSpPr>
          <p:nvPr>
            <p:ph idx="1"/>
          </p:nvPr>
        </p:nvSpPr>
        <p:spPr>
          <a:xfrm>
            <a:off x="457200" y="1981200"/>
            <a:ext cx="4876800" cy="4144963"/>
          </a:xfrm>
        </p:spPr>
        <p:txBody>
          <a:bodyPr/>
          <a:lstStyle/>
          <a:p>
            <a:pPr marL="0" indent="0">
              <a:buNone/>
            </a:pPr>
            <a:r>
              <a:rPr lang="en-US" sz="2000" dirty="0">
                <a:solidFill>
                  <a:prstClr val="black"/>
                </a:solidFill>
              </a:rPr>
              <a:t>Do use visible dust as a general guide for improving dust suppression efforts. If you see visible dust being generated, emissions of respirable silica are probably too high. Measures that control tool-generated dust at the source usually reduce all types of particle emissions, including respirable particles.</a:t>
            </a:r>
          </a:p>
          <a:p>
            <a:endParaRPr lang="en-US" dirty="0"/>
          </a:p>
        </p:txBody>
      </p:sp>
      <p:pic>
        <p:nvPicPr>
          <p:cNvPr id="378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667" b="6667"/>
          <a:stretch/>
        </p:blipFill>
        <p:spPr bwMode="auto">
          <a:xfrm>
            <a:off x="5486400" y="2438400"/>
            <a:ext cx="3566160"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507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a:t>
            </a:r>
            <a:endParaRPr lang="en-US" dirty="0"/>
          </a:p>
        </p:txBody>
      </p:sp>
      <p:sp>
        <p:nvSpPr>
          <p:cNvPr id="4" name="Content Placeholder 3"/>
          <p:cNvSpPr>
            <a:spLocks noGrp="1"/>
          </p:cNvSpPr>
          <p:nvPr>
            <p:ph idx="1"/>
          </p:nvPr>
        </p:nvSpPr>
        <p:spPr>
          <a:xfrm>
            <a:off x="457200" y="1600200"/>
            <a:ext cx="3048000" cy="4525963"/>
          </a:xfrm>
        </p:spPr>
        <p:txBody>
          <a:bodyPr/>
          <a:lstStyle/>
          <a:p>
            <a:pPr marL="0" indent="0">
              <a:buNone/>
            </a:pPr>
            <a:r>
              <a:rPr lang="en-US" sz="2000" dirty="0">
                <a:solidFill>
                  <a:prstClr val="black"/>
                </a:solidFill>
              </a:rPr>
              <a:t>Do not rely only on visible dust to assess the extent of the silica hazard. There may be more airborne respirable dust present that is not visible to the naked eye.</a:t>
            </a:r>
          </a:p>
          <a:p>
            <a:pPr marL="0" indent="0">
              <a:buNone/>
            </a:pPr>
            <a:endParaRPr lang="en-US" sz="2000" dirty="0"/>
          </a:p>
        </p:txBody>
      </p:sp>
      <p:pic>
        <p:nvPicPr>
          <p:cNvPr id="38914" name="Picture 2" descr="Image result for water on drill to keep dust 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276600"/>
            <a:ext cx="5105400" cy="324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90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is Silica?</a:t>
            </a:r>
            <a:endParaRPr lang="en-US" dirty="0"/>
          </a:p>
        </p:txBody>
      </p:sp>
      <p:sp>
        <p:nvSpPr>
          <p:cNvPr id="5" name="Subtitle 4"/>
          <p:cNvSpPr>
            <a:spLocks noGrp="1"/>
          </p:cNvSpPr>
          <p:nvPr>
            <p:ph type="subTitle" idx="1"/>
          </p:nvPr>
        </p:nvSpPr>
        <p:spPr/>
        <p:txBody>
          <a:bodyPr/>
          <a:lstStyle/>
          <a:p>
            <a:r>
              <a:rPr lang="en-US" dirty="0" smtClean="0"/>
              <a:t>What are the dangers?</a:t>
            </a:r>
            <a:endParaRPr lang="en-US" dirty="0"/>
          </a:p>
        </p:txBody>
      </p:sp>
    </p:spTree>
    <p:extLst>
      <p:ext uri="{BB962C8B-B14F-4D97-AF65-F5344CB8AC3E}">
        <p14:creationId xmlns:p14="http://schemas.microsoft.com/office/powerpoint/2010/main" val="981217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Silica Dust Control</a:t>
            </a:r>
            <a:endParaRPr lang="en-US" dirty="0"/>
          </a:p>
        </p:txBody>
      </p:sp>
      <p:sp>
        <p:nvSpPr>
          <p:cNvPr id="3" name="Rectangle 2"/>
          <p:cNvSpPr/>
          <p:nvPr/>
        </p:nvSpPr>
        <p:spPr>
          <a:xfrm>
            <a:off x="838200" y="1600200"/>
            <a:ext cx="6019800" cy="4401205"/>
          </a:xfrm>
          <a:prstGeom prst="rect">
            <a:avLst/>
          </a:prstGeom>
        </p:spPr>
        <p:txBody>
          <a:bodyPr wrap="square">
            <a:spAutoFit/>
          </a:bodyPr>
          <a:lstStyle/>
          <a:p>
            <a:r>
              <a:rPr lang="en-US" sz="2800" dirty="0">
                <a:solidFill>
                  <a:prstClr val="black"/>
                </a:solidFill>
                <a:latin typeface="NewsGoth Dm BT" panose="020B0603020203020204" pitchFamily="34" charset="0"/>
              </a:rPr>
              <a:t>Two primary methods exist to control silica dust while operating a stationary saw: </a:t>
            </a:r>
            <a:endParaRPr lang="en-US" sz="2800" dirty="0" smtClean="0">
              <a:solidFill>
                <a:prstClr val="black"/>
              </a:solidFill>
              <a:latin typeface="NewsGoth Dm BT" panose="020B0603020203020204" pitchFamily="34" charset="0"/>
            </a:endParaRPr>
          </a:p>
          <a:p>
            <a:r>
              <a:rPr lang="en-US" sz="2800" dirty="0" smtClean="0">
                <a:solidFill>
                  <a:prstClr val="black"/>
                </a:solidFill>
                <a:latin typeface="NewsGoth Dm BT" panose="020B0603020203020204" pitchFamily="34" charset="0"/>
              </a:rPr>
              <a:t>(</a:t>
            </a:r>
            <a:r>
              <a:rPr lang="en-US" sz="2800" dirty="0">
                <a:solidFill>
                  <a:prstClr val="black"/>
                </a:solidFill>
                <a:latin typeface="NewsGoth Dm BT" panose="020B0603020203020204" pitchFamily="34" charset="0"/>
              </a:rPr>
              <a:t>1) wet cutting, </a:t>
            </a:r>
            <a:r>
              <a:rPr lang="en-US" sz="2800" dirty="0" smtClean="0">
                <a:solidFill>
                  <a:prstClr val="black"/>
                </a:solidFill>
                <a:latin typeface="NewsGoth Dm BT" panose="020B0603020203020204" pitchFamily="34" charset="0"/>
              </a:rPr>
              <a:t>and</a:t>
            </a:r>
          </a:p>
          <a:p>
            <a:r>
              <a:rPr lang="en-US" sz="2800" dirty="0" smtClean="0">
                <a:solidFill>
                  <a:prstClr val="black"/>
                </a:solidFill>
                <a:latin typeface="NewsGoth Dm BT" panose="020B0603020203020204" pitchFamily="34" charset="0"/>
              </a:rPr>
              <a:t>(</a:t>
            </a:r>
            <a:r>
              <a:rPr lang="en-US" sz="2800" dirty="0">
                <a:solidFill>
                  <a:prstClr val="black"/>
                </a:solidFill>
                <a:latin typeface="NewsGoth Dm BT" panose="020B0603020203020204" pitchFamily="34" charset="0"/>
              </a:rPr>
              <a:t>2) vacuum dust collection. </a:t>
            </a:r>
            <a:endParaRPr lang="en-US" sz="2800" dirty="0" smtClean="0">
              <a:solidFill>
                <a:prstClr val="black"/>
              </a:solidFill>
              <a:latin typeface="NewsGoth Dm BT" panose="020B0603020203020204" pitchFamily="34" charset="0"/>
            </a:endParaRPr>
          </a:p>
          <a:p>
            <a:endParaRPr lang="en-US" sz="2800" dirty="0">
              <a:solidFill>
                <a:prstClr val="black"/>
              </a:solidFill>
              <a:latin typeface="NewsGoth Dm BT" panose="020B0603020203020204" pitchFamily="34" charset="0"/>
            </a:endParaRPr>
          </a:p>
          <a:p>
            <a:r>
              <a:rPr lang="en-US" sz="2800" dirty="0" smtClean="0">
                <a:solidFill>
                  <a:prstClr val="black"/>
                </a:solidFill>
                <a:latin typeface="NewsGoth Dm BT" panose="020B0603020203020204" pitchFamily="34" charset="0"/>
              </a:rPr>
              <a:t>Ventilated </a:t>
            </a:r>
            <a:r>
              <a:rPr lang="en-US" sz="2800" dirty="0">
                <a:solidFill>
                  <a:prstClr val="black"/>
                </a:solidFill>
                <a:latin typeface="NewsGoth Dm BT" panose="020B0603020203020204" pitchFamily="34" charset="0"/>
              </a:rPr>
              <a:t>booths, when properly designed, can also reduce silica dust exposure. All of these methods are easy to implement</a:t>
            </a:r>
          </a:p>
        </p:txBody>
      </p:sp>
    </p:spTree>
    <p:extLst>
      <p:ext uri="{BB962C8B-B14F-4D97-AF65-F5344CB8AC3E}">
        <p14:creationId xmlns:p14="http://schemas.microsoft.com/office/powerpoint/2010/main" val="1540526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 Coring</a:t>
            </a:r>
            <a:endParaRPr lang="en-US" dirty="0"/>
          </a:p>
        </p:txBody>
      </p:sp>
      <p:pic>
        <p:nvPicPr>
          <p:cNvPr id="39938" name="Picture 2" descr="Image result for wet cutting dr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812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80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 Methods Alternative</a:t>
            </a:r>
            <a:endParaRPr lang="en-US" dirty="0"/>
          </a:p>
        </p:txBody>
      </p:sp>
      <p:sp>
        <p:nvSpPr>
          <p:cNvPr id="3" name="Rectangle 2"/>
          <p:cNvSpPr/>
          <p:nvPr/>
        </p:nvSpPr>
        <p:spPr>
          <a:xfrm>
            <a:off x="397565" y="1570761"/>
            <a:ext cx="3276600" cy="4216539"/>
          </a:xfrm>
          <a:prstGeom prst="rect">
            <a:avLst/>
          </a:prstGeom>
        </p:spPr>
        <p:txBody>
          <a:bodyPr wrap="square">
            <a:spAutoFit/>
          </a:bodyPr>
          <a:lstStyle/>
          <a:p>
            <a:r>
              <a:rPr lang="en-US" sz="2400" b="1" dirty="0" smtClean="0">
                <a:solidFill>
                  <a:prstClr val="black"/>
                </a:solidFill>
                <a:latin typeface="NewsGoth Dm BT" panose="020B0603020203020204" pitchFamily="34" charset="0"/>
              </a:rPr>
              <a:t>Vacuum Dust Collection</a:t>
            </a:r>
          </a:p>
          <a:p>
            <a:endParaRPr lang="en-US" sz="2000" dirty="0">
              <a:solidFill>
                <a:prstClr val="black"/>
              </a:solidFill>
              <a:latin typeface="NewsGoth Dm BT" panose="020B0603020203020204" pitchFamily="34" charset="0"/>
            </a:endParaRPr>
          </a:p>
          <a:p>
            <a:r>
              <a:rPr lang="en-US" sz="2000" dirty="0" smtClean="0">
                <a:solidFill>
                  <a:prstClr val="black"/>
                </a:solidFill>
                <a:latin typeface="NewsGoth Dm BT" panose="020B0603020203020204" pitchFamily="34" charset="0"/>
              </a:rPr>
              <a:t>When </a:t>
            </a:r>
            <a:r>
              <a:rPr lang="en-US" sz="2000" dirty="0">
                <a:solidFill>
                  <a:prstClr val="black"/>
                </a:solidFill>
                <a:latin typeface="NewsGoth Dm BT" panose="020B0603020203020204" pitchFamily="34" charset="0"/>
              </a:rPr>
              <a:t>wet methods cannot be implemented, one alternative is the use of vacuum dust collection (VDC) systems. Stationary masonry saws with VDC systems are commercially available and have the ability to capture a substantial amount of dust.</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286000"/>
            <a:ext cx="49530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004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Vacuum Dust Collection</a:t>
            </a:r>
          </a:p>
        </p:txBody>
      </p:sp>
      <p:sp>
        <p:nvSpPr>
          <p:cNvPr id="3" name="Rectangle 2"/>
          <p:cNvSpPr/>
          <p:nvPr/>
        </p:nvSpPr>
        <p:spPr>
          <a:xfrm>
            <a:off x="609600" y="2209800"/>
            <a:ext cx="6477000" cy="2616101"/>
          </a:xfrm>
          <a:prstGeom prst="rect">
            <a:avLst/>
          </a:prstGeom>
        </p:spPr>
        <p:txBody>
          <a:bodyPr wrap="square">
            <a:spAutoFit/>
          </a:bodyPr>
          <a:lstStyle/>
          <a:p>
            <a:r>
              <a:rPr lang="en-US" sz="2000" dirty="0">
                <a:solidFill>
                  <a:prstClr val="black"/>
                </a:solidFill>
                <a:latin typeface="NewsGoth Dm BT" panose="020B0603020203020204" pitchFamily="34" charset="0"/>
              </a:rPr>
              <a:t>Tips for Operating a Vacuum Dust Collection </a:t>
            </a:r>
            <a:r>
              <a:rPr lang="en-US" sz="2000" dirty="0" smtClean="0">
                <a:solidFill>
                  <a:prstClr val="black"/>
                </a:solidFill>
                <a:latin typeface="NewsGoth Dm BT" panose="020B0603020203020204" pitchFamily="34" charset="0"/>
              </a:rPr>
              <a:t>System:</a:t>
            </a:r>
          </a:p>
          <a:p>
            <a:r>
              <a:rPr lang="en-US" dirty="0" smtClean="0">
                <a:solidFill>
                  <a:prstClr val="black"/>
                </a:solidFill>
                <a:latin typeface="NewsGoth Dm BT" panose="020B0603020203020204" pitchFamily="34" charset="0"/>
              </a:rPr>
              <a:t> </a:t>
            </a:r>
            <a:r>
              <a:rPr lang="en-US" dirty="0">
                <a:solidFill>
                  <a:prstClr val="black"/>
                </a:solidFill>
                <a:latin typeface="NewsGoth Dm BT" panose="020B0603020203020204" pitchFamily="34" charset="0"/>
              </a:rPr>
              <a:t>• Make sure that all hoses are clean and free of cracks</a:t>
            </a:r>
            <a:r>
              <a:rPr lang="en-US" dirty="0" smtClean="0">
                <a:solidFill>
                  <a:prstClr val="black"/>
                </a:solidFill>
                <a:latin typeface="NewsGoth Dm BT" panose="020B0603020203020204" pitchFamily="34" charset="0"/>
              </a:rPr>
              <a:t>.</a:t>
            </a:r>
          </a:p>
          <a:p>
            <a:r>
              <a:rPr lang="en-US" dirty="0" smtClean="0">
                <a:solidFill>
                  <a:prstClr val="black"/>
                </a:solidFill>
                <a:latin typeface="NewsGoth Dm BT" panose="020B0603020203020204" pitchFamily="34" charset="0"/>
              </a:rPr>
              <a:t> </a:t>
            </a:r>
            <a:r>
              <a:rPr lang="en-US" dirty="0">
                <a:solidFill>
                  <a:prstClr val="black"/>
                </a:solidFill>
                <a:latin typeface="NewsGoth Dm BT" panose="020B0603020203020204" pitchFamily="34" charset="0"/>
              </a:rPr>
              <a:t>• Ensure that appropriate filters and dust bags are in </a:t>
            </a:r>
            <a:r>
              <a:rPr lang="en-US" dirty="0" smtClean="0">
                <a:solidFill>
                  <a:prstClr val="black"/>
                </a:solidFill>
                <a:latin typeface="NewsGoth Dm BT" panose="020B0603020203020204" pitchFamily="34" charset="0"/>
              </a:rPr>
              <a:t>good</a:t>
            </a:r>
          </a:p>
          <a:p>
            <a:r>
              <a:rPr lang="en-US" dirty="0" smtClean="0">
                <a:solidFill>
                  <a:prstClr val="black"/>
                </a:solidFill>
                <a:latin typeface="NewsGoth Dm BT" panose="020B0603020203020204" pitchFamily="34" charset="0"/>
              </a:rPr>
              <a:t>    </a:t>
            </a:r>
            <a:r>
              <a:rPr lang="en-US" dirty="0">
                <a:solidFill>
                  <a:prstClr val="black"/>
                </a:solidFill>
                <a:latin typeface="NewsGoth Dm BT" panose="020B0603020203020204" pitchFamily="34" charset="0"/>
              </a:rPr>
              <a:t>condition and changed or emptied as needed (may be </a:t>
            </a:r>
            <a:endParaRPr lang="en-US" dirty="0" smtClean="0">
              <a:solidFill>
                <a:prstClr val="black"/>
              </a:solidFill>
              <a:latin typeface="NewsGoth Dm BT" panose="020B0603020203020204" pitchFamily="34" charset="0"/>
            </a:endParaRPr>
          </a:p>
          <a:p>
            <a:r>
              <a:rPr lang="en-US" dirty="0">
                <a:solidFill>
                  <a:prstClr val="black"/>
                </a:solidFill>
                <a:latin typeface="NewsGoth Dm BT" panose="020B0603020203020204" pitchFamily="34" charset="0"/>
              </a:rPr>
              <a:t> </a:t>
            </a:r>
            <a:r>
              <a:rPr lang="en-US" dirty="0" smtClean="0">
                <a:solidFill>
                  <a:prstClr val="black"/>
                </a:solidFill>
                <a:latin typeface="NewsGoth Dm BT" panose="020B0603020203020204" pitchFamily="34" charset="0"/>
              </a:rPr>
              <a:t>   necessary </a:t>
            </a:r>
            <a:r>
              <a:rPr lang="en-US" dirty="0">
                <a:solidFill>
                  <a:prstClr val="black"/>
                </a:solidFill>
                <a:latin typeface="NewsGoth Dm BT" panose="020B0603020203020204" pitchFamily="34" charset="0"/>
              </a:rPr>
              <a:t>several times per shift under some </a:t>
            </a:r>
            <a:r>
              <a:rPr lang="en-US" dirty="0" smtClean="0">
                <a:solidFill>
                  <a:prstClr val="black"/>
                </a:solidFill>
                <a:latin typeface="NewsGoth Dm BT" panose="020B0603020203020204" pitchFamily="34" charset="0"/>
              </a:rPr>
              <a:t>circumstances).</a:t>
            </a:r>
          </a:p>
          <a:p>
            <a:r>
              <a:rPr lang="en-US" dirty="0" smtClean="0">
                <a:solidFill>
                  <a:prstClr val="black"/>
                </a:solidFill>
                <a:latin typeface="NewsGoth Dm BT" panose="020B0603020203020204" pitchFamily="34" charset="0"/>
              </a:rPr>
              <a:t> </a:t>
            </a:r>
            <a:r>
              <a:rPr lang="en-US" dirty="0">
                <a:solidFill>
                  <a:prstClr val="black"/>
                </a:solidFill>
                <a:latin typeface="NewsGoth Dm BT" panose="020B0603020203020204" pitchFamily="34" charset="0"/>
              </a:rPr>
              <a:t>• Check the entire system daily for signs of poor dust </a:t>
            </a:r>
            <a:r>
              <a:rPr lang="en-US" dirty="0" smtClean="0">
                <a:solidFill>
                  <a:prstClr val="black"/>
                </a:solidFill>
                <a:latin typeface="NewsGoth Dm BT" panose="020B0603020203020204" pitchFamily="34" charset="0"/>
              </a:rPr>
              <a:t>capture</a:t>
            </a:r>
          </a:p>
          <a:p>
            <a:r>
              <a:rPr lang="en-US" dirty="0">
                <a:solidFill>
                  <a:prstClr val="black"/>
                </a:solidFill>
                <a:latin typeface="NewsGoth Dm BT" panose="020B0603020203020204" pitchFamily="34" charset="0"/>
              </a:rPr>
              <a:t> </a:t>
            </a:r>
            <a:r>
              <a:rPr lang="en-US" dirty="0" smtClean="0">
                <a:solidFill>
                  <a:prstClr val="black"/>
                </a:solidFill>
                <a:latin typeface="NewsGoth Dm BT" panose="020B0603020203020204" pitchFamily="34" charset="0"/>
              </a:rPr>
              <a:t>   </a:t>
            </a:r>
            <a:r>
              <a:rPr lang="en-US" dirty="0">
                <a:solidFill>
                  <a:prstClr val="black"/>
                </a:solidFill>
                <a:latin typeface="NewsGoth Dm BT" panose="020B0603020203020204" pitchFamily="34" charset="0"/>
              </a:rPr>
              <a:t>or dust leaks</a:t>
            </a:r>
            <a:r>
              <a:rPr lang="en-US" dirty="0" smtClean="0">
                <a:solidFill>
                  <a:prstClr val="black"/>
                </a:solidFill>
                <a:latin typeface="NewsGoth Dm BT" panose="020B0603020203020204" pitchFamily="34" charset="0"/>
              </a:rPr>
              <a:t>.</a:t>
            </a:r>
          </a:p>
          <a:p>
            <a:r>
              <a:rPr lang="en-US" dirty="0" smtClean="0">
                <a:solidFill>
                  <a:prstClr val="black"/>
                </a:solidFill>
                <a:latin typeface="NewsGoth Dm BT" panose="020B0603020203020204" pitchFamily="34" charset="0"/>
              </a:rPr>
              <a:t> </a:t>
            </a:r>
            <a:r>
              <a:rPr lang="en-US" dirty="0">
                <a:solidFill>
                  <a:prstClr val="black"/>
                </a:solidFill>
                <a:latin typeface="NewsGoth Dm BT" panose="020B0603020203020204" pitchFamily="34" charset="0"/>
              </a:rPr>
              <a:t>• Use high-efficiency (HEPA) filters for maximum dust control</a:t>
            </a:r>
            <a:r>
              <a:rPr lang="en-US" dirty="0" smtClean="0">
                <a:solidFill>
                  <a:prstClr val="black"/>
                </a:solidFill>
                <a:latin typeface="NewsGoth Dm BT" panose="020B0603020203020204" pitchFamily="34" charset="0"/>
              </a:rPr>
              <a:t>.</a:t>
            </a:r>
          </a:p>
          <a:p>
            <a:r>
              <a:rPr lang="en-US" dirty="0" smtClean="0">
                <a:solidFill>
                  <a:prstClr val="black"/>
                </a:solidFill>
                <a:latin typeface="NewsGoth Dm BT" panose="020B0603020203020204" pitchFamily="34" charset="0"/>
              </a:rPr>
              <a:t> • </a:t>
            </a:r>
            <a:r>
              <a:rPr lang="en-US" dirty="0">
                <a:solidFill>
                  <a:prstClr val="black"/>
                </a:solidFill>
                <a:latin typeface="NewsGoth Dm BT" panose="020B0603020203020204" pitchFamily="34" charset="0"/>
              </a:rPr>
              <a:t>Review manufacturers’ operating specifications</a:t>
            </a:r>
          </a:p>
        </p:txBody>
      </p:sp>
      <p:pic>
        <p:nvPicPr>
          <p:cNvPr id="32770" name="Picture 2" descr="Image result for hepa filters for shop va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32004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00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Vacuum Dust Collection</a:t>
            </a:r>
            <a:br>
              <a:rPr lang="en-US" dirty="0" smtClean="0"/>
            </a:br>
            <a:r>
              <a:rPr lang="en-US" dirty="0" smtClean="0"/>
              <a:t> Supplements</a:t>
            </a:r>
            <a:endParaRPr lang="en-US" dirty="0"/>
          </a:p>
        </p:txBody>
      </p:sp>
      <p:sp>
        <p:nvSpPr>
          <p:cNvPr id="3" name="Rectangle 2"/>
          <p:cNvSpPr/>
          <p:nvPr/>
        </p:nvSpPr>
        <p:spPr>
          <a:xfrm>
            <a:off x="457200" y="2057400"/>
            <a:ext cx="6400800" cy="2585323"/>
          </a:xfrm>
          <a:prstGeom prst="rect">
            <a:avLst/>
          </a:prstGeom>
        </p:spPr>
        <p:txBody>
          <a:bodyPr wrap="square">
            <a:spAutoFit/>
          </a:bodyPr>
          <a:lstStyle/>
          <a:p>
            <a:r>
              <a:rPr lang="en-US" dirty="0" smtClean="0">
                <a:solidFill>
                  <a:prstClr val="black"/>
                </a:solidFill>
                <a:latin typeface="NewsGoth Dm BT" panose="020B0603020203020204" pitchFamily="34" charset="0"/>
              </a:rPr>
              <a:t>Data indicate </a:t>
            </a:r>
            <a:r>
              <a:rPr lang="en-US" dirty="0">
                <a:solidFill>
                  <a:prstClr val="black"/>
                </a:solidFill>
                <a:latin typeface="NewsGoth Dm BT" panose="020B0603020203020204" pitchFamily="34" charset="0"/>
              </a:rPr>
              <a:t>that vacuum dust collection alone can only reduce exposures to 0.4 mg/m3 . </a:t>
            </a:r>
            <a:endParaRPr lang="en-US" dirty="0" smtClean="0">
              <a:solidFill>
                <a:prstClr val="black"/>
              </a:solidFill>
              <a:latin typeface="NewsGoth Dm BT" panose="020B0603020203020204" pitchFamily="34" charset="0"/>
            </a:endParaRPr>
          </a:p>
          <a:p>
            <a:endParaRPr lang="en-US" dirty="0">
              <a:solidFill>
                <a:prstClr val="black"/>
              </a:solidFill>
              <a:latin typeface="NewsGoth Dm BT" panose="020B0603020203020204" pitchFamily="34" charset="0"/>
            </a:endParaRPr>
          </a:p>
          <a:p>
            <a:r>
              <a:rPr lang="en-US" dirty="0" smtClean="0">
                <a:solidFill>
                  <a:prstClr val="black"/>
                </a:solidFill>
                <a:latin typeface="NewsGoth Dm BT" panose="020B0603020203020204" pitchFamily="34" charset="0"/>
              </a:rPr>
              <a:t>Therefore</a:t>
            </a:r>
            <a:r>
              <a:rPr lang="en-US" dirty="0">
                <a:solidFill>
                  <a:prstClr val="black"/>
                </a:solidFill>
                <a:latin typeface="NewsGoth Dm BT" panose="020B0603020203020204" pitchFamily="34" charset="0"/>
              </a:rPr>
              <a:t>, to supplement this control option, employees need to wear a properly fitted, NIOSH-approved half-</a:t>
            </a:r>
            <a:r>
              <a:rPr lang="en-US" dirty="0" err="1">
                <a:solidFill>
                  <a:prstClr val="black"/>
                </a:solidFill>
                <a:latin typeface="NewsGoth Dm BT" panose="020B0603020203020204" pitchFamily="34" charset="0"/>
              </a:rPr>
              <a:t>facepiece</a:t>
            </a:r>
            <a:r>
              <a:rPr lang="en-US" dirty="0">
                <a:solidFill>
                  <a:prstClr val="black"/>
                </a:solidFill>
                <a:latin typeface="NewsGoth Dm BT" panose="020B0603020203020204" pitchFamily="34" charset="0"/>
              </a:rPr>
              <a:t> or disposable respirator equipped with an N-, R-, or P-95 filter</a:t>
            </a:r>
            <a:r>
              <a:rPr lang="en-US" dirty="0" smtClean="0">
                <a:solidFill>
                  <a:prstClr val="black"/>
                </a:solidFill>
                <a:latin typeface="NewsGoth Dm BT" panose="020B0603020203020204" pitchFamily="34" charset="0"/>
              </a:rPr>
              <a:t>.</a:t>
            </a:r>
          </a:p>
          <a:p>
            <a:endParaRPr lang="en-US" dirty="0">
              <a:solidFill>
                <a:prstClr val="black"/>
              </a:solidFill>
              <a:latin typeface="NewsGoth Dm BT" panose="020B0603020203020204" pitchFamily="34" charset="0"/>
            </a:endParaRPr>
          </a:p>
          <a:p>
            <a:r>
              <a:rPr lang="en-US" dirty="0" smtClean="0">
                <a:solidFill>
                  <a:prstClr val="black"/>
                </a:solidFill>
                <a:latin typeface="NewsGoth Dm BT" panose="020B0603020203020204" pitchFamily="34" charset="0"/>
              </a:rPr>
              <a:t> </a:t>
            </a:r>
            <a:r>
              <a:rPr lang="en-US" dirty="0">
                <a:solidFill>
                  <a:prstClr val="black"/>
                </a:solidFill>
                <a:latin typeface="NewsGoth Dm BT" panose="020B0603020203020204" pitchFamily="34" charset="0"/>
              </a:rPr>
              <a:t>A half-</a:t>
            </a:r>
            <a:r>
              <a:rPr lang="en-US" dirty="0" err="1">
                <a:solidFill>
                  <a:prstClr val="black"/>
                </a:solidFill>
                <a:latin typeface="NewsGoth Dm BT" panose="020B0603020203020204" pitchFamily="34" charset="0"/>
              </a:rPr>
              <a:t>facepiece</a:t>
            </a:r>
            <a:r>
              <a:rPr lang="en-US" dirty="0">
                <a:solidFill>
                  <a:prstClr val="black"/>
                </a:solidFill>
                <a:latin typeface="NewsGoth Dm BT" panose="020B0603020203020204" pitchFamily="34" charset="0"/>
              </a:rPr>
              <a:t> or disposable respirator can be used for exposures up to 1.0 </a:t>
            </a:r>
            <a:r>
              <a:rPr lang="en-US" dirty="0" smtClean="0">
                <a:solidFill>
                  <a:prstClr val="black"/>
                </a:solidFill>
                <a:latin typeface="NewsGoth Dm BT" panose="020B0603020203020204" pitchFamily="34" charset="0"/>
              </a:rPr>
              <a:t>mg/m3.</a:t>
            </a:r>
            <a:endParaRPr lang="en-US" dirty="0">
              <a:solidFill>
                <a:prstClr val="black"/>
              </a:solidFill>
              <a:latin typeface="NewsGoth Dm BT" panose="020B0603020203020204" pitchFamily="34" charset="0"/>
            </a:endParaRPr>
          </a:p>
        </p:txBody>
      </p:sp>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1696" y="34637"/>
            <a:ext cx="2647757" cy="148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572000"/>
            <a:ext cx="2787254"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6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Filters</a:t>
            </a:r>
            <a:endParaRPr lang="en-US" dirty="0"/>
          </a:p>
        </p:txBody>
      </p:sp>
      <p:sp>
        <p:nvSpPr>
          <p:cNvPr id="3" name="Rectangle 2"/>
          <p:cNvSpPr/>
          <p:nvPr/>
        </p:nvSpPr>
        <p:spPr>
          <a:xfrm>
            <a:off x="381000" y="1752600"/>
            <a:ext cx="4038600" cy="3970318"/>
          </a:xfrm>
          <a:prstGeom prst="rect">
            <a:avLst/>
          </a:prstGeom>
        </p:spPr>
        <p:txBody>
          <a:bodyPr wrap="square">
            <a:spAutoFit/>
          </a:bodyPr>
          <a:lstStyle/>
          <a:p>
            <a:r>
              <a:rPr lang="en-US" dirty="0" smtClean="0">
                <a:solidFill>
                  <a:prstClr val="black"/>
                </a:solidFill>
                <a:latin typeface="NewsGoth Dm BT" panose="020B0603020203020204" pitchFamily="34" charset="0"/>
              </a:rPr>
              <a:t>Double </a:t>
            </a:r>
            <a:r>
              <a:rPr lang="en-US" dirty="0">
                <a:solidFill>
                  <a:prstClr val="black"/>
                </a:solidFill>
                <a:latin typeface="NewsGoth Dm BT" panose="020B0603020203020204" pitchFamily="34" charset="0"/>
              </a:rPr>
              <a:t>filtration is important. The use of a high-efficiency particulate air (HEPA) filter is critical to prevent the escape of respirable silica dust from the vacuum exhaust. HEPA filters </a:t>
            </a:r>
            <a:r>
              <a:rPr lang="en-US" dirty="0" smtClean="0">
                <a:solidFill>
                  <a:prstClr val="black"/>
                </a:solidFill>
                <a:latin typeface="NewsGoth Dm BT" panose="020B0603020203020204" pitchFamily="34" charset="0"/>
              </a:rPr>
              <a:t>are at </a:t>
            </a:r>
            <a:r>
              <a:rPr lang="en-US" dirty="0">
                <a:solidFill>
                  <a:prstClr val="black"/>
                </a:solidFill>
                <a:latin typeface="NewsGoth Dm BT" panose="020B0603020203020204" pitchFamily="34" charset="0"/>
              </a:rPr>
              <a:t>least 99.97 percent efficient in removing fine dust particles from the air. A </a:t>
            </a:r>
            <a:r>
              <a:rPr lang="en-US" dirty="0" smtClean="0">
                <a:solidFill>
                  <a:prstClr val="black"/>
                </a:solidFill>
                <a:latin typeface="NewsGoth Dm BT" panose="020B0603020203020204" pitchFamily="34" charset="0"/>
              </a:rPr>
              <a:t>pre-filter </a:t>
            </a:r>
            <a:r>
              <a:rPr lang="en-US" dirty="0">
                <a:solidFill>
                  <a:prstClr val="black"/>
                </a:solidFill>
                <a:latin typeface="NewsGoth Dm BT" panose="020B0603020203020204" pitchFamily="34" charset="0"/>
              </a:rPr>
              <a:t>or cyclonic separator in addition to a HEPA filter will improve vacuum efficiency and extend the service life of the more costly HEPA filter. A cyclonic separator removes large particles that are capable of overloading or clogging the </a:t>
            </a:r>
            <a:r>
              <a:rPr lang="en-US" dirty="0" smtClean="0">
                <a:solidFill>
                  <a:prstClr val="black"/>
                </a:solidFill>
                <a:latin typeface="NewsGoth Dm BT" panose="020B0603020203020204" pitchFamily="34" charset="0"/>
              </a:rPr>
              <a:t>filter.</a:t>
            </a:r>
            <a:endParaRPr lang="en-US" dirty="0">
              <a:solidFill>
                <a:prstClr val="black"/>
              </a:solidFill>
              <a:latin typeface="NewsGoth Dm BT" panose="020B0603020203020204" pitchFamily="34" charset="0"/>
            </a:endParaRPr>
          </a:p>
        </p:txBody>
      </p:sp>
      <p:pic>
        <p:nvPicPr>
          <p:cNvPr id="15362" name="Picture 2" descr="Image result for hepa filters for shop va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81200"/>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691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20" b="1320"/>
          <a:stretch/>
        </p:blipFill>
        <p:spPr bwMode="auto">
          <a:xfrm>
            <a:off x="2302565" y="457200"/>
            <a:ext cx="5752719" cy="632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Filters</a:t>
            </a:r>
            <a:endParaRPr lang="en-US" dirty="0"/>
          </a:p>
        </p:txBody>
      </p:sp>
    </p:spTree>
    <p:extLst>
      <p:ext uri="{BB962C8B-B14F-4D97-AF65-F5344CB8AC3E}">
        <p14:creationId xmlns:p14="http://schemas.microsoft.com/office/powerpoint/2010/main" val="974134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Global Portable Ventilation Fan 12 inch With 32 Feet Flexible Duc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238625"/>
            <a:ext cx="2619375" cy="2619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Fans</a:t>
            </a:r>
            <a:endParaRPr lang="en-US" dirty="0"/>
          </a:p>
        </p:txBody>
      </p:sp>
      <p:sp>
        <p:nvSpPr>
          <p:cNvPr id="3" name="Rectangle 2"/>
          <p:cNvSpPr/>
          <p:nvPr/>
        </p:nvSpPr>
        <p:spPr>
          <a:xfrm>
            <a:off x="533400" y="1981200"/>
            <a:ext cx="6324600" cy="2862322"/>
          </a:xfrm>
          <a:prstGeom prst="rect">
            <a:avLst/>
          </a:prstGeom>
        </p:spPr>
        <p:txBody>
          <a:bodyPr wrap="square">
            <a:spAutoFit/>
          </a:bodyPr>
          <a:lstStyle/>
          <a:p>
            <a:r>
              <a:rPr lang="en-US" dirty="0" smtClean="0">
                <a:solidFill>
                  <a:prstClr val="black"/>
                </a:solidFill>
                <a:latin typeface="NewsGoth Dm BT" panose="020B0603020203020204" pitchFamily="34" charset="0"/>
              </a:rPr>
              <a:t>Fans </a:t>
            </a:r>
            <a:r>
              <a:rPr lang="en-US" dirty="0">
                <a:solidFill>
                  <a:prstClr val="black"/>
                </a:solidFill>
                <a:latin typeface="NewsGoth Dm BT" panose="020B0603020203020204" pitchFamily="34" charset="0"/>
              </a:rPr>
              <a:t>are not effective dust control devices when used as the sole control method and should not be used as the primary method for managing dust</a:t>
            </a:r>
            <a:r>
              <a:rPr lang="en-US" dirty="0" smtClean="0">
                <a:solidFill>
                  <a:prstClr val="black"/>
                </a:solidFill>
                <a:latin typeface="NewsGoth Dm BT" panose="020B0603020203020204" pitchFamily="34" charset="0"/>
              </a:rPr>
              <a:t>.</a:t>
            </a:r>
          </a:p>
          <a:p>
            <a:r>
              <a:rPr lang="en-US" dirty="0" smtClean="0">
                <a:solidFill>
                  <a:prstClr val="black"/>
                </a:solidFill>
                <a:latin typeface="NewsGoth Dm BT" panose="020B0603020203020204" pitchFamily="34" charset="0"/>
              </a:rPr>
              <a:t> </a:t>
            </a:r>
          </a:p>
          <a:p>
            <a:r>
              <a:rPr lang="en-US" dirty="0" smtClean="0">
                <a:solidFill>
                  <a:prstClr val="black"/>
                </a:solidFill>
                <a:latin typeface="NewsGoth Dm BT" panose="020B0603020203020204" pitchFamily="34" charset="0"/>
              </a:rPr>
              <a:t>For </a:t>
            </a:r>
            <a:r>
              <a:rPr lang="en-US" dirty="0">
                <a:solidFill>
                  <a:prstClr val="black"/>
                </a:solidFill>
                <a:latin typeface="NewsGoth Dm BT" panose="020B0603020203020204" pitchFamily="34" charset="0"/>
              </a:rPr>
              <a:t>the best effect, set an exhaust fan (the bigger, the better) in an open window or external doorway. </a:t>
            </a:r>
            <a:r>
              <a:rPr lang="en-US" dirty="0" smtClean="0">
                <a:solidFill>
                  <a:prstClr val="black"/>
                </a:solidFill>
                <a:latin typeface="NewsGoth Dm BT" panose="020B0603020203020204" pitchFamily="34" charset="0"/>
              </a:rPr>
              <a:t>(Cross Ventilation with Radon)</a:t>
            </a:r>
          </a:p>
          <a:p>
            <a:endParaRPr lang="en-US" dirty="0">
              <a:solidFill>
                <a:prstClr val="black"/>
              </a:solidFill>
              <a:latin typeface="NewsGoth Dm BT" panose="020B0603020203020204" pitchFamily="34" charset="0"/>
            </a:endParaRPr>
          </a:p>
          <a:p>
            <a:r>
              <a:rPr lang="en-US" dirty="0" smtClean="0">
                <a:solidFill>
                  <a:prstClr val="black"/>
                </a:solidFill>
                <a:latin typeface="NewsGoth Dm BT" panose="020B0603020203020204" pitchFamily="34" charset="0"/>
              </a:rPr>
              <a:t>An </a:t>
            </a:r>
            <a:r>
              <a:rPr lang="en-US" dirty="0">
                <a:solidFill>
                  <a:prstClr val="black"/>
                </a:solidFill>
                <a:latin typeface="NewsGoth Dm BT" panose="020B0603020203020204" pitchFamily="34" charset="0"/>
              </a:rPr>
              <a:t>exhaust fan works best if a second window or door across the room is open to allow fresh air to enter.</a:t>
            </a:r>
          </a:p>
        </p:txBody>
      </p:sp>
      <p:pic>
        <p:nvPicPr>
          <p:cNvPr id="34818" name="Picture 2" descr="https://static.grainger.com/rp/s/is/image/Grainger/5ZW51_AS01?$zmm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843522"/>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037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Worker Protection Plan</a:t>
            </a:r>
            <a:endParaRPr lang="en-US" dirty="0"/>
          </a:p>
        </p:txBody>
      </p:sp>
      <p:pic>
        <p:nvPicPr>
          <p:cNvPr id="10"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28101" y="1600200"/>
            <a:ext cx="448779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06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t>
            </a:r>
            <a:r>
              <a:rPr lang="en-US" dirty="0" smtClean="0"/>
              <a:t>Crystalline Silica</a:t>
            </a:r>
            <a:r>
              <a:rPr lang="en-US" dirty="0"/>
              <a:t>?</a:t>
            </a:r>
          </a:p>
        </p:txBody>
      </p:sp>
      <p:sp>
        <p:nvSpPr>
          <p:cNvPr id="2" name="Content Placeholder 1"/>
          <p:cNvSpPr>
            <a:spLocks noGrp="1"/>
          </p:cNvSpPr>
          <p:nvPr>
            <p:ph idx="1"/>
          </p:nvPr>
        </p:nvSpPr>
        <p:spPr>
          <a:xfrm>
            <a:off x="457200" y="1752601"/>
            <a:ext cx="6248400" cy="4343399"/>
          </a:xfrm>
        </p:spPr>
        <p:txBody>
          <a:bodyPr/>
          <a:lstStyle/>
          <a:p>
            <a:r>
              <a:rPr lang="en-US" sz="2800" dirty="0"/>
              <a:t>Crystalline silica is a common mineral found in many naturally occurring materials and used in many industrial products and at construction sites. Materials like sand, concrete, stone and mortar contain crystalline </a:t>
            </a:r>
            <a:r>
              <a:rPr lang="en-US" sz="2800" dirty="0" smtClean="0"/>
              <a:t>silica.</a:t>
            </a:r>
            <a:endParaRPr lang="en-US" sz="2800" dirty="0"/>
          </a:p>
        </p:txBody>
      </p:sp>
    </p:spTree>
    <p:extLst>
      <p:ext uri="{BB962C8B-B14F-4D97-AF65-F5344CB8AC3E}">
        <p14:creationId xmlns:p14="http://schemas.microsoft.com/office/powerpoint/2010/main" val="350230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Silica Health Effects</a:t>
            </a:r>
            <a:endParaRPr lang="en-US" dirty="0"/>
          </a:p>
        </p:txBody>
      </p:sp>
      <p:sp>
        <p:nvSpPr>
          <p:cNvPr id="4" name="Content Placeholder 3"/>
          <p:cNvSpPr>
            <a:spLocks noGrp="1"/>
          </p:cNvSpPr>
          <p:nvPr>
            <p:ph idx="1"/>
          </p:nvPr>
        </p:nvSpPr>
        <p:spPr>
          <a:xfrm>
            <a:off x="457200" y="1371602"/>
            <a:ext cx="4191000" cy="4800598"/>
          </a:xfrm>
        </p:spPr>
        <p:txBody>
          <a:bodyPr>
            <a:normAutofit/>
          </a:bodyPr>
          <a:lstStyle/>
          <a:p>
            <a:r>
              <a:rPr lang="en-US" sz="2400" dirty="0"/>
              <a:t>Inhaling very small (“respirable”) crystalline silica particles, causes multiple diseases, including silicosis, an incurable lung disease that can lead to disability and death. Respirable crystalline silica also causes lung cancer, chronic obstructive pulmonary disease (COPD), and kidney disease</a:t>
            </a:r>
          </a:p>
        </p:txBody>
      </p:sp>
      <p:pic>
        <p:nvPicPr>
          <p:cNvPr id="36866" name="Picture 2" descr="Image result for silic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4300321" cy="379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454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Silica and Lung Cancer?</a:t>
            </a:r>
            <a:endParaRPr lang="en-US" dirty="0"/>
          </a:p>
        </p:txBody>
      </p:sp>
      <p:sp>
        <p:nvSpPr>
          <p:cNvPr id="2" name="Content Placeholder 1"/>
          <p:cNvSpPr>
            <a:spLocks noGrp="1"/>
          </p:cNvSpPr>
          <p:nvPr>
            <p:ph idx="1"/>
          </p:nvPr>
        </p:nvSpPr>
        <p:spPr/>
        <p:txBody>
          <a:bodyPr/>
          <a:lstStyle/>
          <a:p>
            <a:r>
              <a:rPr lang="en-US" sz="2400" dirty="0" smtClean="0"/>
              <a:t>WHO &amp; National </a:t>
            </a:r>
            <a:r>
              <a:rPr lang="en-US" sz="2400" dirty="0"/>
              <a:t>Institutes of Health’s National Toxicology Program have conducted extensive reviews of the scientific literature and have designated crystalline silica as a known human carcinogen</a:t>
            </a:r>
            <a:r>
              <a:rPr lang="en-US" sz="2400" dirty="0" smtClean="0"/>
              <a:t>.</a:t>
            </a:r>
          </a:p>
          <a:p>
            <a:endParaRPr lang="en-US" sz="2400" dirty="0"/>
          </a:p>
        </p:txBody>
      </p:sp>
    </p:spTree>
    <p:extLst>
      <p:ext uri="{BB962C8B-B14F-4D97-AF65-F5344CB8AC3E}">
        <p14:creationId xmlns:p14="http://schemas.microsoft.com/office/powerpoint/2010/main" val="341096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Silica Exposures</a:t>
            </a:r>
            <a:endParaRPr lang="en-US" dirty="0"/>
          </a:p>
        </p:txBody>
      </p:sp>
      <p:sp>
        <p:nvSpPr>
          <p:cNvPr id="3" name="Rectangle 2"/>
          <p:cNvSpPr/>
          <p:nvPr/>
        </p:nvSpPr>
        <p:spPr>
          <a:xfrm>
            <a:off x="457200" y="1524000"/>
            <a:ext cx="8077200" cy="3970318"/>
          </a:xfrm>
          <a:prstGeom prst="rect">
            <a:avLst/>
          </a:prstGeom>
        </p:spPr>
        <p:txBody>
          <a:bodyPr wrap="square">
            <a:spAutoFit/>
          </a:bodyPr>
          <a:lstStyle/>
          <a:p>
            <a:r>
              <a:rPr lang="en-US" sz="2800" dirty="0" smtClean="0">
                <a:solidFill>
                  <a:prstClr val="black"/>
                </a:solidFill>
              </a:rPr>
              <a:t>At </a:t>
            </a:r>
            <a:r>
              <a:rPr lang="en-US" sz="2800" dirty="0">
                <a:solidFill>
                  <a:prstClr val="black"/>
                </a:solidFill>
              </a:rPr>
              <a:t>worksites without dust controls for these tools, studies have found that employee silica exposures can be as high as 20 times the Occupational Safety and Health Administration’s (OSHA) benchmark of 0.1 mg/m3 (milligrams per cubic meter of air) as an 8-hour time-weighted average (TWA), an exposure approximately equivalent to OSHA’s general industry permissible exposure limit (PEL) (OSHA Case Files). 1 Short-term exposures can be even higher. </a:t>
            </a:r>
          </a:p>
        </p:txBody>
      </p:sp>
    </p:spTree>
    <p:extLst>
      <p:ext uri="{BB962C8B-B14F-4D97-AF65-F5344CB8AC3E}">
        <p14:creationId xmlns:p14="http://schemas.microsoft.com/office/powerpoint/2010/main" val="1530620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PEL Silica Standard</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261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is the </a:t>
            </a:r>
            <a:r>
              <a:rPr lang="en-US" dirty="0" smtClean="0"/>
              <a:t>New Permissible Exposure Limit </a:t>
            </a:r>
            <a:r>
              <a:rPr lang="en-US" dirty="0"/>
              <a:t>(PEL)?</a:t>
            </a:r>
          </a:p>
        </p:txBody>
      </p:sp>
      <p:sp>
        <p:nvSpPr>
          <p:cNvPr id="2" name="Content Placeholder 1"/>
          <p:cNvSpPr>
            <a:spLocks noGrp="1"/>
          </p:cNvSpPr>
          <p:nvPr>
            <p:ph idx="1"/>
          </p:nvPr>
        </p:nvSpPr>
        <p:spPr/>
        <p:txBody>
          <a:bodyPr/>
          <a:lstStyle/>
          <a:p>
            <a:r>
              <a:rPr lang="en-US" dirty="0"/>
              <a:t>The PEL limits worker exposures to 50 micrograms of respirable crystalline silica per cubic meter of air (</a:t>
            </a:r>
            <a:r>
              <a:rPr lang="en-US" dirty="0" err="1"/>
              <a:t>μg</a:t>
            </a:r>
            <a:r>
              <a:rPr lang="en-US" dirty="0"/>
              <a:t>/m3 ), averaged </a:t>
            </a:r>
            <a:r>
              <a:rPr lang="en-US" dirty="0" smtClean="0"/>
              <a:t>over </a:t>
            </a:r>
            <a:r>
              <a:rPr lang="en-US" dirty="0"/>
              <a:t>an eight-hour </a:t>
            </a:r>
            <a:r>
              <a:rPr lang="en-US" dirty="0" smtClean="0"/>
              <a:t>day</a:t>
            </a:r>
          </a:p>
          <a:p>
            <a:r>
              <a:rPr lang="en-US" dirty="0" smtClean="0"/>
              <a:t>Roughly 20 percent of </a:t>
            </a:r>
            <a:r>
              <a:rPr lang="en-US" smtClean="0"/>
              <a:t>the original PEL</a:t>
            </a:r>
            <a:endParaRPr lang="en-US"/>
          </a:p>
        </p:txBody>
      </p:sp>
    </p:spTree>
    <p:extLst>
      <p:ext uri="{BB962C8B-B14F-4D97-AF65-F5344CB8AC3E}">
        <p14:creationId xmlns:p14="http://schemas.microsoft.com/office/powerpoint/2010/main" val="20383091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8422&quot;&gt;&lt;object type=&quot;3&quot; unique_id=&quot;18423&quot;&gt;&lt;property id=&quot;20148&quot; value=&quot;5&quot;/&gt;&lt;property id=&quot;20300&quot; value=&quot;Slide 27 - &amp;quot;Visible &amp;amp; Respirable Silica Dust&amp;quot;&quot;/&gt;&lt;property id=&quot;20307&quot; value=&quot;258&quot;/&gt;&lt;/object&gt;&lt;object type=&quot;3&quot; unique_id=&quot;18424&quot;&gt;&lt;property id=&quot;20148&quot; value=&quot;5&quot;/&gt;&lt;property id=&quot;20300&quot; value=&quot;Slide 28 - &amp;quot;Visible Dust Guide&amp;quot;&quot;/&gt;&lt;property id=&quot;20307&quot; value=&quot;259&quot;/&gt;&lt;/object&gt;&lt;object type=&quot;3&quot; unique_id=&quot;18609&quot;&gt;&lt;property id=&quot;20148&quot; value=&quot;5&quot;/&gt;&lt;property id=&quot;20300&quot; value=&quot;Slide 1 - &amp;quot;THE NEW OSHA SILICA RULE&amp;quot;&quot;/&gt;&lt;property id=&quot;20307&quot; value=&quot;270&quot;/&gt;&lt;/object&gt;&lt;object type=&quot;3&quot; unique_id=&quot;18610&quot;&gt;&lt;property id=&quot;20148&quot; value=&quot;5&quot;/&gt;&lt;property id=&quot;20300&quot; value=&quot;Slide 5 - &amp;quot;Silica Health Effects&amp;quot;&quot;/&gt;&lt;property id=&quot;20307&quot; value=&quot;256&quot;/&gt;&lt;/object&gt;&lt;object type=&quot;3&quot; unique_id=&quot;18611&quot;&gt;&lt;property id=&quot;20148&quot; value=&quot;5&quot;/&gt;&lt;property id=&quot;20300&quot; value=&quot;Slide 7 - &amp;quot;Silica Exposures&amp;quot;&quot;/&gt;&lt;property id=&quot;20307&quot; value=&quot;257&quot;/&gt;&lt;/object&gt;&lt;object type=&quot;3&quot; unique_id=&quot;18612&quot;&gt;&lt;property id=&quot;20148&quot; value=&quot;5&quot;/&gt;&lt;property id=&quot;20300&quot; value=&quot;Slide 29 - &amp;quot;Warning&amp;quot;&quot;/&gt;&lt;property id=&quot;20307&quot; value=&quot;260&quot;/&gt;&lt;/object&gt;&lt;object type=&quot;3&quot; unique_id=&quot;18613&quot;&gt;&lt;property id=&quot;20148&quot; value=&quot;5&quot;/&gt;&lt;property id=&quot;20300&quot; value=&quot;Slide 30 - &amp;quot;Silica Dust Control&amp;quot;&quot;/&gt;&lt;property id=&quot;20307&quot; value=&quot;261&quot;/&gt;&lt;/object&gt;&lt;object type=&quot;3&quot; unique_id=&quot;18614&quot;&gt;&lt;property id=&quot;20148&quot; value=&quot;5&quot;/&gt;&lt;property id=&quot;20300&quot; value=&quot;Slide 31 - &amp;quot;Wet Coring&amp;quot;&quot;/&gt;&lt;property id=&quot;20307&quot; value=&quot;262&quot;/&gt;&lt;/object&gt;&lt;object type=&quot;3&quot; unique_id=&quot;18615&quot;&gt;&lt;property id=&quot;20148&quot; value=&quot;5&quot;/&gt;&lt;property id=&quot;20300&quot; value=&quot;Slide 32 - &amp;quot;Wet Methods Alternative&amp;quot;&quot;/&gt;&lt;property id=&quot;20307&quot; value=&quot;263&quot;/&gt;&lt;/object&gt;&lt;object type=&quot;3&quot; unique_id=&quot;18616&quot;&gt;&lt;property id=&quot;20148&quot; value=&quot;5&quot;/&gt;&lt;property id=&quot;20300&quot; value=&quot;Slide 35 - &amp;quot;Filters&amp;quot;&quot;/&gt;&lt;property id=&quot;20307&quot; value=&quot;264&quot;/&gt;&lt;/object&gt;&lt;object type=&quot;3&quot; unique_id=&quot;18617&quot;&gt;&lt;property id=&quot;20148&quot; value=&quot;5&quot;/&gt;&lt;property id=&quot;20300&quot; value=&quot;Slide 36 - &amp;quot;Filters&amp;quot;&quot;/&gt;&lt;property id=&quot;20307&quot; value=&quot;265&quot;/&gt;&lt;/object&gt;&lt;object type=&quot;3&quot; unique_id=&quot;18618&quot;&gt;&lt;property id=&quot;20148&quot; value=&quot;5&quot;/&gt;&lt;property id=&quot;20300&quot; value=&quot;Slide 33 - &amp;quot;Vacuum Dust Collection&amp;quot;&quot;/&gt;&lt;property id=&quot;20307&quot; value=&quot;266&quot;/&gt;&lt;/object&gt;&lt;object type=&quot;3&quot; unique_id=&quot;18619&quot;&gt;&lt;property id=&quot;20148&quot; value=&quot;5&quot;/&gt;&lt;property id=&quot;20300&quot; value=&quot;Slide 37 - &amp;quot;Fans&amp;quot;&quot;/&gt;&lt;property id=&quot;20307&quot; value=&quot;267&quot;/&gt;&lt;/object&gt;&lt;object type=&quot;3&quot; unique_id=&quot;18620&quot;&gt;&lt;property id=&quot;20148&quot; value=&quot;5&quot;/&gt;&lt;property id=&quot;20300&quot; value=&quot;Slide 34 - &amp;quot;Vacuum Dust Collection  Supplements&amp;quot;&quot;/&gt;&lt;property id=&quot;20307&quot; value=&quot;268&quot;/&gt;&lt;/object&gt;&lt;object type=&quot;3&quot; unique_id=&quot;18621&quot;&gt;&lt;property id=&quot;20148&quot; value=&quot;5&quot;/&gt;&lt;property id=&quot;20300&quot; value=&quot;Slide 38 - &amp;quot;Worker Protection Plan&amp;quot;&quot;/&gt;&lt;property id=&quot;20307&quot; value=&quot;269&quot;/&gt;&lt;/object&gt;&lt;object type=&quot;3&quot; unique_id=&quot;55921&quot;&gt;&lt;property id=&quot;20148&quot; value=&quot;5&quot;/&gt;&lt;property id=&quot;20300&quot; value=&quot;Slide 2 - &amp;quot;Where To?&amp;quot;&quot;/&gt;&lt;property id=&quot;20307&quot; value=&quot;271&quot;/&gt;&lt;/object&gt;&lt;object type=&quot;3&quot; unique_id=&quot;55922&quot;&gt;&lt;property id=&quot;20148&quot; value=&quot;5&quot;/&gt;&lt;property id=&quot;20300&quot; value=&quot;Slide 10 - &amp;quot;When Does Compliance Take Place?&amp;quot;&quot;/&gt;&lt;property id=&quot;20307&quot; value=&quot;282&quot;/&gt;&lt;/object&gt;&lt;object type=&quot;3&quot; unique_id=&quot;55923&quot;&gt;&lt;property id=&quot;20148&quot; value=&quot;5&quot;/&gt;&lt;property id=&quot;20300&quot; value=&quot;Slide 12 - &amp;quot;What Does the Standard Require?&amp;quot;&quot;/&gt;&lt;property id=&quot;20307&quot; value=&quot;272&quot;/&gt;&lt;/object&gt;&lt;object type=&quot;3&quot; unique_id=&quot;55924&quot;&gt;&lt;property id=&quot;20148&quot; value=&quot;5&quot;/&gt;&lt;property id=&quot;20300&quot; value=&quot;Slide 13 - &amp;quot;Employers Requirements&amp;quot;&quot;/&gt;&lt;property id=&quot;20307&quot; value=&quot;273&quot;/&gt;&lt;/object&gt;&lt;object type=&quot;3&quot; unique_id=&quot;55925&quot;&gt;&lt;property id=&quot;20148&quot; value=&quot;5&quot;/&gt;&lt;property id=&quot;20300&quot; value=&quot;Slide 14 - &amp;quot;Requirements (Cont.)&amp;quot;&quot;/&gt;&lt;property id=&quot;20307&quot; value=&quot;274&quot;/&gt;&lt;/object&gt;&lt;object type=&quot;3&quot; unique_id=&quot;55926&quot;&gt;&lt;property id=&quot;20148&quot; value=&quot;5&quot;/&gt;&lt;property id=&quot;20300&quot; value=&quot;Slide 15 - &amp;quot;Requirements (Cont.)&amp;quot;&quot;/&gt;&lt;property id=&quot;20307&quot; value=&quot;275&quot;/&gt;&lt;/object&gt;&lt;object type=&quot;3&quot; unique_id=&quot;55927&quot;&gt;&lt;property id=&quot;20148&quot; value=&quot;5&quot;/&gt;&lt;property id=&quot;20300&quot; value=&quot;Slide 16 - &amp;quot;Requirements (Cont.)&amp;quot;&quot;/&gt;&lt;property id=&quot;20307&quot; value=&quot;276&quot;/&gt;&lt;/object&gt;&lt;object type=&quot;3&quot; unique_id=&quot;55928&quot;&gt;&lt;property id=&quot;20148&quot; value=&quot;5&quot;/&gt;&lt;property id=&quot;20300&quot; value=&quot;Slide 17 - &amp;quot;Requirements (Cont.)&amp;quot;&quot;/&gt;&lt;property id=&quot;20307&quot; value=&quot;277&quot;/&gt;&lt;/object&gt;&lt;object type=&quot;3&quot; unique_id=&quot;55929&quot;&gt;&lt;property id=&quot;20148&quot; value=&quot;5&quot;/&gt;&lt;property id=&quot;20300&quot; value=&quot;Slide 18 - &amp;quot;Required Cont.&amp;quot;&quot;/&gt;&lt;property id=&quot;20307&quot; value=&quot;278&quot;/&gt;&lt;/object&gt;&lt;object type=&quot;3&quot; unique_id=&quot;55930&quot;&gt;&lt;property id=&quot;20148&quot; value=&quot;5&quot;/&gt;&lt;property id=&quot;20300&quot; value=&quot;Slide 19 - &amp;quot;Control Methods &amp;quot;&quot;/&gt;&lt;property id=&quot;20307&quot; value=&quot;279&quot;/&gt;&lt;/object&gt;&lt;object type=&quot;3&quot; unique_id=&quot;55931&quot;&gt;&lt;property id=&quot;20148&quot; value=&quot;5&quot;/&gt;&lt;property id=&quot;20300&quot; value=&quot;Slide 21 - &amp;quot;Table 1: Exposure Control Methods&amp;quot;&quot;/&gt;&lt;property id=&quot;20307&quot; value=&quot;281&quot;/&gt;&lt;/object&gt;&lt;object type=&quot;3&quot; unique_id=&quot;55932&quot;&gt;&lt;property id=&quot;20148&quot; value=&quot;5&quot;/&gt;&lt;property id=&quot;20300&quot; value=&quot;Slide 26 - &amp;quot;When Table 1 Is Not Used&amp;quot;&quot;/&gt;&lt;property id=&quot;20307&quot; value=&quot;280&quot;/&gt;&lt;/object&gt;&lt;object type=&quot;3&quot; unique_id=&quot;56252&quot;&gt;&lt;property id=&quot;20148&quot; value=&quot;5&quot;/&gt;&lt;property id=&quot;20300&quot; value=&quot;Slide 3 - &amp;quot;What is Silica?&amp;quot;&quot;/&gt;&lt;property id=&quot;20307&quot; value=&quot;284&quot;/&gt;&lt;/object&gt;&lt;object type=&quot;3&quot; unique_id=&quot;56253&quot;&gt;&lt;property id=&quot;20148&quot; value=&quot;5&quot;/&gt;&lt;property id=&quot;20300&quot; value=&quot;Slide 4 - &amp;quot;What is Crystalline Silica?&amp;quot;&quot;/&gt;&lt;property id=&quot;20307&quot; value=&quot;288&quot;/&gt;&lt;/object&gt;&lt;object type=&quot;3&quot; unique_id=&quot;56254&quot;&gt;&lt;property id=&quot;20148&quot; value=&quot;5&quot;/&gt;&lt;property id=&quot;20300&quot; value=&quot;Slide 6 - &amp;quot;Silica and Lung Cancer?&amp;quot;&quot;/&gt;&lt;property id=&quot;20307&quot; value=&quot;289&quot;/&gt;&lt;/object&gt;&lt;object type=&quot;3&quot; unique_id=&quot;56255&quot;&gt;&lt;property id=&quot;20148&quot; value=&quot;5&quot;/&gt;&lt;property id=&quot;20300&quot; value=&quot;Slide 8 - &amp;quot;The PEL Silica Standard&amp;quot;&quot;/&gt;&lt;property id=&quot;20307&quot; value=&quot;286&quot;/&gt;&lt;/object&gt;&lt;object type=&quot;3&quot; unique_id=&quot;56256&quot;&gt;&lt;property id=&quot;20148&quot; value=&quot;5&quot;/&gt;&lt;property id=&quot;20300&quot; value=&quot;Slide 9 - &amp;quot;What is the New Permissible Exposure Limit (PEL)?&amp;quot;&quot;/&gt;&lt;property id=&quot;20307&quot; value=&quot;287&quot;/&gt;&lt;/object&gt;&lt;object type=&quot;3&quot; unique_id=&quot;56257&quot;&gt;&lt;property id=&quot;20148&quot; value=&quot;5&quot;/&gt;&lt;property id=&quot;20300&quot; value=&quot;Slide 11 - &amp;quot;When…&amp;quot;&quot;/&gt;&lt;property id=&quot;20307&quot; value=&quot;283&quot;/&gt;&lt;/object&gt;&lt;object type=&quot;3&quot; unique_id=&quot;56258&quot;&gt;&lt;property id=&quot;20148&quot; value=&quot;5&quot;/&gt;&lt;property id=&quot;20300&quot; value=&quot;Slide 20 - &amp;quot;Flexibility&amp;quot;&quot;/&gt;&lt;property id=&quot;20307&quot; value=&quot;285&quot;/&gt;&lt;/object&gt;&lt;object type=&quot;3&quot; unique_id=&quot;64264&quot;&gt;&lt;property id=&quot;20148&quot; value=&quot;5&quot;/&gt;&lt;property id=&quot;20300&quot; value=&quot;Slide 22 - &amp;quot;Table 1 (Cont.)&amp;quot;&quot;/&gt;&lt;property id=&quot;20307&quot; value=&quot;290&quot;/&gt;&lt;/object&gt;&lt;object type=&quot;3&quot; unique_id=&quot;64265&quot;&gt;&lt;property id=&quot;20148&quot; value=&quot;5&quot;/&gt;&lt;property id=&quot;20300&quot; value=&quot;Slide 23 - &amp;quot;Table 1 (Cont.)&amp;quot;&quot;/&gt;&lt;property id=&quot;20307&quot; value=&quot;291&quot;/&gt;&lt;/object&gt;&lt;object type=&quot;3&quot; unique_id=&quot;64266&quot;&gt;&lt;property id=&quot;20148&quot; value=&quot;5&quot;/&gt;&lt;property id=&quot;20300&quot; value=&quot;Slide 24 - &amp;quot;Table 1 (Cont.)&amp;quot;&quot;/&gt;&lt;property id=&quot;20307&quot; value=&quot;292&quot;/&gt;&lt;/object&gt;&lt;object type=&quot;3&quot; unique_id=&quot;64267&quot;&gt;&lt;property id=&quot;20148&quot; value=&quot;5&quot;/&gt;&lt;property id=&quot;20300&quot; value=&quot;Slide 25 - &amp;quot;Table 1 (Cont.)&amp;quot;&quot;/&gt;&lt;property id=&quot;20307&quot; value=&quot;293&quot;/&gt;&lt;/object&gt;&lt;/object&gt;&lt;object type=&quot;8&quot; unique_id=&quot;1842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1326</TotalTime>
  <Words>1320</Words>
  <Application>Microsoft Office PowerPoint</Application>
  <PresentationFormat>On-screen Show (4:3)</PresentationFormat>
  <Paragraphs>99</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THE NEW OSHA SILICA RULE</vt:lpstr>
      <vt:lpstr>Where To?</vt:lpstr>
      <vt:lpstr>What is Silica?</vt:lpstr>
      <vt:lpstr>What is Crystalline Silica?</vt:lpstr>
      <vt:lpstr>Silica Health Effects</vt:lpstr>
      <vt:lpstr>Silica and Lung Cancer?</vt:lpstr>
      <vt:lpstr>Silica Exposures</vt:lpstr>
      <vt:lpstr>The PEL Silica Standard</vt:lpstr>
      <vt:lpstr>What is the New Permissible Exposure Limit (PEL)?</vt:lpstr>
      <vt:lpstr>When Does Compliance Take Place?</vt:lpstr>
      <vt:lpstr>When…</vt:lpstr>
      <vt:lpstr>What Does the Standard Require?</vt:lpstr>
      <vt:lpstr>Employers Requirements</vt:lpstr>
      <vt:lpstr>Requirements (Cont.)</vt:lpstr>
      <vt:lpstr>Requirements (Cont.)</vt:lpstr>
      <vt:lpstr>Requirements (Cont.)</vt:lpstr>
      <vt:lpstr>Requirements (Cont.)</vt:lpstr>
      <vt:lpstr>Required Cont.</vt:lpstr>
      <vt:lpstr>Control Methods </vt:lpstr>
      <vt:lpstr>Flexibility</vt:lpstr>
      <vt:lpstr>Table 1: Exposure Control Methods</vt:lpstr>
      <vt:lpstr>Table 1 (Cont.)</vt:lpstr>
      <vt:lpstr>Table 1 (Cont.)</vt:lpstr>
      <vt:lpstr>Table 1 (Cont.)</vt:lpstr>
      <vt:lpstr>Table 1 (Cont.)</vt:lpstr>
      <vt:lpstr>When Table 1 Is Not Used</vt:lpstr>
      <vt:lpstr>Visible &amp; Respirable Silica Dust</vt:lpstr>
      <vt:lpstr>Visible Dust Guide</vt:lpstr>
      <vt:lpstr>Warning</vt:lpstr>
      <vt:lpstr>Silica Dust Control</vt:lpstr>
      <vt:lpstr>Wet Coring</vt:lpstr>
      <vt:lpstr>Wet Methods Alternative</vt:lpstr>
      <vt:lpstr>Vacuum Dust Collection</vt:lpstr>
      <vt:lpstr>Vacuum Dust Collection  Supplements</vt:lpstr>
      <vt:lpstr>Filters</vt:lpstr>
      <vt:lpstr>Filters</vt:lpstr>
      <vt:lpstr>Fans</vt:lpstr>
      <vt:lpstr>Worker Protection Plan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Products</dc:title>
  <dc:creator>Matthew Hendrick</dc:creator>
  <cp:lastModifiedBy>Matthew Hendrick</cp:lastModifiedBy>
  <cp:revision>19</cp:revision>
  <cp:lastPrinted>2017-09-14T20:51:58Z</cp:lastPrinted>
  <dcterms:created xsi:type="dcterms:W3CDTF">2017-07-11T13:58:48Z</dcterms:created>
  <dcterms:modified xsi:type="dcterms:W3CDTF">2017-10-02T13:39:41Z</dcterms:modified>
</cp:coreProperties>
</file>