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7"/>
  </p:notesMasterIdLst>
  <p:sldIdLst>
    <p:sldId id="427" r:id="rId2"/>
    <p:sldId id="440" r:id="rId3"/>
    <p:sldId id="437" r:id="rId4"/>
    <p:sldId id="441" r:id="rId5"/>
    <p:sldId id="442" r:id="rId6"/>
    <p:sldId id="449" r:id="rId7"/>
    <p:sldId id="450" r:id="rId8"/>
    <p:sldId id="443" r:id="rId9"/>
    <p:sldId id="444" r:id="rId10"/>
    <p:sldId id="445" r:id="rId11"/>
    <p:sldId id="446" r:id="rId12"/>
    <p:sldId id="448" r:id="rId13"/>
    <p:sldId id="451" r:id="rId14"/>
    <p:sldId id="452" r:id="rId15"/>
    <p:sldId id="453"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C230BB"/>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5" autoAdjust="0"/>
    <p:restoredTop sz="94660"/>
  </p:normalViewPr>
  <p:slideViewPr>
    <p:cSldViewPr>
      <p:cViewPr varScale="1">
        <p:scale>
          <a:sx n="126" d="100"/>
          <a:sy n="126" d="100"/>
        </p:scale>
        <p:origin x="-242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3FBC71-6BEC-4BBC-B959-1DE0D22BCB45}" type="datetimeFigureOut">
              <a:rPr lang="en-US" smtClean="0"/>
              <a:t>9/21/17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0B7449-66F8-4893-8CD8-00DC7FF09245}" type="slidenum">
              <a:rPr lang="en-US" smtClean="0"/>
              <a:t>‹#›</a:t>
            </a:fld>
            <a:endParaRPr lang="en-US"/>
          </a:p>
        </p:txBody>
      </p:sp>
    </p:spTree>
    <p:extLst>
      <p:ext uri="{BB962C8B-B14F-4D97-AF65-F5344CB8AC3E}">
        <p14:creationId xmlns:p14="http://schemas.microsoft.com/office/powerpoint/2010/main" val="2026940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0B7449-66F8-4893-8CD8-00DC7FF09245}" type="slidenum">
              <a:rPr lang="en-US" smtClean="0"/>
              <a:t>1</a:t>
            </a:fld>
            <a:endParaRPr lang="en-US"/>
          </a:p>
        </p:txBody>
      </p:sp>
    </p:spTree>
    <p:extLst>
      <p:ext uri="{BB962C8B-B14F-4D97-AF65-F5344CB8AC3E}">
        <p14:creationId xmlns:p14="http://schemas.microsoft.com/office/powerpoint/2010/main" val="2131727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9227"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922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fld id="{182ABE1F-FB75-48E2-994A-1B8D6FA9B6A9}" type="slidenum">
              <a:rPr lang="en-US" altLang="en-US"/>
              <a:pPr/>
              <a:t>‹#›</a:t>
            </a:fld>
            <a:endParaRPr lang="en-US" altLang="en-US"/>
          </a:p>
        </p:txBody>
      </p:sp>
    </p:spTree>
    <p:extLst>
      <p:ext uri="{BB962C8B-B14F-4D97-AF65-F5344CB8AC3E}">
        <p14:creationId xmlns:p14="http://schemas.microsoft.com/office/powerpoint/2010/main" val="756273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FBEFEB2F-96DD-4FD5-AB07-D7239A01A2E9}" type="slidenum">
              <a:rPr lang="en-US" altLang="en-US"/>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77046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B342AE9A-F53B-4889-91D2-4FB52D05E4AD}" type="slidenum">
              <a:rPr lang="en-US" altLang="en-US"/>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83604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9FAEBD75-5187-45BA-A1A4-D682086CEC05}" type="slidenum">
              <a:rPr lang="en-US" altLang="en-US"/>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17545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062FBF63-40A4-4B57-BED4-39898C3C1213}" type="slidenum">
              <a:rPr lang="en-US" altLang="en-US"/>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21151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8545E723-BE13-4F8F-AA50-64768A6DF5A4}" type="slidenum">
              <a:rPr lang="en-US" altLang="en-US"/>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49131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fld id="{267820AB-B081-4B65-8ECD-6F2E5B4544DD}" type="slidenum">
              <a:rPr lang="en-US" altLang="en-US"/>
              <a:pPr/>
              <a:t>‹#›</a:t>
            </a:fld>
            <a:endParaRPr lang="en-US" alt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4341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fld id="{8AEE5410-C929-4B76-A70E-38B7C2B21A8E}" type="slidenum">
              <a:rPr lang="en-US" altLang="en-US"/>
              <a:pPr/>
              <a:t>‹#›</a:t>
            </a:fld>
            <a:endParaRPr lang="en-US" alt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74316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fld id="{752459A6-3C57-4DFA-86BA-2980C12A372E}" type="slidenum">
              <a:rPr lang="en-US" altLang="en-US"/>
              <a:pPr/>
              <a:t>‹#›</a:t>
            </a:fld>
            <a:endParaRPr lang="en-US" alt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28283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63B0A545-7ECB-47FE-AB2B-D93E1AD4EA78}" type="slidenum">
              <a:rPr lang="en-US" altLang="en-US"/>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71264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95869CC5-D326-4AE1-81A4-B32AE0C4F52C}" type="slidenum">
              <a:rPr lang="en-US" altLang="en-US"/>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821358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819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3493EE23-4085-48C7-98BE-02B0C5981E53}" type="slidenum">
              <a:rPr lang="en-US" altLang="en-US"/>
              <a:pPr/>
              <a:t>‹#›</a:t>
            </a:fld>
            <a:endParaRPr lang="en-US" alt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819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819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820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8201"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820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820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8204"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820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20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820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rrowheads="1"/>
          </p:cNvSpPr>
          <p:nvPr>
            <p:ph type="title"/>
          </p:nvPr>
        </p:nvSpPr>
        <p:spPr>
          <a:xfrm>
            <a:off x="457200" y="1447800"/>
            <a:ext cx="8229600" cy="2362200"/>
          </a:xfrm>
        </p:spPr>
        <p:txBody>
          <a:bodyPr/>
          <a:lstStyle/>
          <a:p>
            <a:pPr eaLnBrk="1" hangingPunct="1"/>
            <a:r>
              <a:rPr lang="en-US" altLang="en-US" dirty="0"/>
              <a:t>Radon </a:t>
            </a:r>
            <a:r>
              <a:rPr lang="en-US" altLang="en-US" dirty="0" smtClean="0"/>
              <a:t>Testing and the </a:t>
            </a:r>
            <a:r>
              <a:rPr lang="en-US" altLang="en-US" dirty="0" smtClean="0"/>
              <a:t>Liability </a:t>
            </a:r>
            <a:r>
              <a:rPr lang="en-US" altLang="en-US" dirty="0" smtClean="0"/>
              <a:t>of </a:t>
            </a:r>
            <a:r>
              <a:rPr lang="en-US" altLang="en-US" dirty="0"/>
              <a:t>the Home Inspector</a:t>
            </a:r>
          </a:p>
        </p:txBody>
      </p:sp>
      <p:sp>
        <p:nvSpPr>
          <p:cNvPr id="6" name="TextBox 5"/>
          <p:cNvSpPr txBox="1"/>
          <p:nvPr/>
        </p:nvSpPr>
        <p:spPr>
          <a:xfrm>
            <a:off x="2438400" y="6172200"/>
            <a:ext cx="6172200" cy="461665"/>
          </a:xfrm>
          <a:prstGeom prst="rect">
            <a:avLst/>
          </a:prstGeom>
          <a:noFill/>
        </p:spPr>
        <p:txBody>
          <a:bodyPr wrap="square" rtlCol="0">
            <a:spAutoFit/>
          </a:bodyPr>
          <a:lstStyle/>
          <a:p>
            <a:pPr algn="r"/>
            <a:r>
              <a:rPr lang="en-US" sz="2400" dirty="0">
                <a:latin typeface="Calibri" panose="020F0502020204030204" pitchFamily="34" charset="0"/>
              </a:rPr>
              <a:t>The 2017 International Radon Symposium</a:t>
            </a:r>
            <a:r>
              <a:rPr lang="en-US" sz="2400" dirty="0">
                <a:effectLst/>
                <a:latin typeface="Calibri" panose="020F0502020204030204" pitchFamily="34" charset="0"/>
              </a:rPr>
              <a:t>™</a:t>
            </a:r>
            <a:endParaRPr lang="en-US" sz="2400" dirty="0">
              <a:latin typeface="Calibri" panose="020F050202020403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149438"/>
            <a:ext cx="1371600" cy="622458"/>
          </a:xfrm>
          <a:prstGeom prst="rect">
            <a:avLst/>
          </a:prstGeom>
        </p:spPr>
      </p:pic>
    </p:spTree>
    <p:extLst>
      <p:ext uri="{BB962C8B-B14F-4D97-AF65-F5344CB8AC3E}">
        <p14:creationId xmlns:p14="http://schemas.microsoft.com/office/powerpoint/2010/main" val="813865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676400"/>
          </a:xfrm>
        </p:spPr>
        <p:txBody>
          <a:bodyPr/>
          <a:lstStyle/>
          <a:p>
            <a:r>
              <a:rPr lang="en-US" sz="3600" dirty="0"/>
              <a:t>Most importantly…</a:t>
            </a:r>
          </a:p>
        </p:txBody>
      </p:sp>
      <p:sp>
        <p:nvSpPr>
          <p:cNvPr id="7" name="TextBox 6"/>
          <p:cNvSpPr txBox="1"/>
          <p:nvPr/>
        </p:nvSpPr>
        <p:spPr>
          <a:xfrm>
            <a:off x="2438400" y="6172200"/>
            <a:ext cx="6172200" cy="461665"/>
          </a:xfrm>
          <a:prstGeom prst="rect">
            <a:avLst/>
          </a:prstGeom>
          <a:noFill/>
        </p:spPr>
        <p:txBody>
          <a:bodyPr wrap="square" rtlCol="0">
            <a:spAutoFit/>
          </a:bodyPr>
          <a:lstStyle/>
          <a:p>
            <a:pPr algn="r"/>
            <a:r>
              <a:rPr lang="en-US" sz="2400" dirty="0">
                <a:latin typeface="Calibri" panose="020F0502020204030204" pitchFamily="34" charset="0"/>
              </a:rPr>
              <a:t>The 2017 International Radon Symposium</a:t>
            </a:r>
            <a:r>
              <a:rPr lang="en-US" sz="2400" dirty="0">
                <a:effectLst/>
                <a:latin typeface="Calibri" panose="020F0502020204030204" pitchFamily="34" charset="0"/>
              </a:rPr>
              <a:t>™</a:t>
            </a:r>
            <a:endParaRPr lang="en-US" sz="2400" dirty="0">
              <a:latin typeface="Calibri" panose="020F0502020204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149438"/>
            <a:ext cx="1371600" cy="622458"/>
          </a:xfrm>
          <a:prstGeom prst="rect">
            <a:avLst/>
          </a:prstGeom>
        </p:spPr>
      </p:pic>
      <p:sp>
        <p:nvSpPr>
          <p:cNvPr id="12" name="Content Placeholder 2"/>
          <p:cNvSpPr>
            <a:spLocks noGrp="1"/>
          </p:cNvSpPr>
          <p:nvPr>
            <p:ph idx="1"/>
          </p:nvPr>
        </p:nvSpPr>
        <p:spPr>
          <a:xfrm>
            <a:off x="457200" y="1676400"/>
            <a:ext cx="8229600" cy="4373563"/>
          </a:xfrm>
        </p:spPr>
        <p:txBody>
          <a:bodyPr/>
          <a:lstStyle/>
          <a:p>
            <a:pPr marL="0" indent="0">
              <a:spcBef>
                <a:spcPct val="0"/>
              </a:spcBef>
              <a:buClrTx/>
              <a:buSzTx/>
              <a:buNone/>
            </a:pPr>
            <a:r>
              <a:rPr lang="en-US" b="1" dirty="0">
                <a:solidFill>
                  <a:srgbClr val="FFC000"/>
                </a:solidFill>
              </a:rPr>
              <a:t>1.) </a:t>
            </a:r>
            <a:r>
              <a:rPr lang="en-US" b="1" dirty="0"/>
              <a:t>The client will not hold </a:t>
            </a:r>
            <a:r>
              <a:rPr lang="en-US" b="1" dirty="0" smtClean="0"/>
              <a:t>measurement company </a:t>
            </a:r>
            <a:r>
              <a:rPr lang="en-US" b="1" dirty="0"/>
              <a:t>liable for differences between radon levels and other tests performed at the property or health problems that may have been aggravated or caused by radon.</a:t>
            </a:r>
          </a:p>
          <a:p>
            <a:pPr marL="0" indent="0">
              <a:spcBef>
                <a:spcPct val="0"/>
              </a:spcBef>
              <a:buClrTx/>
              <a:buSzTx/>
              <a:buNone/>
            </a:pPr>
            <a:endParaRPr lang="en-US" b="1" dirty="0">
              <a:effectLst/>
            </a:endParaRPr>
          </a:p>
          <a:p>
            <a:pPr marL="0" indent="0">
              <a:spcBef>
                <a:spcPct val="0"/>
              </a:spcBef>
              <a:buClrTx/>
              <a:buSzTx/>
              <a:buNone/>
            </a:pPr>
            <a:r>
              <a:rPr lang="en-US" b="1" dirty="0">
                <a:solidFill>
                  <a:srgbClr val="FFC000"/>
                </a:solidFill>
              </a:rPr>
              <a:t>2.) </a:t>
            </a:r>
            <a:r>
              <a:rPr lang="en-US" b="1" dirty="0"/>
              <a:t>Recommend that the client re-test every 2 years as radon levels may change over time.</a:t>
            </a:r>
            <a:endParaRPr lang="en-US" b="1" dirty="0">
              <a:effectLst/>
            </a:endParaRPr>
          </a:p>
          <a:p>
            <a:pPr marL="0" indent="0">
              <a:spcBef>
                <a:spcPct val="0"/>
              </a:spcBef>
              <a:buClrTx/>
              <a:buSzTx/>
              <a:buNone/>
            </a:pPr>
            <a:endParaRPr lang="en-US" b="1" dirty="0">
              <a:effectLst/>
            </a:endParaRPr>
          </a:p>
        </p:txBody>
      </p:sp>
    </p:spTree>
    <p:extLst>
      <p:ext uri="{BB962C8B-B14F-4D97-AF65-F5344CB8AC3E}">
        <p14:creationId xmlns:p14="http://schemas.microsoft.com/office/powerpoint/2010/main" val="2886123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676400"/>
          </a:xfrm>
        </p:spPr>
        <p:txBody>
          <a:bodyPr/>
          <a:lstStyle/>
          <a:p>
            <a:r>
              <a:rPr lang="en-US" sz="3600" dirty="0"/>
              <a:t>Instructions for the Homeowner or Current Occupant</a:t>
            </a:r>
          </a:p>
        </p:txBody>
      </p:sp>
      <p:sp>
        <p:nvSpPr>
          <p:cNvPr id="7" name="TextBox 6"/>
          <p:cNvSpPr txBox="1"/>
          <p:nvPr/>
        </p:nvSpPr>
        <p:spPr>
          <a:xfrm>
            <a:off x="2438400" y="6172200"/>
            <a:ext cx="6172200" cy="461665"/>
          </a:xfrm>
          <a:prstGeom prst="rect">
            <a:avLst/>
          </a:prstGeom>
          <a:noFill/>
        </p:spPr>
        <p:txBody>
          <a:bodyPr wrap="square" rtlCol="0">
            <a:spAutoFit/>
          </a:bodyPr>
          <a:lstStyle/>
          <a:p>
            <a:pPr algn="r"/>
            <a:r>
              <a:rPr lang="en-US" sz="2400" dirty="0">
                <a:latin typeface="Calibri" panose="020F0502020204030204" pitchFamily="34" charset="0"/>
              </a:rPr>
              <a:t>The 2017 International Radon Symposium</a:t>
            </a:r>
            <a:r>
              <a:rPr lang="en-US" sz="2400" dirty="0">
                <a:effectLst/>
                <a:latin typeface="Calibri" panose="020F0502020204030204" pitchFamily="34" charset="0"/>
              </a:rPr>
              <a:t>™</a:t>
            </a:r>
            <a:endParaRPr lang="en-US" sz="2400" dirty="0">
              <a:latin typeface="Calibri" panose="020F0502020204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149438"/>
            <a:ext cx="1371600" cy="622458"/>
          </a:xfrm>
          <a:prstGeom prst="rect">
            <a:avLst/>
          </a:prstGeom>
        </p:spPr>
      </p:pic>
      <p:sp>
        <p:nvSpPr>
          <p:cNvPr id="3" name="TextBox 2"/>
          <p:cNvSpPr txBox="1"/>
          <p:nvPr/>
        </p:nvSpPr>
        <p:spPr>
          <a:xfrm>
            <a:off x="457200" y="1752600"/>
            <a:ext cx="8229600" cy="3693319"/>
          </a:xfrm>
          <a:prstGeom prst="rect">
            <a:avLst/>
          </a:prstGeom>
          <a:noFill/>
        </p:spPr>
        <p:txBody>
          <a:bodyPr wrap="square" rtlCol="0">
            <a:spAutoFit/>
          </a:bodyPr>
          <a:lstStyle/>
          <a:p>
            <a:pPr marL="285750" indent="-285750">
              <a:buFont typeface="Wingdings" charset="2"/>
              <a:buChar char="§"/>
            </a:pPr>
            <a:r>
              <a:rPr lang="en-US" dirty="0" smtClean="0"/>
              <a:t>Keep </a:t>
            </a:r>
            <a:r>
              <a:rPr lang="en-US" u="sng" dirty="0" smtClean="0"/>
              <a:t>all windows </a:t>
            </a:r>
            <a:r>
              <a:rPr lang="en-US" dirty="0" smtClean="0"/>
              <a:t>closed during the testing period</a:t>
            </a:r>
          </a:p>
          <a:p>
            <a:pPr marL="285750" indent="-285750">
              <a:buFont typeface="Wingdings" charset="2"/>
              <a:buChar char="§"/>
            </a:pPr>
            <a:endParaRPr lang="en-US" dirty="0"/>
          </a:p>
          <a:p>
            <a:pPr marL="285750" indent="-285750">
              <a:buFont typeface="Wingdings" charset="2"/>
              <a:buChar char="§"/>
            </a:pPr>
            <a:r>
              <a:rPr lang="en-US" dirty="0" smtClean="0"/>
              <a:t>Exterior doors must remained closed with the exception of normal entry and exit</a:t>
            </a:r>
          </a:p>
          <a:p>
            <a:pPr marL="285750" indent="-285750">
              <a:buFont typeface="Wingdings" charset="2"/>
              <a:buChar char="§"/>
            </a:pPr>
            <a:endParaRPr lang="en-US" dirty="0"/>
          </a:p>
          <a:p>
            <a:pPr marL="285750" indent="-285750">
              <a:buFont typeface="Wingdings" charset="2"/>
              <a:buChar char="§"/>
            </a:pPr>
            <a:r>
              <a:rPr lang="en-US" dirty="0" smtClean="0"/>
              <a:t>Humidifiers, Dehumidifiers and Air Purifiers should not be used</a:t>
            </a:r>
          </a:p>
          <a:p>
            <a:pPr marL="285750" indent="-285750">
              <a:buFont typeface="Wingdings" charset="2"/>
              <a:buChar char="§"/>
            </a:pPr>
            <a:endParaRPr lang="en-US" dirty="0"/>
          </a:p>
          <a:p>
            <a:pPr marL="285750" indent="-285750">
              <a:buFont typeface="Wingdings" charset="2"/>
              <a:buChar char="§"/>
            </a:pPr>
            <a:r>
              <a:rPr lang="en-US" dirty="0" smtClean="0"/>
              <a:t>Air Conditioners that recycle interior air can be operated normally</a:t>
            </a:r>
          </a:p>
          <a:p>
            <a:pPr marL="285750" indent="-285750">
              <a:buFont typeface="Wingdings" charset="2"/>
              <a:buChar char="§"/>
            </a:pPr>
            <a:endParaRPr lang="en-US" dirty="0"/>
          </a:p>
          <a:p>
            <a:pPr marL="285750" indent="-285750">
              <a:buFont typeface="Wingdings" charset="2"/>
              <a:buChar char="§"/>
            </a:pPr>
            <a:r>
              <a:rPr lang="en-US" dirty="0" smtClean="0"/>
              <a:t>Do not operate window or attic fans during the testing period</a:t>
            </a:r>
          </a:p>
          <a:p>
            <a:pPr marL="285750" indent="-285750">
              <a:buFont typeface="Wingdings" charset="2"/>
              <a:buChar char="§"/>
            </a:pPr>
            <a:endParaRPr lang="en-US" dirty="0"/>
          </a:p>
          <a:p>
            <a:pPr marL="285750" indent="-285750">
              <a:buFont typeface="Wingdings" charset="2"/>
              <a:buChar char="§"/>
            </a:pPr>
            <a:r>
              <a:rPr lang="en-US" dirty="0" smtClean="0"/>
              <a:t>Fireplaces should only be used if they are the primary source of heat</a:t>
            </a:r>
          </a:p>
          <a:p>
            <a:pPr marL="285750" indent="-285750">
              <a:buFont typeface="Wingdings" charset="2"/>
              <a:buChar char="§"/>
            </a:pPr>
            <a:endParaRPr lang="en-US" dirty="0"/>
          </a:p>
          <a:p>
            <a:pPr marL="285750" indent="-285750">
              <a:buFont typeface="Wingdings" charset="2"/>
              <a:buChar char="§"/>
            </a:pPr>
            <a:r>
              <a:rPr lang="en-US" dirty="0" smtClean="0"/>
              <a:t>Most importantly</a:t>
            </a:r>
            <a:r>
              <a:rPr lang="mr-IN" dirty="0" smtClean="0"/>
              <a:t>…</a:t>
            </a:r>
            <a:r>
              <a:rPr lang="en-US" dirty="0" smtClean="0"/>
              <a:t>Do not touch or move the testing device </a:t>
            </a:r>
            <a:endParaRPr lang="en-US" dirty="0"/>
          </a:p>
        </p:txBody>
      </p:sp>
    </p:spTree>
    <p:extLst>
      <p:ext uri="{BB962C8B-B14F-4D97-AF65-F5344CB8AC3E}">
        <p14:creationId xmlns:p14="http://schemas.microsoft.com/office/powerpoint/2010/main" val="415264383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676400"/>
          </a:xfrm>
        </p:spPr>
        <p:txBody>
          <a:bodyPr/>
          <a:lstStyle/>
          <a:p>
            <a:r>
              <a:rPr lang="en-US" altLang="en-US" sz="3600" dirty="0"/>
              <a:t>Dealing with the Realtor that Knows Everything About Radon</a:t>
            </a:r>
            <a:endParaRPr lang="en-US" sz="3600" dirty="0"/>
          </a:p>
        </p:txBody>
      </p:sp>
      <p:sp>
        <p:nvSpPr>
          <p:cNvPr id="7" name="TextBox 6"/>
          <p:cNvSpPr txBox="1"/>
          <p:nvPr/>
        </p:nvSpPr>
        <p:spPr>
          <a:xfrm>
            <a:off x="2438400" y="6172200"/>
            <a:ext cx="6172200" cy="461665"/>
          </a:xfrm>
          <a:prstGeom prst="rect">
            <a:avLst/>
          </a:prstGeom>
          <a:noFill/>
        </p:spPr>
        <p:txBody>
          <a:bodyPr wrap="square" rtlCol="0">
            <a:spAutoFit/>
          </a:bodyPr>
          <a:lstStyle/>
          <a:p>
            <a:pPr algn="r"/>
            <a:r>
              <a:rPr lang="en-US" sz="2400" dirty="0">
                <a:latin typeface="Calibri" panose="020F0502020204030204" pitchFamily="34" charset="0"/>
              </a:rPr>
              <a:t>The 2017 International Radon Symposium</a:t>
            </a:r>
            <a:r>
              <a:rPr lang="en-US" sz="2400" dirty="0">
                <a:effectLst/>
                <a:latin typeface="Calibri" panose="020F0502020204030204" pitchFamily="34" charset="0"/>
              </a:rPr>
              <a:t>™</a:t>
            </a:r>
            <a:endParaRPr lang="en-US" sz="2400" dirty="0">
              <a:latin typeface="Calibri" panose="020F0502020204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149438"/>
            <a:ext cx="1371600" cy="622458"/>
          </a:xfrm>
          <a:prstGeom prst="rect">
            <a:avLst/>
          </a:prstGeom>
        </p:spPr>
      </p:pic>
      <p:grpSp>
        <p:nvGrpSpPr>
          <p:cNvPr id="11" name="Group 10"/>
          <p:cNvGrpSpPr/>
          <p:nvPr/>
        </p:nvGrpSpPr>
        <p:grpSpPr>
          <a:xfrm>
            <a:off x="2514600" y="1828800"/>
            <a:ext cx="4038600" cy="4261289"/>
            <a:chOff x="2514600" y="1828800"/>
            <a:chExt cx="4038600" cy="4261289"/>
          </a:xfrm>
        </p:grpSpPr>
        <p:pic>
          <p:nvPicPr>
            <p:cNvPr id="4" name="Picture 3" descr="6a96e65bfb88058093312b5cfa0c932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1828800"/>
              <a:ext cx="4038600" cy="4261289"/>
            </a:xfrm>
            <a:prstGeom prst="rect">
              <a:avLst/>
            </a:prstGeom>
          </p:spPr>
        </p:pic>
        <p:sp>
          <p:nvSpPr>
            <p:cNvPr id="5" name="TextBox 4"/>
            <p:cNvSpPr txBox="1"/>
            <p:nvPr/>
          </p:nvSpPr>
          <p:spPr>
            <a:xfrm>
              <a:off x="2585943" y="5410200"/>
              <a:ext cx="3923862" cy="613423"/>
            </a:xfrm>
            <a:prstGeom prst="rect">
              <a:avLst/>
            </a:prstGeom>
            <a:solidFill>
              <a:schemeClr val="bg2"/>
            </a:solidFill>
          </p:spPr>
          <p:txBody>
            <a:bodyPr wrap="square" rtlCol="0">
              <a:spAutoFit/>
            </a:bodyPr>
            <a:lstStyle/>
            <a:p>
              <a:pPr algn="ctr"/>
              <a:r>
                <a:rPr lang="en-US" sz="2600" dirty="0" smtClean="0">
                  <a:latin typeface="Abadi MT Condensed Extra Bold"/>
                  <a:cs typeface="Abadi MT Condensed Extra Bold"/>
                </a:rPr>
                <a:t>TALKING ABOUT RADON</a:t>
              </a:r>
              <a:endParaRPr lang="en-US" sz="1200" dirty="0" smtClean="0">
                <a:latin typeface="Abadi MT Condensed Extra Bold"/>
                <a:cs typeface="Abadi MT Condensed Extra Bold"/>
              </a:endParaRPr>
            </a:p>
            <a:p>
              <a:pPr algn="ctr"/>
              <a:endParaRPr lang="en-US" sz="1000" dirty="0">
                <a:latin typeface="Abadi MT Condensed Extra Bold"/>
                <a:cs typeface="Abadi MT Condensed Extra Bold"/>
              </a:endParaRPr>
            </a:p>
          </p:txBody>
        </p:sp>
        <p:sp>
          <p:nvSpPr>
            <p:cNvPr id="3" name="TextBox 2"/>
            <p:cNvSpPr txBox="1"/>
            <p:nvPr/>
          </p:nvSpPr>
          <p:spPr>
            <a:xfrm>
              <a:off x="2590800" y="1946584"/>
              <a:ext cx="3962400" cy="492443"/>
            </a:xfrm>
            <a:prstGeom prst="rect">
              <a:avLst/>
            </a:prstGeom>
            <a:solidFill>
              <a:schemeClr val="bg2"/>
            </a:solidFill>
          </p:spPr>
          <p:txBody>
            <a:bodyPr wrap="square" rtlCol="0">
              <a:spAutoFit/>
            </a:bodyPr>
            <a:lstStyle/>
            <a:p>
              <a:pPr algn="ctr"/>
              <a:r>
                <a:rPr lang="en-US" sz="2400" dirty="0" smtClean="0">
                  <a:latin typeface="Abadi MT Condensed Extra Bold"/>
                  <a:cs typeface="Abadi MT Condensed Extra Bold"/>
                </a:rPr>
                <a:t>WHEN I </a:t>
              </a:r>
              <a:r>
                <a:rPr lang="en-US" sz="2600" dirty="0" smtClean="0">
                  <a:latin typeface="Abadi MT Condensed Extra Bold"/>
                  <a:cs typeface="Abadi MT Condensed Extra Bold"/>
                </a:rPr>
                <a:t>OVERHEAR</a:t>
              </a:r>
              <a:r>
                <a:rPr lang="en-US" sz="2400" dirty="0" smtClean="0">
                  <a:latin typeface="Abadi MT Condensed Extra Bold"/>
                  <a:cs typeface="Abadi MT Condensed Extra Bold"/>
                </a:rPr>
                <a:t> </a:t>
              </a:r>
              <a:r>
                <a:rPr lang="en-US" sz="2600" dirty="0" smtClean="0">
                  <a:latin typeface="Abadi MT Condensed Extra Bold"/>
                  <a:cs typeface="Abadi MT Condensed Extra Bold"/>
                </a:rPr>
                <a:t>REALTORS</a:t>
              </a:r>
              <a:endParaRPr lang="en-US" sz="2600" dirty="0">
                <a:latin typeface="Abadi MT Condensed Extra Bold"/>
                <a:cs typeface="Abadi MT Condensed Extra Bold"/>
              </a:endParaRPr>
            </a:p>
          </p:txBody>
        </p:sp>
      </p:grpSp>
    </p:spTree>
    <p:extLst>
      <p:ext uri="{BB962C8B-B14F-4D97-AF65-F5344CB8AC3E}">
        <p14:creationId xmlns:p14="http://schemas.microsoft.com/office/powerpoint/2010/main" val="402473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38400" y="6172200"/>
            <a:ext cx="6172200" cy="461665"/>
          </a:xfrm>
          <a:prstGeom prst="rect">
            <a:avLst/>
          </a:prstGeom>
          <a:noFill/>
        </p:spPr>
        <p:txBody>
          <a:bodyPr wrap="square" rtlCol="0">
            <a:spAutoFit/>
          </a:bodyPr>
          <a:lstStyle/>
          <a:p>
            <a:pPr algn="r"/>
            <a:r>
              <a:rPr lang="en-US" sz="2400" dirty="0">
                <a:latin typeface="Calibri" panose="020F0502020204030204" pitchFamily="34" charset="0"/>
              </a:rPr>
              <a:t>The 2017 International Radon Symposium</a:t>
            </a:r>
            <a:r>
              <a:rPr lang="en-US" sz="2400" dirty="0">
                <a:effectLst/>
                <a:latin typeface="Calibri" panose="020F0502020204030204" pitchFamily="34" charset="0"/>
              </a:rPr>
              <a:t>™</a:t>
            </a:r>
            <a:endParaRPr lang="en-US" sz="2400" dirty="0">
              <a:latin typeface="Calibri" panose="020F0502020204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149438"/>
            <a:ext cx="1371600" cy="622458"/>
          </a:xfrm>
          <a:prstGeom prst="rect">
            <a:avLst/>
          </a:prstGeom>
        </p:spPr>
      </p:pic>
      <p:sp>
        <p:nvSpPr>
          <p:cNvPr id="9" name="TextBox 8"/>
          <p:cNvSpPr txBox="1"/>
          <p:nvPr/>
        </p:nvSpPr>
        <p:spPr>
          <a:xfrm>
            <a:off x="838200" y="1143000"/>
            <a:ext cx="7620000" cy="4524315"/>
          </a:xfrm>
          <a:prstGeom prst="rect">
            <a:avLst/>
          </a:prstGeom>
          <a:noFill/>
        </p:spPr>
        <p:txBody>
          <a:bodyPr wrap="square" rtlCol="0">
            <a:spAutoFit/>
          </a:bodyPr>
          <a:lstStyle/>
          <a:p>
            <a:pPr marL="285750" indent="-285750">
              <a:buFont typeface="Arial"/>
              <a:buChar char="•"/>
            </a:pPr>
            <a:r>
              <a:rPr lang="en-US" sz="2400" dirty="0" smtClean="0"/>
              <a:t>“It’s my understanding that the EPA is considering changing the radon levels to 10 rather than 4.”</a:t>
            </a:r>
          </a:p>
          <a:p>
            <a:pPr marL="285750" indent="-285750">
              <a:buFont typeface="Arial"/>
              <a:buChar char="•"/>
            </a:pPr>
            <a:endParaRPr lang="en-US" sz="2400" dirty="0"/>
          </a:p>
          <a:p>
            <a:pPr marL="285750" indent="-285750">
              <a:buFont typeface="Arial"/>
              <a:buChar char="•"/>
            </a:pPr>
            <a:r>
              <a:rPr lang="en-US" sz="2400" dirty="0" smtClean="0"/>
              <a:t>“The thing about radon is that you would have to live in the house </a:t>
            </a:r>
            <a:r>
              <a:rPr lang="en-US" sz="2400" dirty="0" smtClean="0"/>
              <a:t>for something like </a:t>
            </a:r>
            <a:r>
              <a:rPr lang="en-US" sz="2400" dirty="0" smtClean="0"/>
              <a:t>70 </a:t>
            </a:r>
            <a:r>
              <a:rPr lang="en-US" sz="2400" dirty="0" smtClean="0"/>
              <a:t>years in order to get lung cancer.”</a:t>
            </a:r>
          </a:p>
          <a:p>
            <a:pPr marL="285750" indent="-285750">
              <a:buFont typeface="Arial"/>
              <a:buChar char="•"/>
            </a:pPr>
            <a:endParaRPr lang="en-US" sz="2400" dirty="0"/>
          </a:p>
          <a:p>
            <a:pPr marL="285750" indent="-285750">
              <a:buFont typeface="Arial"/>
              <a:buChar char="•"/>
            </a:pPr>
            <a:r>
              <a:rPr lang="en-US" sz="2400" dirty="0" smtClean="0"/>
              <a:t>“The reason the radon levels were so high </a:t>
            </a:r>
            <a:r>
              <a:rPr lang="en-US" sz="2400" dirty="0" smtClean="0"/>
              <a:t>is </a:t>
            </a:r>
            <a:r>
              <a:rPr lang="en-US" sz="2400" dirty="0" smtClean="0"/>
              <a:t>because the house has been </a:t>
            </a:r>
            <a:r>
              <a:rPr lang="en-US" sz="2400" dirty="0" smtClean="0"/>
              <a:t>unoccupied </a:t>
            </a:r>
            <a:r>
              <a:rPr lang="en-US" sz="2400" dirty="0" smtClean="0"/>
              <a:t>and the levels just kept building up.</a:t>
            </a:r>
            <a:r>
              <a:rPr lang="en-US" sz="2400" dirty="0" smtClean="0"/>
              <a:t>”</a:t>
            </a:r>
          </a:p>
          <a:p>
            <a:endParaRPr lang="en-US" sz="2400" dirty="0"/>
          </a:p>
          <a:p>
            <a:pPr marL="285750" indent="-285750">
              <a:buFont typeface="Arial"/>
              <a:buChar char="•"/>
            </a:pPr>
            <a:endParaRPr lang="en-US" sz="2400" dirty="0"/>
          </a:p>
        </p:txBody>
      </p:sp>
    </p:spTree>
    <p:extLst>
      <p:ext uri="{BB962C8B-B14F-4D97-AF65-F5344CB8AC3E}">
        <p14:creationId xmlns:p14="http://schemas.microsoft.com/office/powerpoint/2010/main" val="3699840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38400" y="6172200"/>
            <a:ext cx="6172200" cy="461665"/>
          </a:xfrm>
          <a:prstGeom prst="rect">
            <a:avLst/>
          </a:prstGeom>
          <a:noFill/>
        </p:spPr>
        <p:txBody>
          <a:bodyPr wrap="square" rtlCol="0">
            <a:spAutoFit/>
          </a:bodyPr>
          <a:lstStyle/>
          <a:p>
            <a:pPr algn="r"/>
            <a:r>
              <a:rPr lang="en-US" sz="2400" dirty="0">
                <a:latin typeface="Calibri" panose="020F0502020204030204" pitchFamily="34" charset="0"/>
              </a:rPr>
              <a:t>The 2017 International Radon Symposium</a:t>
            </a:r>
            <a:r>
              <a:rPr lang="en-US" sz="2400" dirty="0">
                <a:effectLst/>
                <a:latin typeface="Calibri" panose="020F0502020204030204" pitchFamily="34" charset="0"/>
              </a:rPr>
              <a:t>™</a:t>
            </a:r>
            <a:endParaRPr lang="en-US" sz="2400" dirty="0">
              <a:latin typeface="Calibri" panose="020F0502020204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149438"/>
            <a:ext cx="1371600" cy="622458"/>
          </a:xfrm>
          <a:prstGeom prst="rect">
            <a:avLst/>
          </a:prstGeom>
        </p:spPr>
      </p:pic>
      <p:sp>
        <p:nvSpPr>
          <p:cNvPr id="9" name="TextBox 8"/>
          <p:cNvSpPr txBox="1"/>
          <p:nvPr/>
        </p:nvSpPr>
        <p:spPr>
          <a:xfrm>
            <a:off x="838200" y="838200"/>
            <a:ext cx="7620000" cy="2616101"/>
          </a:xfrm>
          <a:prstGeom prst="rect">
            <a:avLst/>
          </a:prstGeom>
          <a:noFill/>
        </p:spPr>
        <p:txBody>
          <a:bodyPr wrap="square" rtlCol="0">
            <a:spAutoFit/>
          </a:bodyPr>
          <a:lstStyle/>
          <a:p>
            <a:pPr marL="285750" indent="-285750" algn="ctr">
              <a:buFont typeface="Arial"/>
              <a:buChar char="•"/>
            </a:pPr>
            <a:endParaRPr lang="en-US" sz="2400" dirty="0"/>
          </a:p>
          <a:p>
            <a:pPr algn="ctr"/>
            <a:r>
              <a:rPr lang="en-US" sz="2800" dirty="0" smtClean="0"/>
              <a:t>One of our responsibilities as Radon Measurement Providers is to educate.</a:t>
            </a:r>
          </a:p>
          <a:p>
            <a:pPr algn="ctr"/>
            <a:endParaRPr lang="en-US" sz="2800" dirty="0"/>
          </a:p>
          <a:p>
            <a:pPr algn="ctr"/>
            <a:r>
              <a:rPr lang="en-US" sz="2800" dirty="0" smtClean="0"/>
              <a:t>Don’t be afraid to speak up when you hear your client being misinformed about radon.</a:t>
            </a:r>
            <a:endParaRPr lang="en-US" sz="2800" dirty="0"/>
          </a:p>
        </p:txBody>
      </p:sp>
    </p:spTree>
    <p:extLst>
      <p:ext uri="{BB962C8B-B14F-4D97-AF65-F5344CB8AC3E}">
        <p14:creationId xmlns:p14="http://schemas.microsoft.com/office/powerpoint/2010/main" val="1782885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38400" y="6172200"/>
            <a:ext cx="6172200" cy="461665"/>
          </a:xfrm>
          <a:prstGeom prst="rect">
            <a:avLst/>
          </a:prstGeom>
          <a:noFill/>
        </p:spPr>
        <p:txBody>
          <a:bodyPr wrap="square" rtlCol="0">
            <a:spAutoFit/>
          </a:bodyPr>
          <a:lstStyle/>
          <a:p>
            <a:pPr algn="r"/>
            <a:r>
              <a:rPr lang="en-US" sz="2400" dirty="0">
                <a:latin typeface="Calibri" panose="020F0502020204030204" pitchFamily="34" charset="0"/>
              </a:rPr>
              <a:t>The 2017 International Radon Symposium</a:t>
            </a:r>
            <a:r>
              <a:rPr lang="en-US" sz="2400" dirty="0">
                <a:effectLst/>
                <a:latin typeface="Calibri" panose="020F0502020204030204" pitchFamily="34" charset="0"/>
              </a:rPr>
              <a:t>™</a:t>
            </a:r>
            <a:endParaRPr lang="en-US" sz="2400" dirty="0">
              <a:latin typeface="Calibri" panose="020F0502020204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149438"/>
            <a:ext cx="1371600" cy="622458"/>
          </a:xfrm>
          <a:prstGeom prst="rect">
            <a:avLst/>
          </a:prstGeom>
        </p:spPr>
      </p:pic>
      <p:sp>
        <p:nvSpPr>
          <p:cNvPr id="9" name="TextBox 8"/>
          <p:cNvSpPr txBox="1"/>
          <p:nvPr/>
        </p:nvSpPr>
        <p:spPr>
          <a:xfrm>
            <a:off x="838200" y="838200"/>
            <a:ext cx="7620000" cy="1323439"/>
          </a:xfrm>
          <a:prstGeom prst="rect">
            <a:avLst/>
          </a:prstGeom>
          <a:noFill/>
        </p:spPr>
        <p:txBody>
          <a:bodyPr wrap="square" rtlCol="0">
            <a:spAutoFit/>
          </a:bodyPr>
          <a:lstStyle/>
          <a:p>
            <a:pPr marL="285750" indent="-285750" algn="ctr">
              <a:buFont typeface="Arial"/>
              <a:buChar char="•"/>
            </a:pPr>
            <a:endParaRPr lang="en-US" sz="2400" dirty="0"/>
          </a:p>
          <a:p>
            <a:pPr algn="ctr"/>
            <a:r>
              <a:rPr lang="en-US" sz="2800" dirty="0" smtClean="0"/>
              <a:t>Michael Talotta</a:t>
            </a:r>
          </a:p>
          <a:p>
            <a:pPr algn="ctr"/>
            <a:r>
              <a:rPr lang="en-US" sz="2800" dirty="0" err="1" smtClean="0"/>
              <a:t>mttalotta@gmail.com</a:t>
            </a:r>
            <a:endParaRPr lang="en-US" sz="2800" dirty="0"/>
          </a:p>
        </p:txBody>
      </p:sp>
    </p:spTree>
    <p:extLst>
      <p:ext uri="{BB962C8B-B14F-4D97-AF65-F5344CB8AC3E}">
        <p14:creationId xmlns:p14="http://schemas.microsoft.com/office/powerpoint/2010/main" val="607373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676400"/>
          </a:xfrm>
        </p:spPr>
        <p:txBody>
          <a:bodyPr/>
          <a:lstStyle/>
          <a:p>
            <a:r>
              <a:rPr lang="en-US" sz="3600" dirty="0"/>
              <a:t>What is the top reason for Home Inspectors to start offering radon testing as one of their services?</a:t>
            </a:r>
          </a:p>
        </p:txBody>
      </p:sp>
      <p:sp>
        <p:nvSpPr>
          <p:cNvPr id="7" name="TextBox 6"/>
          <p:cNvSpPr txBox="1"/>
          <p:nvPr/>
        </p:nvSpPr>
        <p:spPr>
          <a:xfrm>
            <a:off x="2438400" y="6172200"/>
            <a:ext cx="6172200" cy="461665"/>
          </a:xfrm>
          <a:prstGeom prst="rect">
            <a:avLst/>
          </a:prstGeom>
          <a:noFill/>
        </p:spPr>
        <p:txBody>
          <a:bodyPr wrap="square" rtlCol="0">
            <a:spAutoFit/>
          </a:bodyPr>
          <a:lstStyle/>
          <a:p>
            <a:pPr algn="r"/>
            <a:r>
              <a:rPr lang="en-US" sz="2400" dirty="0">
                <a:latin typeface="Calibri" panose="020F0502020204030204" pitchFamily="34" charset="0"/>
              </a:rPr>
              <a:t>The 2017 International Radon Symposium</a:t>
            </a:r>
            <a:r>
              <a:rPr lang="en-US" sz="2400" dirty="0">
                <a:effectLst/>
                <a:latin typeface="Calibri" panose="020F0502020204030204" pitchFamily="34" charset="0"/>
              </a:rPr>
              <a:t>™</a:t>
            </a:r>
            <a:endParaRPr lang="en-US" sz="2400" dirty="0">
              <a:latin typeface="Calibri" panose="020F0502020204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149438"/>
            <a:ext cx="1371600" cy="622458"/>
          </a:xfrm>
          <a:prstGeom prst="rect">
            <a:avLst/>
          </a:prstGeom>
        </p:spPr>
      </p:pic>
    </p:spTree>
    <p:extLst>
      <p:ext uri="{BB962C8B-B14F-4D97-AF65-F5344CB8AC3E}">
        <p14:creationId xmlns:p14="http://schemas.microsoft.com/office/powerpoint/2010/main" val="1335089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676400"/>
          </a:xfrm>
        </p:spPr>
        <p:txBody>
          <a:bodyPr/>
          <a:lstStyle/>
          <a:p>
            <a:r>
              <a:rPr lang="en-US" sz="3600" dirty="0"/>
              <a:t>What is the top reason for Home Inspectors to start offering radon testing as one of their services?</a:t>
            </a:r>
          </a:p>
        </p:txBody>
      </p:sp>
      <p:pic>
        <p:nvPicPr>
          <p:cNvPr id="5" name="Picture 4" descr="WalterWhite Mone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2213068"/>
            <a:ext cx="4114800" cy="2304288"/>
          </a:xfrm>
          <a:prstGeom prst="rect">
            <a:avLst/>
          </a:prstGeom>
        </p:spPr>
      </p:pic>
      <p:sp>
        <p:nvSpPr>
          <p:cNvPr id="6" name="TextBox 5"/>
          <p:cNvSpPr txBox="1"/>
          <p:nvPr/>
        </p:nvSpPr>
        <p:spPr>
          <a:xfrm>
            <a:off x="2971800" y="4977824"/>
            <a:ext cx="3184886" cy="584776"/>
          </a:xfrm>
          <a:prstGeom prst="rect">
            <a:avLst/>
          </a:prstGeom>
          <a:noFill/>
        </p:spPr>
        <p:txBody>
          <a:bodyPr wrap="none" rtlCol="0">
            <a:spAutoFit/>
          </a:bodyPr>
          <a:lstStyle/>
          <a:p>
            <a:r>
              <a:rPr lang="en-US" sz="3200" dirty="0"/>
              <a:t>Additional Income</a:t>
            </a:r>
          </a:p>
        </p:txBody>
      </p:sp>
      <p:sp>
        <p:nvSpPr>
          <p:cNvPr id="7" name="TextBox 6"/>
          <p:cNvSpPr txBox="1"/>
          <p:nvPr/>
        </p:nvSpPr>
        <p:spPr>
          <a:xfrm>
            <a:off x="2438400" y="6172200"/>
            <a:ext cx="6172200" cy="461665"/>
          </a:xfrm>
          <a:prstGeom prst="rect">
            <a:avLst/>
          </a:prstGeom>
          <a:noFill/>
        </p:spPr>
        <p:txBody>
          <a:bodyPr wrap="square" rtlCol="0">
            <a:spAutoFit/>
          </a:bodyPr>
          <a:lstStyle/>
          <a:p>
            <a:pPr algn="r"/>
            <a:r>
              <a:rPr lang="en-US" sz="2400" dirty="0">
                <a:latin typeface="Calibri" panose="020F0502020204030204" pitchFamily="34" charset="0"/>
              </a:rPr>
              <a:t>The 2017 International Radon Symposium</a:t>
            </a:r>
            <a:r>
              <a:rPr lang="en-US" sz="2400" dirty="0">
                <a:effectLst/>
                <a:latin typeface="Calibri" panose="020F0502020204030204" pitchFamily="34" charset="0"/>
              </a:rPr>
              <a:t>™</a:t>
            </a:r>
            <a:endParaRPr lang="en-US" sz="2400" dirty="0">
              <a:latin typeface="Calibri" panose="020F050202020403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149438"/>
            <a:ext cx="1371600" cy="622458"/>
          </a:xfrm>
          <a:prstGeom prst="rect">
            <a:avLst/>
          </a:prstGeom>
        </p:spPr>
      </p:pic>
    </p:spTree>
    <p:extLst>
      <p:ext uri="{BB962C8B-B14F-4D97-AF65-F5344CB8AC3E}">
        <p14:creationId xmlns:p14="http://schemas.microsoft.com/office/powerpoint/2010/main" val="1501458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676400"/>
          </a:xfrm>
        </p:spPr>
        <p:txBody>
          <a:bodyPr/>
          <a:lstStyle/>
          <a:p>
            <a:r>
              <a:rPr lang="en-US" sz="3600" dirty="0"/>
              <a:t>Know your testing procedures</a:t>
            </a:r>
          </a:p>
        </p:txBody>
      </p:sp>
      <p:sp>
        <p:nvSpPr>
          <p:cNvPr id="7" name="TextBox 6"/>
          <p:cNvSpPr txBox="1"/>
          <p:nvPr/>
        </p:nvSpPr>
        <p:spPr>
          <a:xfrm>
            <a:off x="2438400" y="6172200"/>
            <a:ext cx="6172200" cy="461665"/>
          </a:xfrm>
          <a:prstGeom prst="rect">
            <a:avLst/>
          </a:prstGeom>
          <a:noFill/>
        </p:spPr>
        <p:txBody>
          <a:bodyPr wrap="square" rtlCol="0">
            <a:spAutoFit/>
          </a:bodyPr>
          <a:lstStyle/>
          <a:p>
            <a:pPr algn="r"/>
            <a:r>
              <a:rPr lang="en-US" sz="2400" dirty="0">
                <a:latin typeface="Calibri" panose="020F0502020204030204" pitchFamily="34" charset="0"/>
              </a:rPr>
              <a:t>The 2017 International Radon Symposium</a:t>
            </a:r>
            <a:r>
              <a:rPr lang="en-US" sz="2400" dirty="0">
                <a:effectLst/>
                <a:latin typeface="Calibri" panose="020F0502020204030204" pitchFamily="34" charset="0"/>
              </a:rPr>
              <a:t>™</a:t>
            </a:r>
            <a:endParaRPr lang="en-US" sz="2400" dirty="0">
              <a:latin typeface="Calibri" panose="020F0502020204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149438"/>
            <a:ext cx="1371600" cy="622458"/>
          </a:xfrm>
          <a:prstGeom prst="rect">
            <a:avLst/>
          </a:prstGeom>
        </p:spPr>
      </p:pic>
      <p:sp>
        <p:nvSpPr>
          <p:cNvPr id="9" name="Content Placeholder 2"/>
          <p:cNvSpPr>
            <a:spLocks noGrp="1"/>
          </p:cNvSpPr>
          <p:nvPr>
            <p:ph idx="1"/>
          </p:nvPr>
        </p:nvSpPr>
        <p:spPr>
          <a:xfrm>
            <a:off x="4800600" y="1524000"/>
            <a:ext cx="3962400" cy="4267200"/>
          </a:xfrm>
        </p:spPr>
        <p:txBody>
          <a:bodyPr/>
          <a:lstStyle/>
          <a:p>
            <a:r>
              <a:rPr lang="en-US" dirty="0" smtClean="0"/>
              <a:t>Placement</a:t>
            </a:r>
          </a:p>
          <a:p>
            <a:endParaRPr lang="en-US" dirty="0"/>
          </a:p>
          <a:p>
            <a:r>
              <a:rPr lang="en-US" dirty="0"/>
              <a:t>Closed </a:t>
            </a:r>
            <a:r>
              <a:rPr lang="en-US" dirty="0" smtClean="0"/>
              <a:t>house conditions</a:t>
            </a:r>
          </a:p>
          <a:p>
            <a:endParaRPr lang="en-US" dirty="0"/>
          </a:p>
          <a:p>
            <a:r>
              <a:rPr lang="en-US" dirty="0" smtClean="0"/>
              <a:t>Measurement Period</a:t>
            </a:r>
          </a:p>
        </p:txBody>
      </p:sp>
      <p:pic>
        <p:nvPicPr>
          <p:cNvPr id="3" name="Picture 2" descr="IMG_243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524000"/>
            <a:ext cx="4038600" cy="4038600"/>
          </a:xfrm>
          <a:prstGeom prst="rect">
            <a:avLst/>
          </a:prstGeom>
        </p:spPr>
      </p:pic>
    </p:spTree>
    <p:extLst>
      <p:ext uri="{BB962C8B-B14F-4D97-AF65-F5344CB8AC3E}">
        <p14:creationId xmlns:p14="http://schemas.microsoft.com/office/powerpoint/2010/main" val="2059167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676400"/>
          </a:xfrm>
        </p:spPr>
        <p:txBody>
          <a:bodyPr/>
          <a:lstStyle/>
          <a:p>
            <a:r>
              <a:rPr lang="en-US" sz="3600" dirty="0"/>
              <a:t>Does your home inspection insurance policy cover radon measurement?</a:t>
            </a:r>
          </a:p>
        </p:txBody>
      </p:sp>
      <p:sp>
        <p:nvSpPr>
          <p:cNvPr id="7" name="TextBox 6"/>
          <p:cNvSpPr txBox="1"/>
          <p:nvPr/>
        </p:nvSpPr>
        <p:spPr>
          <a:xfrm>
            <a:off x="2438400" y="6172200"/>
            <a:ext cx="6172200" cy="461665"/>
          </a:xfrm>
          <a:prstGeom prst="rect">
            <a:avLst/>
          </a:prstGeom>
          <a:noFill/>
        </p:spPr>
        <p:txBody>
          <a:bodyPr wrap="square" rtlCol="0">
            <a:spAutoFit/>
          </a:bodyPr>
          <a:lstStyle/>
          <a:p>
            <a:pPr algn="r"/>
            <a:r>
              <a:rPr lang="en-US" sz="2400" dirty="0">
                <a:latin typeface="Calibri" panose="020F0502020204030204" pitchFamily="34" charset="0"/>
              </a:rPr>
              <a:t>The 2017 International Radon Symposium</a:t>
            </a:r>
            <a:r>
              <a:rPr lang="en-US" sz="2400" dirty="0">
                <a:effectLst/>
                <a:latin typeface="Calibri" panose="020F0502020204030204" pitchFamily="34" charset="0"/>
              </a:rPr>
              <a:t>™</a:t>
            </a:r>
            <a:endParaRPr lang="en-US" sz="2400" dirty="0">
              <a:latin typeface="Calibri" panose="020F0502020204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149438"/>
            <a:ext cx="1371600" cy="622458"/>
          </a:xfrm>
          <a:prstGeom prst="rect">
            <a:avLst/>
          </a:prstGeom>
        </p:spPr>
      </p:pic>
    </p:spTree>
    <p:extLst>
      <p:ext uri="{BB962C8B-B14F-4D97-AF65-F5344CB8AC3E}">
        <p14:creationId xmlns:p14="http://schemas.microsoft.com/office/powerpoint/2010/main" val="3078138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676400"/>
          </a:xfrm>
        </p:spPr>
        <p:txBody>
          <a:bodyPr/>
          <a:lstStyle/>
          <a:p>
            <a:r>
              <a:rPr lang="en-US" sz="3600" dirty="0"/>
              <a:t>Does your home inspection insurance policy cover radon measurement?</a:t>
            </a:r>
          </a:p>
        </p:txBody>
      </p:sp>
      <p:sp>
        <p:nvSpPr>
          <p:cNvPr id="7" name="TextBox 6"/>
          <p:cNvSpPr txBox="1"/>
          <p:nvPr/>
        </p:nvSpPr>
        <p:spPr>
          <a:xfrm>
            <a:off x="2438400" y="6172200"/>
            <a:ext cx="6172200" cy="461665"/>
          </a:xfrm>
          <a:prstGeom prst="rect">
            <a:avLst/>
          </a:prstGeom>
          <a:noFill/>
        </p:spPr>
        <p:txBody>
          <a:bodyPr wrap="square" rtlCol="0">
            <a:spAutoFit/>
          </a:bodyPr>
          <a:lstStyle/>
          <a:p>
            <a:pPr algn="r"/>
            <a:r>
              <a:rPr lang="en-US" sz="2400" dirty="0">
                <a:latin typeface="Calibri" panose="020F0502020204030204" pitchFamily="34" charset="0"/>
              </a:rPr>
              <a:t>The 2017 International Radon Symposium</a:t>
            </a:r>
            <a:r>
              <a:rPr lang="en-US" sz="2400" dirty="0">
                <a:effectLst/>
                <a:latin typeface="Calibri" panose="020F0502020204030204" pitchFamily="34" charset="0"/>
              </a:rPr>
              <a:t>™</a:t>
            </a:r>
            <a:endParaRPr lang="en-US" sz="2400" dirty="0">
              <a:latin typeface="Calibri" panose="020F0502020204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149438"/>
            <a:ext cx="1371600" cy="622458"/>
          </a:xfrm>
          <a:prstGeom prst="rect">
            <a:avLst/>
          </a:prstGeom>
        </p:spPr>
      </p:pic>
      <p:sp>
        <p:nvSpPr>
          <p:cNvPr id="10" name="Title 1"/>
          <p:cNvSpPr txBox="1">
            <a:spLocks/>
          </p:cNvSpPr>
          <p:nvPr/>
        </p:nvSpPr>
        <p:spPr bwMode="auto">
          <a:xfrm>
            <a:off x="457200" y="4267200"/>
            <a:ext cx="8229600" cy="1676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3600" kern="0" dirty="0"/>
              <a:t>If you are unsure, I recommend contacting your insurance company.</a:t>
            </a:r>
          </a:p>
        </p:txBody>
      </p:sp>
      <p:sp>
        <p:nvSpPr>
          <p:cNvPr id="9" name="Rectangle 8"/>
          <p:cNvSpPr/>
          <p:nvPr/>
        </p:nvSpPr>
        <p:spPr bwMode="auto">
          <a:xfrm>
            <a:off x="609600" y="1828800"/>
            <a:ext cx="8001000" cy="2514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2000" dirty="0" smtClean="0">
              <a:solidFill>
                <a:schemeClr val="bg2"/>
              </a:solidFill>
            </a:endParaRPr>
          </a:p>
          <a:p>
            <a:r>
              <a:rPr lang="en-US" sz="2000" dirty="0" smtClean="0">
                <a:solidFill>
                  <a:schemeClr val="bg2"/>
                </a:solidFill>
              </a:rPr>
              <a:t>“Contact </a:t>
            </a:r>
            <a:r>
              <a:rPr lang="en-US" sz="2000" dirty="0">
                <a:solidFill>
                  <a:schemeClr val="bg2"/>
                </a:solidFill>
              </a:rPr>
              <a:t>a physician if you or a loved one is experiencing respiratory problems you suspect may be due to radon poisoning. You should also consider contacting an experienced personal injury attorney who can help you determine who may be responsible for the radon exposure. You may be entitled to compensation</a:t>
            </a:r>
            <a:r>
              <a:rPr lang="en-US" sz="2000" dirty="0" smtClean="0">
                <a:solidFill>
                  <a:schemeClr val="bg2"/>
                </a:solidFill>
              </a:rPr>
              <a:t>.”</a:t>
            </a:r>
            <a:endParaRPr kumimoji="0" lang="en-US" sz="2000" b="0" i="0" u="none" strike="noStrike" cap="none" normalizeH="0" baseline="0" dirty="0">
              <a:ln>
                <a:noFill/>
              </a:ln>
              <a:solidFill>
                <a:schemeClr val="bg2"/>
              </a:solidFill>
              <a:effectLst/>
            </a:endParaRPr>
          </a:p>
          <a:p>
            <a:r>
              <a:rPr lang="en-US" sz="2000" dirty="0" smtClean="0">
                <a:solidFill>
                  <a:schemeClr val="bg2"/>
                </a:solidFill>
              </a:rPr>
              <a:t>					</a:t>
            </a:r>
            <a:r>
              <a:rPr lang="en-US" sz="1600" dirty="0" smtClean="0">
                <a:solidFill>
                  <a:schemeClr val="bg2"/>
                </a:solidFill>
              </a:rPr>
              <a:t>Quote from Personal Injury Law Website</a:t>
            </a:r>
            <a:endParaRPr kumimoji="0" lang="en-US" sz="1600" b="0" i="0" u="none" strike="noStrike" cap="none" normalizeH="0" baseline="0" dirty="0">
              <a:ln>
                <a:noFill/>
              </a:ln>
              <a:solidFill>
                <a:schemeClr val="bg2"/>
              </a:solidFill>
              <a:effectLst/>
            </a:endParaRPr>
          </a:p>
        </p:txBody>
      </p:sp>
    </p:spTree>
    <p:extLst>
      <p:ext uri="{BB962C8B-B14F-4D97-AF65-F5344CB8AC3E}">
        <p14:creationId xmlns:p14="http://schemas.microsoft.com/office/powerpoint/2010/main" val="1135113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676400"/>
          </a:xfrm>
        </p:spPr>
        <p:txBody>
          <a:bodyPr/>
          <a:lstStyle/>
          <a:p>
            <a:r>
              <a:rPr lang="en-US" sz="3600" dirty="0" smtClean="0"/>
              <a:t>Do you have a QA/QC plan?</a:t>
            </a:r>
            <a:endParaRPr lang="en-US" sz="3600" dirty="0"/>
          </a:p>
        </p:txBody>
      </p:sp>
      <p:sp>
        <p:nvSpPr>
          <p:cNvPr id="7" name="TextBox 6"/>
          <p:cNvSpPr txBox="1"/>
          <p:nvPr/>
        </p:nvSpPr>
        <p:spPr>
          <a:xfrm>
            <a:off x="2438400" y="6172200"/>
            <a:ext cx="6172200" cy="461665"/>
          </a:xfrm>
          <a:prstGeom prst="rect">
            <a:avLst/>
          </a:prstGeom>
          <a:noFill/>
        </p:spPr>
        <p:txBody>
          <a:bodyPr wrap="square" rtlCol="0">
            <a:spAutoFit/>
          </a:bodyPr>
          <a:lstStyle/>
          <a:p>
            <a:pPr algn="r"/>
            <a:r>
              <a:rPr lang="en-US" sz="2400" dirty="0">
                <a:latin typeface="Calibri" panose="020F0502020204030204" pitchFamily="34" charset="0"/>
              </a:rPr>
              <a:t>The 2017 International Radon Symposium</a:t>
            </a:r>
            <a:r>
              <a:rPr lang="en-US" sz="2400" dirty="0">
                <a:effectLst/>
                <a:latin typeface="Calibri" panose="020F0502020204030204" pitchFamily="34" charset="0"/>
              </a:rPr>
              <a:t>™</a:t>
            </a:r>
            <a:endParaRPr lang="en-US" sz="2400" dirty="0">
              <a:latin typeface="Calibri" panose="020F0502020204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149438"/>
            <a:ext cx="1371600" cy="622458"/>
          </a:xfrm>
          <a:prstGeom prst="rect">
            <a:avLst/>
          </a:prstGeom>
        </p:spPr>
      </p:pic>
      <p:sp>
        <p:nvSpPr>
          <p:cNvPr id="3" name="TextBox 2"/>
          <p:cNvSpPr txBox="1"/>
          <p:nvPr/>
        </p:nvSpPr>
        <p:spPr>
          <a:xfrm>
            <a:off x="609600" y="2057400"/>
            <a:ext cx="8153400" cy="2985433"/>
          </a:xfrm>
          <a:prstGeom prst="rect">
            <a:avLst/>
          </a:prstGeom>
          <a:noFill/>
        </p:spPr>
        <p:txBody>
          <a:bodyPr wrap="square" rtlCol="0">
            <a:spAutoFit/>
          </a:bodyPr>
          <a:lstStyle/>
          <a:p>
            <a:pPr algn="ctr"/>
            <a:r>
              <a:rPr lang="en-US" sz="2400" dirty="0" smtClean="0"/>
              <a:t>If not</a:t>
            </a:r>
            <a:r>
              <a:rPr lang="mr-IN" dirty="0" smtClean="0"/>
              <a:t>…</a:t>
            </a:r>
            <a:endParaRPr lang="en-US" dirty="0" smtClean="0"/>
          </a:p>
          <a:p>
            <a:pPr algn="ctr"/>
            <a:endParaRPr lang="en-US" dirty="0" smtClean="0"/>
          </a:p>
          <a:p>
            <a:pPr algn="ctr"/>
            <a:r>
              <a:rPr lang="en-US" sz="3200" dirty="0" smtClean="0"/>
              <a:t>Log onto </a:t>
            </a:r>
            <a:r>
              <a:rPr lang="en-US" sz="3200" dirty="0" err="1" smtClean="0"/>
              <a:t>aarst-nrpp.com</a:t>
            </a:r>
            <a:endParaRPr lang="en-US" sz="3200" dirty="0"/>
          </a:p>
          <a:p>
            <a:pPr algn="ctr"/>
            <a:endParaRPr lang="en-US" sz="3200" dirty="0" smtClean="0"/>
          </a:p>
          <a:p>
            <a:pPr algn="ctr"/>
            <a:r>
              <a:rPr lang="en-US" sz="3200" dirty="0" smtClean="0"/>
              <a:t>Sample QA Plans and QC Tracking Templates are Available in the Members Section</a:t>
            </a:r>
            <a:endParaRPr lang="en-US" sz="3200" dirty="0"/>
          </a:p>
          <a:p>
            <a:pPr algn="ctr"/>
            <a:endParaRPr lang="en-US" dirty="0"/>
          </a:p>
        </p:txBody>
      </p:sp>
    </p:spTree>
    <p:extLst>
      <p:ext uri="{BB962C8B-B14F-4D97-AF65-F5344CB8AC3E}">
        <p14:creationId xmlns:p14="http://schemas.microsoft.com/office/powerpoint/2010/main" val="1596969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676400"/>
          </a:xfrm>
        </p:spPr>
        <p:txBody>
          <a:bodyPr/>
          <a:lstStyle/>
          <a:p>
            <a:r>
              <a:rPr lang="en-US" sz="3600" dirty="0"/>
              <a:t>Do you have a radon measurement contract?</a:t>
            </a:r>
          </a:p>
        </p:txBody>
      </p:sp>
      <p:sp>
        <p:nvSpPr>
          <p:cNvPr id="7" name="TextBox 6"/>
          <p:cNvSpPr txBox="1"/>
          <p:nvPr/>
        </p:nvSpPr>
        <p:spPr>
          <a:xfrm>
            <a:off x="2438400" y="6172200"/>
            <a:ext cx="6172200" cy="461665"/>
          </a:xfrm>
          <a:prstGeom prst="rect">
            <a:avLst/>
          </a:prstGeom>
          <a:noFill/>
        </p:spPr>
        <p:txBody>
          <a:bodyPr wrap="square" rtlCol="0">
            <a:spAutoFit/>
          </a:bodyPr>
          <a:lstStyle/>
          <a:p>
            <a:pPr algn="r"/>
            <a:r>
              <a:rPr lang="en-US" sz="2400" dirty="0">
                <a:latin typeface="Calibri" panose="020F0502020204030204" pitchFamily="34" charset="0"/>
              </a:rPr>
              <a:t>The 2017 International Radon Symposium</a:t>
            </a:r>
            <a:r>
              <a:rPr lang="en-US" sz="2400" dirty="0">
                <a:effectLst/>
                <a:latin typeface="Calibri" panose="020F0502020204030204" pitchFamily="34" charset="0"/>
              </a:rPr>
              <a:t>™</a:t>
            </a:r>
            <a:endParaRPr lang="en-US" sz="2400" dirty="0">
              <a:latin typeface="Calibri" panose="020F0502020204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149438"/>
            <a:ext cx="1371600" cy="622458"/>
          </a:xfrm>
          <a:prstGeom prst="rect">
            <a:avLst/>
          </a:prstGeom>
        </p:spPr>
      </p:pic>
      <p:pic>
        <p:nvPicPr>
          <p:cNvPr id="5" name="Picture 4" descr="Contract.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2133600"/>
            <a:ext cx="4022183" cy="3365500"/>
          </a:xfrm>
          <a:prstGeom prst="rect">
            <a:avLst/>
          </a:prstGeom>
          <a:ln>
            <a:noFill/>
          </a:ln>
          <a:effectLst>
            <a:softEdge rad="112500"/>
          </a:effectLst>
        </p:spPr>
      </p:pic>
    </p:spTree>
    <p:extLst>
      <p:ext uri="{BB962C8B-B14F-4D97-AF65-F5344CB8AC3E}">
        <p14:creationId xmlns:p14="http://schemas.microsoft.com/office/powerpoint/2010/main" val="186997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676400"/>
          </a:xfrm>
        </p:spPr>
        <p:txBody>
          <a:bodyPr/>
          <a:lstStyle/>
          <a:p>
            <a:r>
              <a:rPr lang="en-US" sz="3600" dirty="0"/>
              <a:t>What should your contract cover?</a:t>
            </a:r>
          </a:p>
        </p:txBody>
      </p:sp>
      <p:sp>
        <p:nvSpPr>
          <p:cNvPr id="7" name="TextBox 6"/>
          <p:cNvSpPr txBox="1"/>
          <p:nvPr/>
        </p:nvSpPr>
        <p:spPr>
          <a:xfrm>
            <a:off x="2438400" y="6172200"/>
            <a:ext cx="6172200" cy="461665"/>
          </a:xfrm>
          <a:prstGeom prst="rect">
            <a:avLst/>
          </a:prstGeom>
          <a:noFill/>
        </p:spPr>
        <p:txBody>
          <a:bodyPr wrap="square" rtlCol="0">
            <a:spAutoFit/>
          </a:bodyPr>
          <a:lstStyle/>
          <a:p>
            <a:pPr algn="r"/>
            <a:r>
              <a:rPr lang="en-US" sz="2400" dirty="0">
                <a:latin typeface="Calibri" panose="020F0502020204030204" pitchFamily="34" charset="0"/>
              </a:rPr>
              <a:t>The 2017 International Radon Symposium</a:t>
            </a:r>
            <a:r>
              <a:rPr lang="en-US" sz="2400" dirty="0">
                <a:effectLst/>
                <a:latin typeface="Calibri" panose="020F0502020204030204" pitchFamily="34" charset="0"/>
              </a:rPr>
              <a:t>™</a:t>
            </a:r>
            <a:endParaRPr lang="en-US" sz="2400" dirty="0">
              <a:latin typeface="Calibri" panose="020F0502020204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149438"/>
            <a:ext cx="1371600" cy="622458"/>
          </a:xfrm>
          <a:prstGeom prst="rect">
            <a:avLst/>
          </a:prstGeom>
        </p:spPr>
      </p:pic>
      <p:sp>
        <p:nvSpPr>
          <p:cNvPr id="6" name="Content Placeholder 2"/>
          <p:cNvSpPr>
            <a:spLocks noGrp="1"/>
          </p:cNvSpPr>
          <p:nvPr>
            <p:ph idx="1"/>
          </p:nvPr>
        </p:nvSpPr>
        <p:spPr>
          <a:xfrm>
            <a:off x="457200" y="1752600"/>
            <a:ext cx="8229600" cy="4373563"/>
          </a:xfrm>
        </p:spPr>
        <p:txBody>
          <a:bodyPr/>
          <a:lstStyle/>
          <a:p>
            <a:r>
              <a:rPr lang="en-US" dirty="0"/>
              <a:t>Test results will reflect the radon levels in the home during the time and duration of the test only.</a:t>
            </a:r>
          </a:p>
          <a:p>
            <a:r>
              <a:rPr lang="en-US" dirty="0"/>
              <a:t>Radon levels may change in the future due to natural causes.</a:t>
            </a:r>
          </a:p>
          <a:p>
            <a:r>
              <a:rPr lang="en-US" dirty="0"/>
              <a:t>Closed house conditions must be maintained during the test.</a:t>
            </a:r>
          </a:p>
        </p:txBody>
      </p:sp>
    </p:spTree>
    <p:extLst>
      <p:ext uri="{BB962C8B-B14F-4D97-AF65-F5344CB8AC3E}">
        <p14:creationId xmlns:p14="http://schemas.microsoft.com/office/powerpoint/2010/main" val="1561216306"/>
      </p:ext>
    </p:extLst>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Stream</Template>
  <TotalTime>26604</TotalTime>
  <Words>588</Words>
  <Application>Microsoft Macintosh PowerPoint</Application>
  <PresentationFormat>On-screen Show (4:3)</PresentationFormat>
  <Paragraphs>76</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Stream</vt:lpstr>
      <vt:lpstr>Radon Testing and the Liability of the Home Inspector</vt:lpstr>
      <vt:lpstr>What is the top reason for Home Inspectors to start offering radon testing as one of their services?</vt:lpstr>
      <vt:lpstr>What is the top reason for Home Inspectors to start offering radon testing as one of their services?</vt:lpstr>
      <vt:lpstr>Know your testing procedures</vt:lpstr>
      <vt:lpstr>Does your home inspection insurance policy cover radon measurement?</vt:lpstr>
      <vt:lpstr>Does your home inspection insurance policy cover radon measurement?</vt:lpstr>
      <vt:lpstr>Do you have a QA/QC plan?</vt:lpstr>
      <vt:lpstr>Do you have a radon measurement contract?</vt:lpstr>
      <vt:lpstr>What should your contract cover?</vt:lpstr>
      <vt:lpstr>Most importantly…</vt:lpstr>
      <vt:lpstr>Instructions for the Homeowner or Current Occupant</vt:lpstr>
      <vt:lpstr>Dealing with the Realtor that Knows Everything About Radon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Determination of Individual Calibration Factors</dc:title>
  <dc:creator>Phil</dc:creator>
  <cp:lastModifiedBy>Michael Talotta</cp:lastModifiedBy>
  <cp:revision>168</cp:revision>
  <dcterms:created xsi:type="dcterms:W3CDTF">2005-05-22T00:50:12Z</dcterms:created>
  <dcterms:modified xsi:type="dcterms:W3CDTF">2017-09-25T01:54:17Z</dcterms:modified>
</cp:coreProperties>
</file>