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10" r:id="rId2"/>
    <p:sldId id="289" r:id="rId3"/>
    <p:sldId id="311" r:id="rId4"/>
    <p:sldId id="312" r:id="rId5"/>
    <p:sldId id="313" r:id="rId6"/>
    <p:sldId id="314" r:id="rId7"/>
    <p:sldId id="309" r:id="rId8"/>
    <p:sldId id="306" r:id="rId9"/>
    <p:sldId id="315" r:id="rId10"/>
    <p:sldId id="316" r:id="rId11"/>
    <p:sldId id="307" r:id="rId12"/>
    <p:sldId id="308" r:id="rId13"/>
    <p:sldId id="317" r:id="rId14"/>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1" autoAdjust="0"/>
    <p:restoredTop sz="92180" autoAdjust="0"/>
  </p:normalViewPr>
  <p:slideViewPr>
    <p:cSldViewPr>
      <p:cViewPr>
        <p:scale>
          <a:sx n="80" d="100"/>
          <a:sy n="80" d="100"/>
        </p:scale>
        <p:origin x="-53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0CAFB296-6F07-4148-87F2-6990F68FDADC}" type="datetimeFigureOut">
              <a:rPr lang="en-US" smtClean="0"/>
              <a:t>9/19/2017</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1E952A6B-8210-4B79-A4CA-E35564CA4BBA}" type="slidenum">
              <a:rPr lang="en-US" smtClean="0"/>
              <a:t>‹#›</a:t>
            </a:fld>
            <a:endParaRPr lang="en-US"/>
          </a:p>
        </p:txBody>
      </p:sp>
    </p:spTree>
    <p:extLst>
      <p:ext uri="{BB962C8B-B14F-4D97-AF65-F5344CB8AC3E}">
        <p14:creationId xmlns:p14="http://schemas.microsoft.com/office/powerpoint/2010/main" val="2442150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9613"/>
            <a:ext cx="4683125" cy="351155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07708" y="4447291"/>
            <a:ext cx="5661335" cy="5839358"/>
          </a:xfrm>
        </p:spPr>
        <p:txBody>
          <a:bodyPr/>
          <a:lstStyle/>
          <a:p>
            <a:pPr lvl="0"/>
            <a:endParaRPr lang="en-US" baseline="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9613"/>
            <a:ext cx="4683125" cy="351155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07708" y="4447291"/>
            <a:ext cx="5661335" cy="5839358"/>
          </a:xfrm>
        </p:spPr>
        <p:txBody>
          <a:bodyPr/>
          <a:lstStyle/>
          <a:p>
            <a:pPr lvl="0"/>
            <a:r>
              <a:rPr lang="en-US" baseline="0" dirty="0" smtClean="0"/>
              <a:t>Round 1 Heat 4</a:t>
            </a:r>
            <a:endParaRPr lang="en-US" baseline="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9613"/>
            <a:ext cx="4683125" cy="351155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07708" y="4447291"/>
            <a:ext cx="5661335" cy="5839358"/>
          </a:xfrm>
        </p:spPr>
        <p:txBody>
          <a:bodyPr/>
          <a:lstStyle/>
          <a:p>
            <a:pPr lvl="0"/>
            <a:endParaRPr lang="en-US" baseline="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9613"/>
            <a:ext cx="4683125" cy="351155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07708" y="4447291"/>
            <a:ext cx="5661335" cy="5839358"/>
          </a:xfrm>
        </p:spPr>
        <p:txBody>
          <a:bodyPr/>
          <a:lstStyle/>
          <a:p>
            <a:pPr lvl="0"/>
            <a:r>
              <a:rPr lang="en-US" baseline="0" dirty="0" smtClean="0"/>
              <a:t>The Objective:  Clean the debris out of your crawl space, lay down the membrane, seal the membrane, answer the question before the other team.  </a:t>
            </a:r>
          </a:p>
          <a:p>
            <a:pPr lvl="0"/>
            <a:endParaRPr lang="en-US" baseline="0" dirty="0" smtClean="0"/>
          </a:p>
          <a:p>
            <a:pPr lvl="0"/>
            <a:r>
              <a:rPr lang="en-US" baseline="0" dirty="0" smtClean="0"/>
              <a:t>The Details: One team member is the team Cheerleader (use the megaphone).  One team member suits up to go into the crawl.  The remaining 2 team mates are support and debris throwers.  Supplies and tools are in the truck (across the room).  Only the suited up team mate can go into the crawl. The membrane has to be taped down covering the entire flat area of the tunnel.  Debris pulled out of crawl space can be thrown into opposing team’s crawl space.  No goal tending allowed.  Only suited up member can clear crawl.  Once membrane is completed no more debris can be thrown into crawl space by opposing team.</a:t>
            </a:r>
          </a:p>
          <a:p>
            <a:pPr lvl="0"/>
            <a:endParaRPr lang="en-US" baseline="0" dirty="0" smtClean="0"/>
          </a:p>
          <a:p>
            <a:pPr lvl="0"/>
            <a:r>
              <a:rPr lang="en-US" baseline="0" dirty="0" smtClean="0"/>
              <a:t>Details that don’t have to be discussed with the teams:  The crawl can be measured from the outside.</a:t>
            </a:r>
            <a:endParaRPr lang="en-US" baseline="0"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9613"/>
            <a:ext cx="4683125" cy="351155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07708" y="4447291"/>
            <a:ext cx="5661335" cy="5839358"/>
          </a:xfrm>
        </p:spPr>
        <p:txBody>
          <a:bodyPr/>
          <a:lstStyle/>
          <a:p>
            <a:pPr lvl="0"/>
            <a:r>
              <a:rPr lang="en-US" baseline="0" dirty="0" smtClean="0"/>
              <a:t>Round 1 Heat 4</a:t>
            </a:r>
            <a:endParaRPr lang="en-US" baseline="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9613"/>
            <a:ext cx="4683125" cy="351155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07708" y="4447291"/>
            <a:ext cx="5661335" cy="5839358"/>
          </a:xfrm>
        </p:spPr>
        <p:txBody>
          <a:bodyPr/>
          <a:lstStyle/>
          <a:p>
            <a:pPr lvl="0"/>
            <a:r>
              <a:rPr lang="en-US" baseline="0" dirty="0" smtClean="0"/>
              <a:t>Each player will go through the tunnel once using a snake as a baton.  Once every team member has been through the tunnel the team must answer 1 question.  The winner of the heat (and the team that will go to the second round) is a) the team to answer the question correctly first b) the first team to answer the question incorrectly, if both teams answer the question incorrectly.</a:t>
            </a:r>
          </a:p>
          <a:p>
            <a:pPr lvl="0"/>
            <a:endParaRPr lang="en-US" baseline="0" dirty="0" smtClean="0"/>
          </a:p>
          <a:p>
            <a:pPr lvl="0"/>
            <a:r>
              <a:rPr lang="en-US" baseline="0" dirty="0" smtClean="0"/>
              <a:t>Player 1 takes the snake (baton), goes through the tunnel and hands the snake to the next player who goes back through the tunnel….and so on until all 4 players have been through the tunnel once.  Then hustle to the announcers table to answer a question.  Both teams will answer the same question.  You can discuss the answer amongst yourselves but be careful not to give the answer away to the other team.  </a:t>
            </a:r>
            <a:endParaRPr lang="en-US" baseline="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9613"/>
            <a:ext cx="4683125" cy="351155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07708" y="4447291"/>
            <a:ext cx="5661335" cy="5839358"/>
          </a:xfrm>
        </p:spPr>
        <p:txBody>
          <a:bodyPr/>
          <a:lstStyle/>
          <a:p>
            <a:pPr lvl="0"/>
            <a:r>
              <a:rPr lang="en-US" baseline="0" dirty="0" smtClean="0"/>
              <a:t>Round 1 Heat 1</a:t>
            </a:r>
            <a:endParaRPr lang="en-US" baseline="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9613"/>
            <a:ext cx="4683125" cy="351155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07708" y="4447291"/>
            <a:ext cx="5661335" cy="5839358"/>
          </a:xfrm>
        </p:spPr>
        <p:txBody>
          <a:bodyPr/>
          <a:lstStyle/>
          <a:p>
            <a:pPr lvl="0"/>
            <a:r>
              <a:rPr lang="en-US" baseline="0" dirty="0" smtClean="0"/>
              <a:t>Round 1 Heat 2</a:t>
            </a:r>
            <a:endParaRPr lang="en-US" baseline="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9613"/>
            <a:ext cx="4683125" cy="351155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07708" y="4447291"/>
            <a:ext cx="5661335" cy="5839358"/>
          </a:xfrm>
        </p:spPr>
        <p:txBody>
          <a:bodyPr/>
          <a:lstStyle/>
          <a:p>
            <a:pPr lvl="0"/>
            <a:r>
              <a:rPr lang="en-US" baseline="0" dirty="0" smtClean="0"/>
              <a:t>Round 1 Heat 3</a:t>
            </a:r>
            <a:endParaRPr lang="en-US" baseline="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9613"/>
            <a:ext cx="4683125" cy="351155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07708" y="4447291"/>
            <a:ext cx="5661335" cy="5839358"/>
          </a:xfrm>
        </p:spPr>
        <p:txBody>
          <a:bodyPr/>
          <a:lstStyle/>
          <a:p>
            <a:pPr lvl="0"/>
            <a:r>
              <a:rPr lang="en-US" baseline="0" dirty="0" smtClean="0"/>
              <a:t>Round 1 Heat 4</a:t>
            </a:r>
            <a:endParaRPr lang="en-US" baseline="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9613"/>
            <a:ext cx="4683125" cy="351155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07708" y="4447291"/>
            <a:ext cx="5661335" cy="5839358"/>
          </a:xfrm>
        </p:spPr>
        <p:txBody>
          <a:bodyPr/>
          <a:lstStyle/>
          <a:p>
            <a:pPr lvl="0"/>
            <a:endParaRPr lang="en-US" baseline="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9613"/>
            <a:ext cx="4683125" cy="351155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07708" y="4447291"/>
            <a:ext cx="5661335" cy="5839358"/>
          </a:xfrm>
        </p:spPr>
        <p:txBody>
          <a:bodyPr/>
          <a:lstStyle/>
          <a:p>
            <a:pPr lvl="0"/>
            <a:r>
              <a:rPr lang="en-US" baseline="0" dirty="0" smtClean="0"/>
              <a:t>Each player will suit up in safety gear, then take safety gear off passing it to the next player on their team.  Once each team member has suited up and taken their gear off they must answer their question.  The winner of the heat (and the team that will go to the championship round) is a) the team to answer the question correctly first b) the first team to answer the question incorrectly, if both teams answer the question incorrectly.</a:t>
            </a:r>
          </a:p>
          <a:p>
            <a:pPr lvl="0"/>
            <a:endParaRPr lang="en-US" baseline="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9613"/>
            <a:ext cx="4683125" cy="3511550"/>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07708" y="4447291"/>
            <a:ext cx="5661335" cy="5839358"/>
          </a:xfrm>
        </p:spPr>
        <p:txBody>
          <a:bodyPr/>
          <a:lstStyle/>
          <a:p>
            <a:pPr lvl="0"/>
            <a:r>
              <a:rPr lang="en-US" baseline="0" dirty="0" smtClean="0"/>
              <a:t>Round 1 Heat 4</a:t>
            </a:r>
            <a:endParaRPr lang="en-US" baseline="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56E9DB-AB21-4441-97FE-BAF01DBAC55B}"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8D9A9-513E-4E22-8778-D5245BC89E3D}" type="slidenum">
              <a:rPr lang="en-US" smtClean="0"/>
              <a:t>‹#›</a:t>
            </a:fld>
            <a:endParaRPr lang="en-US"/>
          </a:p>
        </p:txBody>
      </p:sp>
    </p:spTree>
    <p:extLst>
      <p:ext uri="{BB962C8B-B14F-4D97-AF65-F5344CB8AC3E}">
        <p14:creationId xmlns:p14="http://schemas.microsoft.com/office/powerpoint/2010/main" val="3175071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6E9DB-AB21-4441-97FE-BAF01DBAC55B}"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8D9A9-513E-4E22-8778-D5245BC89E3D}" type="slidenum">
              <a:rPr lang="en-US" smtClean="0"/>
              <a:t>‹#›</a:t>
            </a:fld>
            <a:endParaRPr lang="en-US"/>
          </a:p>
        </p:txBody>
      </p:sp>
    </p:spTree>
    <p:extLst>
      <p:ext uri="{BB962C8B-B14F-4D97-AF65-F5344CB8AC3E}">
        <p14:creationId xmlns:p14="http://schemas.microsoft.com/office/powerpoint/2010/main" val="1968852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6E9DB-AB21-4441-97FE-BAF01DBAC55B}"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8D9A9-513E-4E22-8778-D5245BC89E3D}" type="slidenum">
              <a:rPr lang="en-US" smtClean="0"/>
              <a:t>‹#›</a:t>
            </a:fld>
            <a:endParaRPr lang="en-US"/>
          </a:p>
        </p:txBody>
      </p:sp>
    </p:spTree>
    <p:extLst>
      <p:ext uri="{BB962C8B-B14F-4D97-AF65-F5344CB8AC3E}">
        <p14:creationId xmlns:p14="http://schemas.microsoft.com/office/powerpoint/2010/main" val="2876514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6E9DB-AB21-4441-97FE-BAF01DBAC55B}"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8D9A9-513E-4E22-8778-D5245BC89E3D}" type="slidenum">
              <a:rPr lang="en-US" smtClean="0"/>
              <a:t>‹#›</a:t>
            </a:fld>
            <a:endParaRPr lang="en-US"/>
          </a:p>
        </p:txBody>
      </p:sp>
    </p:spTree>
    <p:extLst>
      <p:ext uri="{BB962C8B-B14F-4D97-AF65-F5344CB8AC3E}">
        <p14:creationId xmlns:p14="http://schemas.microsoft.com/office/powerpoint/2010/main" val="837790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56E9DB-AB21-4441-97FE-BAF01DBAC55B}"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8D9A9-513E-4E22-8778-D5245BC89E3D}" type="slidenum">
              <a:rPr lang="en-US" smtClean="0"/>
              <a:t>‹#›</a:t>
            </a:fld>
            <a:endParaRPr lang="en-US"/>
          </a:p>
        </p:txBody>
      </p:sp>
    </p:spTree>
    <p:extLst>
      <p:ext uri="{BB962C8B-B14F-4D97-AF65-F5344CB8AC3E}">
        <p14:creationId xmlns:p14="http://schemas.microsoft.com/office/powerpoint/2010/main" val="3398511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56E9DB-AB21-4441-97FE-BAF01DBAC55B}"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B8D9A9-513E-4E22-8778-D5245BC89E3D}" type="slidenum">
              <a:rPr lang="en-US" smtClean="0"/>
              <a:t>‹#›</a:t>
            </a:fld>
            <a:endParaRPr lang="en-US"/>
          </a:p>
        </p:txBody>
      </p:sp>
    </p:spTree>
    <p:extLst>
      <p:ext uri="{BB962C8B-B14F-4D97-AF65-F5344CB8AC3E}">
        <p14:creationId xmlns:p14="http://schemas.microsoft.com/office/powerpoint/2010/main" val="1656983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56E9DB-AB21-4441-97FE-BAF01DBAC55B}" type="datetimeFigureOut">
              <a:rPr lang="en-US" smtClean="0"/>
              <a:t>9/19/2017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B8D9A9-513E-4E22-8778-D5245BC89E3D}" type="slidenum">
              <a:rPr lang="en-US" smtClean="0"/>
              <a:t>‹#›</a:t>
            </a:fld>
            <a:endParaRPr lang="en-US"/>
          </a:p>
        </p:txBody>
      </p:sp>
    </p:spTree>
    <p:extLst>
      <p:ext uri="{BB962C8B-B14F-4D97-AF65-F5344CB8AC3E}">
        <p14:creationId xmlns:p14="http://schemas.microsoft.com/office/powerpoint/2010/main" val="1956608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56E9DB-AB21-4441-97FE-BAF01DBAC55B}" type="datetimeFigureOut">
              <a:rPr lang="en-US" smtClean="0"/>
              <a:t>9/19/2017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B8D9A9-513E-4E22-8778-D5245BC89E3D}" type="slidenum">
              <a:rPr lang="en-US" smtClean="0"/>
              <a:t>‹#›</a:t>
            </a:fld>
            <a:endParaRPr lang="en-US"/>
          </a:p>
        </p:txBody>
      </p:sp>
    </p:spTree>
    <p:extLst>
      <p:ext uri="{BB962C8B-B14F-4D97-AF65-F5344CB8AC3E}">
        <p14:creationId xmlns:p14="http://schemas.microsoft.com/office/powerpoint/2010/main" val="3708010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6E9DB-AB21-4441-97FE-BAF01DBAC55B}" type="datetimeFigureOut">
              <a:rPr lang="en-US" smtClean="0"/>
              <a:t>9/19/2017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B8D9A9-513E-4E22-8778-D5245BC89E3D}" type="slidenum">
              <a:rPr lang="en-US" smtClean="0"/>
              <a:t>‹#›</a:t>
            </a:fld>
            <a:endParaRPr lang="en-US"/>
          </a:p>
        </p:txBody>
      </p:sp>
    </p:spTree>
    <p:extLst>
      <p:ext uri="{BB962C8B-B14F-4D97-AF65-F5344CB8AC3E}">
        <p14:creationId xmlns:p14="http://schemas.microsoft.com/office/powerpoint/2010/main" val="3083125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56E9DB-AB21-4441-97FE-BAF01DBAC55B}"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B8D9A9-513E-4E22-8778-D5245BC89E3D}" type="slidenum">
              <a:rPr lang="en-US" smtClean="0"/>
              <a:t>‹#›</a:t>
            </a:fld>
            <a:endParaRPr lang="en-US"/>
          </a:p>
        </p:txBody>
      </p:sp>
    </p:spTree>
    <p:extLst>
      <p:ext uri="{BB962C8B-B14F-4D97-AF65-F5344CB8AC3E}">
        <p14:creationId xmlns:p14="http://schemas.microsoft.com/office/powerpoint/2010/main" val="1109312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56E9DB-AB21-4441-97FE-BAF01DBAC55B}"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B8D9A9-513E-4E22-8778-D5245BC89E3D}" type="slidenum">
              <a:rPr lang="en-US" smtClean="0"/>
              <a:t>‹#›</a:t>
            </a:fld>
            <a:endParaRPr lang="en-US"/>
          </a:p>
        </p:txBody>
      </p:sp>
    </p:spTree>
    <p:extLst>
      <p:ext uri="{BB962C8B-B14F-4D97-AF65-F5344CB8AC3E}">
        <p14:creationId xmlns:p14="http://schemas.microsoft.com/office/powerpoint/2010/main" val="3969440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56E9DB-AB21-4441-97FE-BAF01DBAC55B}" type="datetimeFigureOut">
              <a:rPr lang="en-US" smtClean="0"/>
              <a:t>9/19/2017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B8D9A9-513E-4E22-8778-D5245BC89E3D}" type="slidenum">
              <a:rPr lang="en-US" smtClean="0"/>
              <a:t>‹#›</a:t>
            </a:fld>
            <a:endParaRPr lang="en-US"/>
          </a:p>
        </p:txBody>
      </p:sp>
    </p:spTree>
    <p:extLst>
      <p:ext uri="{BB962C8B-B14F-4D97-AF65-F5344CB8AC3E}">
        <p14:creationId xmlns:p14="http://schemas.microsoft.com/office/powerpoint/2010/main" val="1784798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4872" y="1097280"/>
            <a:ext cx="4334256" cy="2712720"/>
          </a:xfrm>
          <a:prstGeom prst="rect">
            <a:avLst/>
          </a:prstGeom>
        </p:spPr>
      </p:pic>
      <p:sp>
        <p:nvSpPr>
          <p:cNvPr id="17" name="TextBox 16"/>
          <p:cNvSpPr txBox="1"/>
          <p:nvPr/>
        </p:nvSpPr>
        <p:spPr>
          <a:xfrm>
            <a:off x="-76200" y="76200"/>
            <a:ext cx="9331200" cy="6225908"/>
          </a:xfrm>
          <a:prstGeom prst="rect">
            <a:avLst/>
          </a:prstGeom>
          <a:noFill/>
          <a:ln>
            <a:noFill/>
          </a:ln>
        </p:spPr>
        <p:txBody>
          <a:bodyPr vert="horz" wrap="square" lIns="81643" tIns="40817" rIns="81643" bIns="40817" anchor="t" anchorCtr="0" compatLnSpc="0">
            <a:spAutoFit/>
          </a:bodyPr>
          <a:lstStyle/>
          <a:p>
            <a:pPr algn="ctr" defTabSz="829452" hangingPunct="0">
              <a:defRPr sz="1800" b="0" i="0" u="none" strike="noStrike" kern="0" cap="none" spc="0" baseline="0">
                <a:solidFill>
                  <a:srgbClr val="000000"/>
                </a:solidFill>
                <a:uFillTx/>
              </a:defRPr>
            </a:pPr>
            <a:r>
              <a:rPr lang="en-US" sz="8000" dirty="0" smtClean="0">
                <a:solidFill>
                  <a:schemeClr val="bg1">
                    <a:lumMod val="75000"/>
                  </a:schemeClr>
                </a:solidFill>
                <a:latin typeface="Baskerville Old Face" panose="02020602080505020303" pitchFamily="18" charset="0"/>
                <a:ea typeface="MS Gothic" pitchFamily="2"/>
                <a:cs typeface="Tahoma" pitchFamily="2"/>
              </a:rPr>
              <a:t>2017 </a:t>
            </a:r>
          </a:p>
          <a:p>
            <a:pPr algn="ctr" defTabSz="829452" hangingPunct="0">
              <a:defRPr sz="1800" b="0" i="0" u="none" strike="noStrike" kern="0" cap="none" spc="0" baseline="0">
                <a:solidFill>
                  <a:srgbClr val="000000"/>
                </a:solidFill>
                <a:uFillTx/>
              </a:defRPr>
            </a:pPr>
            <a:r>
              <a:rPr lang="en-US" sz="8000" dirty="0" smtClean="0">
                <a:solidFill>
                  <a:schemeClr val="bg1">
                    <a:lumMod val="75000"/>
                  </a:schemeClr>
                </a:solidFill>
                <a:latin typeface="Baskerville Old Face" panose="02020602080505020303" pitchFamily="18" charset="0"/>
                <a:ea typeface="MS Gothic" pitchFamily="2"/>
                <a:cs typeface="Tahoma" pitchFamily="2"/>
              </a:rPr>
              <a:t>		</a:t>
            </a:r>
          </a:p>
          <a:p>
            <a:pPr algn="ctr" defTabSz="829452" hangingPunct="0">
              <a:defRPr sz="1800" b="0" i="0" u="none" strike="noStrike" kern="0" cap="none" spc="0" baseline="0">
                <a:solidFill>
                  <a:srgbClr val="000000"/>
                </a:solidFill>
                <a:uFillTx/>
              </a:defRPr>
            </a:pPr>
            <a:endParaRPr lang="en-US" sz="8000" dirty="0" smtClean="0">
              <a:solidFill>
                <a:schemeClr val="bg1">
                  <a:lumMod val="75000"/>
                </a:schemeClr>
              </a:solidFill>
              <a:latin typeface="Baskerville Old Face" panose="02020602080505020303" pitchFamily="18" charset="0"/>
              <a:ea typeface="MS Gothic" pitchFamily="2"/>
              <a:cs typeface="Tahoma" pitchFamily="2"/>
            </a:endParaRPr>
          </a:p>
          <a:p>
            <a:pPr algn="ctr" defTabSz="829452" hangingPunct="0">
              <a:defRPr sz="1800" b="0" i="0" u="none" strike="noStrike" kern="0" cap="none" spc="0" baseline="0">
                <a:solidFill>
                  <a:srgbClr val="000000"/>
                </a:solidFill>
                <a:uFillTx/>
              </a:defRPr>
            </a:pPr>
            <a:r>
              <a:rPr lang="en-US" sz="8000" dirty="0" smtClean="0">
                <a:solidFill>
                  <a:schemeClr val="bg1">
                    <a:lumMod val="75000"/>
                  </a:schemeClr>
                </a:solidFill>
                <a:latin typeface="Baskerville Old Face" panose="02020602080505020303" pitchFamily="18" charset="0"/>
                <a:ea typeface="MS Gothic" pitchFamily="2"/>
                <a:cs typeface="Tahoma" pitchFamily="2"/>
              </a:rPr>
              <a:t>Crawl </a:t>
            </a:r>
            <a:r>
              <a:rPr lang="en-US" sz="8000" dirty="0" smtClean="0">
                <a:solidFill>
                  <a:schemeClr val="tx2">
                    <a:lumMod val="60000"/>
                    <a:lumOff val="40000"/>
                  </a:schemeClr>
                </a:solidFill>
                <a:latin typeface="Baskerville Old Face" panose="02020602080505020303" pitchFamily="18" charset="0"/>
                <a:ea typeface="MS Gothic" pitchFamily="2"/>
                <a:cs typeface="Tahoma" pitchFamily="2"/>
              </a:rPr>
              <a:t>Space</a:t>
            </a:r>
            <a:r>
              <a:rPr lang="en-US" sz="8000" dirty="0" smtClean="0">
                <a:solidFill>
                  <a:srgbClr val="FF0000"/>
                </a:solidFill>
                <a:latin typeface="Baskerville Old Face" panose="02020602080505020303" pitchFamily="18" charset="0"/>
                <a:ea typeface="MS Gothic" pitchFamily="2"/>
                <a:cs typeface="Tahoma" pitchFamily="2"/>
              </a:rPr>
              <a:t> Olympics</a:t>
            </a:r>
          </a:p>
          <a:p>
            <a:pPr algn="ctr" defTabSz="829452" hangingPunct="0">
              <a:defRPr sz="1800" b="0" i="0" u="none" strike="noStrike" kern="0" cap="none" spc="0" baseline="0">
                <a:solidFill>
                  <a:srgbClr val="000000"/>
                </a:solidFill>
                <a:uFillTx/>
              </a:defRPr>
            </a:pPr>
            <a:endParaRPr lang="en-US" sz="2000" dirty="0" smtClean="0">
              <a:solidFill>
                <a:schemeClr val="tx2">
                  <a:lumMod val="60000"/>
                  <a:lumOff val="40000"/>
                </a:schemeClr>
              </a:solidFill>
              <a:latin typeface="Baskerville Old Face" panose="02020602080505020303" pitchFamily="18" charset="0"/>
              <a:ea typeface="MS Gothic" pitchFamily="2"/>
              <a:cs typeface="Tahoma" pitchFamily="2"/>
            </a:endParaRPr>
          </a:p>
          <a:p>
            <a:pPr algn="ctr" defTabSz="829452" hangingPunct="0">
              <a:defRPr sz="1800" b="0" i="0" u="none" strike="noStrike" kern="0" cap="none" spc="0" baseline="0">
                <a:solidFill>
                  <a:srgbClr val="000000"/>
                </a:solidFill>
                <a:uFillTx/>
              </a:defRPr>
            </a:pPr>
            <a:r>
              <a:rPr lang="en-US" sz="8000" dirty="0" smtClean="0">
                <a:solidFill>
                  <a:schemeClr val="bg1">
                    <a:lumMod val="75000"/>
                  </a:schemeClr>
                </a:solidFill>
                <a:latin typeface="Baskerville Old Face" panose="02020602080505020303" pitchFamily="18" charset="0"/>
                <a:ea typeface="MS Gothic" pitchFamily="2"/>
                <a:cs typeface="Tahoma" pitchFamily="2"/>
              </a:rPr>
              <a:t>Round 1</a:t>
            </a:r>
            <a:endParaRPr lang="en-US" sz="8000" dirty="0">
              <a:solidFill>
                <a:schemeClr val="bg1">
                  <a:lumMod val="75000"/>
                </a:schemeClr>
              </a:solidFill>
              <a:latin typeface="Baskerville Old Face" panose="02020602080505020303" pitchFamily="18" charset="0"/>
              <a:ea typeface="MS Gothic" pitchFamily="2"/>
              <a:cs typeface="Tahoma" pitchFamily="2"/>
            </a:endParaRPr>
          </a:p>
        </p:txBody>
      </p:sp>
      <p:sp>
        <p:nvSpPr>
          <p:cNvPr id="20" name="TextBox 19"/>
          <p:cNvSpPr txBox="1"/>
          <p:nvPr/>
        </p:nvSpPr>
        <p:spPr>
          <a:xfrm>
            <a:off x="2819400" y="6324600"/>
            <a:ext cx="6172200" cy="461665"/>
          </a:xfrm>
          <a:prstGeom prst="rect">
            <a:avLst/>
          </a:prstGeom>
          <a:solidFill>
            <a:schemeClr val="bg1"/>
          </a:solidFill>
        </p:spPr>
        <p:txBody>
          <a:bodyPr wrap="square" rtlCol="0">
            <a:spAutoFit/>
          </a:bodyPr>
          <a:lstStyle/>
          <a:p>
            <a:pPr algn="r"/>
            <a:r>
              <a:rPr lang="en-US" sz="2400" dirty="0" smtClean="0"/>
              <a:t>The </a:t>
            </a:r>
            <a:r>
              <a:rPr lang="en-US" sz="2400" dirty="0" smtClean="0"/>
              <a:t>2017 </a:t>
            </a:r>
            <a:r>
              <a:rPr lang="en-US" sz="2400" dirty="0" smtClean="0"/>
              <a:t>International Radon Symposium</a:t>
            </a:r>
            <a:r>
              <a:rPr lang="en-US" sz="2400" dirty="0" smtClean="0">
                <a:effectLst/>
              </a:rPr>
              <a:t>™</a:t>
            </a:r>
            <a:endParaRPr lang="en-US" sz="2400"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874" y="6019800"/>
            <a:ext cx="1510126" cy="945156"/>
          </a:xfrm>
          <a:prstGeom prst="rect">
            <a:avLst/>
          </a:prstGeom>
        </p:spPr>
      </p:pic>
    </p:spTree>
    <p:extLst>
      <p:ext uri="{BB962C8B-B14F-4D97-AF65-F5344CB8AC3E}">
        <p14:creationId xmlns:p14="http://schemas.microsoft.com/office/powerpoint/2010/main" val="27838439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2819400" y="6324600"/>
            <a:ext cx="6172200" cy="461665"/>
          </a:xfrm>
          <a:prstGeom prst="rect">
            <a:avLst/>
          </a:prstGeom>
          <a:solidFill>
            <a:schemeClr val="bg1"/>
          </a:solidFill>
        </p:spPr>
        <p:txBody>
          <a:bodyPr wrap="square" rtlCol="0">
            <a:spAutoFit/>
          </a:bodyPr>
          <a:lstStyle/>
          <a:p>
            <a:pPr algn="r"/>
            <a:r>
              <a:rPr lang="en-US" sz="2400" dirty="0" smtClean="0"/>
              <a:t>The </a:t>
            </a:r>
            <a:r>
              <a:rPr lang="en-US" sz="2400" dirty="0" smtClean="0"/>
              <a:t>2017 </a:t>
            </a:r>
            <a:r>
              <a:rPr lang="en-US" sz="2400" dirty="0" smtClean="0"/>
              <a:t>International Radon Symposium</a:t>
            </a:r>
            <a:r>
              <a:rPr lang="en-US" sz="2400" dirty="0" smtClean="0">
                <a:effectLst/>
              </a:rPr>
              <a:t>™</a:t>
            </a:r>
            <a:endParaRPr lang="en-US" sz="240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74" y="6019800"/>
            <a:ext cx="1510126" cy="945156"/>
          </a:xfrm>
          <a:prstGeom prst="rect">
            <a:avLst/>
          </a:prstGeom>
        </p:spPr>
      </p:pic>
      <p:sp>
        <p:nvSpPr>
          <p:cNvPr id="7" name="TextBox 6"/>
          <p:cNvSpPr txBox="1"/>
          <p:nvPr/>
        </p:nvSpPr>
        <p:spPr>
          <a:xfrm>
            <a:off x="13874" y="381000"/>
            <a:ext cx="9130126" cy="3970318"/>
          </a:xfrm>
          <a:prstGeom prst="rect">
            <a:avLst/>
          </a:prstGeom>
          <a:noFill/>
        </p:spPr>
        <p:txBody>
          <a:bodyPr wrap="square" rtlCol="0">
            <a:spAutoFit/>
          </a:bodyPr>
          <a:lstStyle/>
          <a:p>
            <a:pPr algn="ctr"/>
            <a:r>
              <a:rPr lang="en-US" sz="3600" dirty="0" smtClean="0"/>
              <a:t>OSHA requires employers to have a worker protection plan.  This plan requires employers to disclose hazards employees may encounter on a job site, including in crawl spaces.  Some crawl space hazards that may be included are: Radon, sharp objects, varmints, hantavirus, mold, asbestos, and VOC’s.</a:t>
            </a:r>
          </a:p>
        </p:txBody>
      </p:sp>
      <p:sp>
        <p:nvSpPr>
          <p:cNvPr id="4" name="TextBox 3"/>
          <p:cNvSpPr txBox="1"/>
          <p:nvPr/>
        </p:nvSpPr>
        <p:spPr>
          <a:xfrm>
            <a:off x="228600" y="1676400"/>
            <a:ext cx="8763000" cy="1015663"/>
          </a:xfrm>
          <a:prstGeom prst="rect">
            <a:avLst/>
          </a:prstGeom>
          <a:noFill/>
        </p:spPr>
        <p:txBody>
          <a:bodyPr wrap="square" rtlCol="0">
            <a:spAutoFit/>
          </a:bodyPr>
          <a:lstStyle/>
          <a:p>
            <a:pPr algn="ctr"/>
            <a:r>
              <a:rPr lang="en-US" sz="6000" dirty="0" smtClean="0"/>
              <a:t>Round 2 Heat 2 Question</a:t>
            </a:r>
            <a:endParaRPr lang="en-US" sz="6000" dirty="0"/>
          </a:p>
        </p:txBody>
      </p:sp>
      <p:sp>
        <p:nvSpPr>
          <p:cNvPr id="9" name="TextBox 8"/>
          <p:cNvSpPr txBox="1"/>
          <p:nvPr/>
        </p:nvSpPr>
        <p:spPr>
          <a:xfrm>
            <a:off x="228600" y="3962400"/>
            <a:ext cx="8763000" cy="1015663"/>
          </a:xfrm>
          <a:prstGeom prst="rect">
            <a:avLst/>
          </a:prstGeom>
          <a:noFill/>
        </p:spPr>
        <p:txBody>
          <a:bodyPr wrap="square" rtlCol="0">
            <a:spAutoFit/>
          </a:bodyPr>
          <a:lstStyle/>
          <a:p>
            <a:pPr algn="ctr"/>
            <a:r>
              <a:rPr lang="en-US" sz="6000" b="1" dirty="0" smtClean="0">
                <a:solidFill>
                  <a:srgbClr val="FF0000"/>
                </a:solidFill>
              </a:rPr>
              <a:t>TRUE</a:t>
            </a:r>
            <a:endParaRPr lang="en-US" sz="6000" b="1" dirty="0">
              <a:solidFill>
                <a:srgbClr val="FF0000"/>
              </a:solidFill>
            </a:endParaRPr>
          </a:p>
        </p:txBody>
      </p:sp>
      <p:sp>
        <p:nvSpPr>
          <p:cNvPr id="10" name="TextBox 9"/>
          <p:cNvSpPr txBox="1"/>
          <p:nvPr/>
        </p:nvSpPr>
        <p:spPr>
          <a:xfrm>
            <a:off x="197437" y="4094179"/>
            <a:ext cx="8763000" cy="1015663"/>
          </a:xfrm>
          <a:prstGeom prst="rect">
            <a:avLst/>
          </a:prstGeom>
          <a:noFill/>
        </p:spPr>
        <p:txBody>
          <a:bodyPr wrap="square" rtlCol="0">
            <a:spAutoFit/>
          </a:bodyPr>
          <a:lstStyle/>
          <a:p>
            <a:pPr algn="ctr"/>
            <a:r>
              <a:rPr lang="en-US" sz="6000" b="1" dirty="0" smtClean="0"/>
              <a:t>True     OR    False</a:t>
            </a:r>
            <a:endParaRPr lang="en-US" sz="6000" b="1" dirty="0"/>
          </a:p>
        </p:txBody>
      </p:sp>
    </p:spTree>
    <p:extLst>
      <p:ext uri="{BB962C8B-B14F-4D97-AF65-F5344CB8AC3E}">
        <p14:creationId xmlns:p14="http://schemas.microsoft.com/office/powerpoint/2010/main" val="2487038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heel(1)">
                                      <p:cBhvr>
                                        <p:cTn id="19" dur="2000"/>
                                        <p:tgtEl>
                                          <p:spTgt spid="9"/>
                                        </p:tgtEl>
                                      </p:cBhvr>
                                    </p:animEffect>
                                  </p:childTnLst>
                                </p:cTn>
                              </p:par>
                              <p:par>
                                <p:cTn id="20" presetID="1" presetClass="exit" presetSubtype="0" fill="hold" grpId="1" nodeType="withEffect">
                                  <p:stCondLst>
                                    <p:cond delay="0"/>
                                  </p:stCondLst>
                                  <p:childTnLst>
                                    <p:set>
                                      <p:cBhvr>
                                        <p:cTn id="21"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4" grpId="1"/>
      <p:bldP spid="9" grpId="0"/>
      <p:bldP spid="10" grpId="0"/>
      <p:bldP spid="10"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4872" y="1097280"/>
            <a:ext cx="4334256" cy="2712720"/>
          </a:xfrm>
          <a:prstGeom prst="rect">
            <a:avLst/>
          </a:prstGeom>
        </p:spPr>
      </p:pic>
      <p:sp>
        <p:nvSpPr>
          <p:cNvPr id="17" name="TextBox 16"/>
          <p:cNvSpPr txBox="1"/>
          <p:nvPr/>
        </p:nvSpPr>
        <p:spPr>
          <a:xfrm>
            <a:off x="-76200" y="76200"/>
            <a:ext cx="9331200" cy="6225908"/>
          </a:xfrm>
          <a:prstGeom prst="rect">
            <a:avLst/>
          </a:prstGeom>
          <a:noFill/>
          <a:ln>
            <a:noFill/>
          </a:ln>
        </p:spPr>
        <p:txBody>
          <a:bodyPr vert="horz" wrap="square" lIns="81643" tIns="40817" rIns="81643" bIns="40817" anchor="t" anchorCtr="0" compatLnSpc="0">
            <a:spAutoFit/>
          </a:bodyPr>
          <a:lstStyle/>
          <a:p>
            <a:pPr algn="ctr" defTabSz="829452" hangingPunct="0">
              <a:defRPr sz="1800" b="0" i="0" u="none" strike="noStrike" kern="0" cap="none" spc="0" baseline="0">
                <a:solidFill>
                  <a:srgbClr val="000000"/>
                </a:solidFill>
                <a:uFillTx/>
              </a:defRPr>
            </a:pPr>
            <a:r>
              <a:rPr lang="en-US" sz="8000" dirty="0" smtClean="0">
                <a:solidFill>
                  <a:schemeClr val="bg1">
                    <a:lumMod val="75000"/>
                  </a:schemeClr>
                </a:solidFill>
                <a:latin typeface="Baskerville Old Face" panose="02020602080505020303" pitchFamily="18" charset="0"/>
                <a:ea typeface="MS Gothic" pitchFamily="2"/>
                <a:cs typeface="Tahoma" pitchFamily="2"/>
              </a:rPr>
              <a:t>2017 </a:t>
            </a:r>
          </a:p>
          <a:p>
            <a:pPr algn="ctr" defTabSz="829452" hangingPunct="0">
              <a:defRPr sz="1800" b="0" i="0" u="none" strike="noStrike" kern="0" cap="none" spc="0" baseline="0">
                <a:solidFill>
                  <a:srgbClr val="000000"/>
                </a:solidFill>
                <a:uFillTx/>
              </a:defRPr>
            </a:pPr>
            <a:r>
              <a:rPr lang="en-US" sz="8000" dirty="0" smtClean="0">
                <a:solidFill>
                  <a:schemeClr val="bg1">
                    <a:lumMod val="75000"/>
                  </a:schemeClr>
                </a:solidFill>
                <a:latin typeface="Baskerville Old Face" panose="02020602080505020303" pitchFamily="18" charset="0"/>
                <a:ea typeface="MS Gothic" pitchFamily="2"/>
                <a:cs typeface="Tahoma" pitchFamily="2"/>
              </a:rPr>
              <a:t>		</a:t>
            </a:r>
          </a:p>
          <a:p>
            <a:pPr algn="ctr" defTabSz="829452" hangingPunct="0">
              <a:defRPr sz="1800" b="0" i="0" u="none" strike="noStrike" kern="0" cap="none" spc="0" baseline="0">
                <a:solidFill>
                  <a:srgbClr val="000000"/>
                </a:solidFill>
                <a:uFillTx/>
              </a:defRPr>
            </a:pPr>
            <a:endParaRPr lang="en-US" sz="8000" dirty="0" smtClean="0">
              <a:solidFill>
                <a:schemeClr val="bg1">
                  <a:lumMod val="75000"/>
                </a:schemeClr>
              </a:solidFill>
              <a:latin typeface="Baskerville Old Face" panose="02020602080505020303" pitchFamily="18" charset="0"/>
              <a:ea typeface="MS Gothic" pitchFamily="2"/>
              <a:cs typeface="Tahoma" pitchFamily="2"/>
            </a:endParaRPr>
          </a:p>
          <a:p>
            <a:pPr algn="ctr" defTabSz="829452" hangingPunct="0">
              <a:defRPr sz="1800" b="0" i="0" u="none" strike="noStrike" kern="0" cap="none" spc="0" baseline="0">
                <a:solidFill>
                  <a:srgbClr val="000000"/>
                </a:solidFill>
                <a:uFillTx/>
              </a:defRPr>
            </a:pPr>
            <a:r>
              <a:rPr lang="en-US" sz="8000" dirty="0" smtClean="0">
                <a:solidFill>
                  <a:schemeClr val="bg1">
                    <a:lumMod val="75000"/>
                  </a:schemeClr>
                </a:solidFill>
                <a:latin typeface="Baskerville Old Face" panose="02020602080505020303" pitchFamily="18" charset="0"/>
                <a:ea typeface="MS Gothic" pitchFamily="2"/>
                <a:cs typeface="Tahoma" pitchFamily="2"/>
              </a:rPr>
              <a:t>Crawl </a:t>
            </a:r>
            <a:r>
              <a:rPr lang="en-US" sz="8000" dirty="0" smtClean="0">
                <a:solidFill>
                  <a:schemeClr val="tx2">
                    <a:lumMod val="60000"/>
                    <a:lumOff val="40000"/>
                  </a:schemeClr>
                </a:solidFill>
                <a:latin typeface="Baskerville Old Face" panose="02020602080505020303" pitchFamily="18" charset="0"/>
                <a:ea typeface="MS Gothic" pitchFamily="2"/>
                <a:cs typeface="Tahoma" pitchFamily="2"/>
              </a:rPr>
              <a:t>Space</a:t>
            </a:r>
            <a:r>
              <a:rPr lang="en-US" sz="8000" dirty="0" smtClean="0">
                <a:solidFill>
                  <a:srgbClr val="FF0000"/>
                </a:solidFill>
                <a:latin typeface="Baskerville Old Face" panose="02020602080505020303" pitchFamily="18" charset="0"/>
                <a:ea typeface="MS Gothic" pitchFamily="2"/>
                <a:cs typeface="Tahoma" pitchFamily="2"/>
              </a:rPr>
              <a:t> Olympics</a:t>
            </a:r>
          </a:p>
          <a:p>
            <a:pPr algn="ctr" defTabSz="829452" hangingPunct="0">
              <a:defRPr sz="1800" b="0" i="0" u="none" strike="noStrike" kern="0" cap="none" spc="0" baseline="0">
                <a:solidFill>
                  <a:srgbClr val="000000"/>
                </a:solidFill>
                <a:uFillTx/>
              </a:defRPr>
            </a:pPr>
            <a:endParaRPr lang="en-US" sz="2000" dirty="0" smtClean="0">
              <a:solidFill>
                <a:schemeClr val="tx2">
                  <a:lumMod val="60000"/>
                  <a:lumOff val="40000"/>
                </a:schemeClr>
              </a:solidFill>
              <a:latin typeface="Baskerville Old Face" panose="02020602080505020303" pitchFamily="18" charset="0"/>
              <a:ea typeface="MS Gothic" pitchFamily="2"/>
              <a:cs typeface="Tahoma" pitchFamily="2"/>
            </a:endParaRPr>
          </a:p>
          <a:p>
            <a:pPr algn="ctr" defTabSz="829452" hangingPunct="0">
              <a:defRPr sz="1800" b="0" i="0" u="none" strike="noStrike" kern="0" cap="none" spc="0" baseline="0">
                <a:solidFill>
                  <a:srgbClr val="000000"/>
                </a:solidFill>
                <a:uFillTx/>
              </a:defRPr>
            </a:pPr>
            <a:r>
              <a:rPr lang="en-US" sz="8000" dirty="0" smtClean="0">
                <a:solidFill>
                  <a:schemeClr val="bg1">
                    <a:lumMod val="75000"/>
                  </a:schemeClr>
                </a:solidFill>
                <a:latin typeface="Baskerville Old Face" panose="02020602080505020303" pitchFamily="18" charset="0"/>
                <a:ea typeface="MS Gothic" pitchFamily="2"/>
                <a:cs typeface="Tahoma" pitchFamily="2"/>
              </a:rPr>
              <a:t>Championship</a:t>
            </a:r>
            <a:endParaRPr lang="en-US" sz="8000" dirty="0">
              <a:solidFill>
                <a:schemeClr val="bg1">
                  <a:lumMod val="75000"/>
                </a:schemeClr>
              </a:solidFill>
              <a:latin typeface="Baskerville Old Face" panose="02020602080505020303" pitchFamily="18" charset="0"/>
              <a:ea typeface="MS Gothic" pitchFamily="2"/>
              <a:cs typeface="Tahoma" pitchFamily="2"/>
            </a:endParaRPr>
          </a:p>
        </p:txBody>
      </p:sp>
      <p:sp>
        <p:nvSpPr>
          <p:cNvPr id="20" name="TextBox 19"/>
          <p:cNvSpPr txBox="1"/>
          <p:nvPr/>
        </p:nvSpPr>
        <p:spPr>
          <a:xfrm>
            <a:off x="2819400" y="6324600"/>
            <a:ext cx="6172200" cy="461665"/>
          </a:xfrm>
          <a:prstGeom prst="rect">
            <a:avLst/>
          </a:prstGeom>
          <a:solidFill>
            <a:schemeClr val="bg1"/>
          </a:solidFill>
        </p:spPr>
        <p:txBody>
          <a:bodyPr wrap="square" rtlCol="0">
            <a:spAutoFit/>
          </a:bodyPr>
          <a:lstStyle/>
          <a:p>
            <a:pPr algn="r"/>
            <a:r>
              <a:rPr lang="en-US" sz="2400" dirty="0" smtClean="0"/>
              <a:t>The </a:t>
            </a:r>
            <a:r>
              <a:rPr lang="en-US" sz="2400" dirty="0" smtClean="0"/>
              <a:t>2017 </a:t>
            </a:r>
            <a:r>
              <a:rPr lang="en-US" sz="2400" dirty="0" smtClean="0"/>
              <a:t>International Radon Symposium</a:t>
            </a:r>
            <a:r>
              <a:rPr lang="en-US" sz="2400" dirty="0" smtClean="0">
                <a:effectLst/>
              </a:rPr>
              <a:t>™</a:t>
            </a:r>
            <a:endParaRPr lang="en-US" sz="2400"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874" y="6019800"/>
            <a:ext cx="1510126" cy="945156"/>
          </a:xfrm>
          <a:prstGeom prst="rect">
            <a:avLst/>
          </a:prstGeom>
        </p:spPr>
      </p:pic>
    </p:spTree>
    <p:extLst>
      <p:ext uri="{BB962C8B-B14F-4D97-AF65-F5344CB8AC3E}">
        <p14:creationId xmlns:p14="http://schemas.microsoft.com/office/powerpoint/2010/main" val="21865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Rectangle 275"/>
          <p:cNvSpPr/>
          <p:nvPr/>
        </p:nvSpPr>
        <p:spPr>
          <a:xfrm>
            <a:off x="1828800" y="2590800"/>
            <a:ext cx="1079500" cy="679533"/>
          </a:xfrm>
          <a:prstGeom prst="rect">
            <a:avLst/>
          </a:prstGeom>
          <a:solidFill>
            <a:schemeClr val="tx1"/>
          </a:solidFill>
          <a:ln w="1047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Rectangle 258"/>
          <p:cNvSpPr/>
          <p:nvPr/>
        </p:nvSpPr>
        <p:spPr>
          <a:xfrm>
            <a:off x="1814286" y="2574883"/>
            <a:ext cx="1079500" cy="6795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819400" y="6324600"/>
            <a:ext cx="6172200" cy="461665"/>
          </a:xfrm>
          <a:prstGeom prst="rect">
            <a:avLst/>
          </a:prstGeom>
          <a:solidFill>
            <a:schemeClr val="bg1"/>
          </a:solidFill>
        </p:spPr>
        <p:txBody>
          <a:bodyPr wrap="square" rtlCol="0">
            <a:spAutoFit/>
          </a:bodyPr>
          <a:lstStyle/>
          <a:p>
            <a:pPr algn="r"/>
            <a:r>
              <a:rPr lang="en-US" sz="2400" dirty="0" smtClean="0"/>
              <a:t>The </a:t>
            </a:r>
            <a:r>
              <a:rPr lang="en-US" sz="2400" dirty="0" smtClean="0"/>
              <a:t>2017 </a:t>
            </a:r>
            <a:r>
              <a:rPr lang="en-US" sz="2400" dirty="0" smtClean="0"/>
              <a:t>International Radon Symposium</a:t>
            </a:r>
            <a:r>
              <a:rPr lang="en-US" sz="2400" dirty="0" smtClean="0">
                <a:effectLst/>
              </a:rPr>
              <a:t>™</a:t>
            </a:r>
            <a:endParaRPr lang="en-US" sz="2400" dirty="0"/>
          </a:p>
        </p:txBody>
      </p:sp>
      <p:grpSp>
        <p:nvGrpSpPr>
          <p:cNvPr id="26" name="Group 25"/>
          <p:cNvGrpSpPr/>
          <p:nvPr/>
        </p:nvGrpSpPr>
        <p:grpSpPr>
          <a:xfrm>
            <a:off x="6446272" y="586916"/>
            <a:ext cx="711200" cy="1676400"/>
            <a:chOff x="1498600" y="1752600"/>
            <a:chExt cx="711200" cy="1676400"/>
          </a:xfrm>
        </p:grpSpPr>
        <p:sp>
          <p:nvSpPr>
            <p:cNvPr id="10" name="Oval 9"/>
            <p:cNvSpPr/>
            <p:nvPr/>
          </p:nvSpPr>
          <p:spPr>
            <a:xfrm>
              <a:off x="1752600" y="1752600"/>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a:stCxn id="10" idx="4"/>
            </p:cNvCxnSpPr>
            <p:nvPr/>
          </p:nvCxnSpPr>
          <p:spPr>
            <a:xfrm>
              <a:off x="1866900" y="2103208"/>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498600" y="2376562"/>
              <a:ext cx="71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866900" y="3048000"/>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1600200" y="3048000"/>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03" name="Group 202"/>
          <p:cNvGrpSpPr/>
          <p:nvPr/>
        </p:nvGrpSpPr>
        <p:grpSpPr>
          <a:xfrm>
            <a:off x="428848" y="1584657"/>
            <a:ext cx="3486150" cy="2932476"/>
            <a:chOff x="428848" y="1584657"/>
            <a:chExt cx="3486150" cy="2932476"/>
          </a:xfrm>
        </p:grpSpPr>
        <p:cxnSp>
          <p:nvCxnSpPr>
            <p:cNvPr id="29" name="Straight Connector 28"/>
            <p:cNvCxnSpPr>
              <a:stCxn id="27" idx="0"/>
              <a:endCxn id="33" idx="0"/>
            </p:cNvCxnSpPr>
            <p:nvPr/>
          </p:nvCxnSpPr>
          <p:spPr>
            <a:xfrm flipV="1">
              <a:off x="828898" y="1584657"/>
              <a:ext cx="2686050" cy="1560876"/>
            </a:xfrm>
            <a:prstGeom prst="line">
              <a:avLst/>
            </a:prstGeom>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428848" y="1584657"/>
              <a:ext cx="3486150" cy="2932476"/>
              <a:chOff x="711405" y="2569629"/>
              <a:chExt cx="3486150" cy="2932476"/>
            </a:xfrm>
          </p:grpSpPr>
          <p:sp>
            <p:nvSpPr>
              <p:cNvPr id="27" name="Oval 26"/>
              <p:cNvSpPr/>
              <p:nvPr/>
            </p:nvSpPr>
            <p:spPr>
              <a:xfrm>
                <a:off x="711405" y="4130505"/>
                <a:ext cx="8001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a:stCxn id="27" idx="4"/>
                <a:endCxn id="33" idx="4"/>
              </p:cNvCxnSpPr>
              <p:nvPr/>
            </p:nvCxnSpPr>
            <p:spPr>
              <a:xfrm flipV="1">
                <a:off x="1111455" y="3941229"/>
                <a:ext cx="2686050" cy="1560876"/>
              </a:xfrm>
              <a:prstGeom prst="line">
                <a:avLst/>
              </a:prstGeom>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3397455" y="2569629"/>
                <a:ext cx="8001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8" name="Group 47"/>
          <p:cNvGrpSpPr/>
          <p:nvPr/>
        </p:nvGrpSpPr>
        <p:grpSpPr>
          <a:xfrm>
            <a:off x="5232400" y="4404425"/>
            <a:ext cx="711200" cy="1676400"/>
            <a:chOff x="1498600" y="1752600"/>
            <a:chExt cx="711200" cy="1676400"/>
          </a:xfrm>
        </p:grpSpPr>
        <p:sp>
          <p:nvSpPr>
            <p:cNvPr id="49" name="Oval 48"/>
            <p:cNvSpPr/>
            <p:nvPr/>
          </p:nvSpPr>
          <p:spPr>
            <a:xfrm>
              <a:off x="1752600" y="1752600"/>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p:cNvCxnSpPr>
              <a:stCxn id="49" idx="4"/>
            </p:cNvCxnSpPr>
            <p:nvPr/>
          </p:nvCxnSpPr>
          <p:spPr>
            <a:xfrm>
              <a:off x="1866900" y="2103208"/>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498600" y="2376562"/>
              <a:ext cx="71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866900" y="3048000"/>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1600200" y="3048000"/>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4" name="Freeform 53"/>
          <p:cNvSpPr/>
          <p:nvPr/>
        </p:nvSpPr>
        <p:spPr>
          <a:xfrm>
            <a:off x="2090957" y="2920375"/>
            <a:ext cx="969851" cy="215633"/>
          </a:xfrm>
          <a:custGeom>
            <a:avLst/>
            <a:gdLst>
              <a:gd name="connsiteX0" fmla="*/ 0 w 969851"/>
              <a:gd name="connsiteY0" fmla="*/ 132348 h 215633"/>
              <a:gd name="connsiteX1" fmla="*/ 190005 w 969851"/>
              <a:gd name="connsiteY1" fmla="*/ 1720 h 215633"/>
              <a:gd name="connsiteX2" fmla="*/ 273133 w 969851"/>
              <a:gd name="connsiteY2" fmla="*/ 215476 h 215633"/>
              <a:gd name="connsiteX3" fmla="*/ 510639 w 969851"/>
              <a:gd name="connsiteY3" fmla="*/ 37346 h 215633"/>
              <a:gd name="connsiteX4" fmla="*/ 629392 w 969851"/>
              <a:gd name="connsiteY4" fmla="*/ 96722 h 215633"/>
              <a:gd name="connsiteX5" fmla="*/ 938151 w 969851"/>
              <a:gd name="connsiteY5" fmla="*/ 203600 h 215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9851" h="215633">
                <a:moveTo>
                  <a:pt x="0" y="132348"/>
                </a:moveTo>
                <a:cubicBezTo>
                  <a:pt x="72241" y="60106"/>
                  <a:pt x="144483" y="-12135"/>
                  <a:pt x="190005" y="1720"/>
                </a:cubicBezTo>
                <a:cubicBezTo>
                  <a:pt x="235527" y="15575"/>
                  <a:pt x="219694" y="209538"/>
                  <a:pt x="273133" y="215476"/>
                </a:cubicBezTo>
                <a:cubicBezTo>
                  <a:pt x="326572" y="221414"/>
                  <a:pt x="451262" y="57138"/>
                  <a:pt x="510639" y="37346"/>
                </a:cubicBezTo>
                <a:cubicBezTo>
                  <a:pt x="570016" y="17554"/>
                  <a:pt x="558140" y="69013"/>
                  <a:pt x="629392" y="96722"/>
                </a:cubicBezTo>
                <a:cubicBezTo>
                  <a:pt x="700644" y="124431"/>
                  <a:pt x="1080655" y="116514"/>
                  <a:pt x="938151" y="2036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5" name="Group 54"/>
          <p:cNvGrpSpPr/>
          <p:nvPr/>
        </p:nvGrpSpPr>
        <p:grpSpPr>
          <a:xfrm>
            <a:off x="2017083" y="4681285"/>
            <a:ext cx="711200" cy="1676400"/>
            <a:chOff x="1498600" y="1752600"/>
            <a:chExt cx="711200" cy="1676400"/>
          </a:xfrm>
        </p:grpSpPr>
        <p:sp>
          <p:nvSpPr>
            <p:cNvPr id="56" name="Oval 55"/>
            <p:cNvSpPr/>
            <p:nvPr/>
          </p:nvSpPr>
          <p:spPr>
            <a:xfrm>
              <a:off x="1752600" y="1752600"/>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Connector 56"/>
            <p:cNvCxnSpPr>
              <a:stCxn id="56" idx="4"/>
            </p:cNvCxnSpPr>
            <p:nvPr/>
          </p:nvCxnSpPr>
          <p:spPr>
            <a:xfrm>
              <a:off x="1866900" y="2103208"/>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498600" y="2376562"/>
              <a:ext cx="71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866900" y="3048000"/>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a:off x="1600200" y="3048000"/>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8255000" y="594057"/>
            <a:ext cx="711200" cy="1676400"/>
            <a:chOff x="1498600" y="1752600"/>
            <a:chExt cx="711200" cy="1676400"/>
          </a:xfrm>
        </p:grpSpPr>
        <p:sp>
          <p:nvSpPr>
            <p:cNvPr id="62" name="Oval 61"/>
            <p:cNvSpPr/>
            <p:nvPr/>
          </p:nvSpPr>
          <p:spPr>
            <a:xfrm>
              <a:off x="1752600" y="1752600"/>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Connector 62"/>
            <p:cNvCxnSpPr>
              <a:stCxn id="62" idx="4"/>
            </p:cNvCxnSpPr>
            <p:nvPr/>
          </p:nvCxnSpPr>
          <p:spPr>
            <a:xfrm>
              <a:off x="1866900" y="2103208"/>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1498600" y="2376562"/>
              <a:ext cx="71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866900" y="3048000"/>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1600200" y="3048000"/>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67" name="Freeform 66"/>
          <p:cNvSpPr/>
          <p:nvPr/>
        </p:nvSpPr>
        <p:spPr>
          <a:xfrm rot="3300000">
            <a:off x="1458890" y="3102160"/>
            <a:ext cx="969851" cy="215633"/>
          </a:xfrm>
          <a:custGeom>
            <a:avLst/>
            <a:gdLst>
              <a:gd name="connsiteX0" fmla="*/ 0 w 969851"/>
              <a:gd name="connsiteY0" fmla="*/ 132348 h 215633"/>
              <a:gd name="connsiteX1" fmla="*/ 190005 w 969851"/>
              <a:gd name="connsiteY1" fmla="*/ 1720 h 215633"/>
              <a:gd name="connsiteX2" fmla="*/ 273133 w 969851"/>
              <a:gd name="connsiteY2" fmla="*/ 215476 h 215633"/>
              <a:gd name="connsiteX3" fmla="*/ 510639 w 969851"/>
              <a:gd name="connsiteY3" fmla="*/ 37346 h 215633"/>
              <a:gd name="connsiteX4" fmla="*/ 629392 w 969851"/>
              <a:gd name="connsiteY4" fmla="*/ 96722 h 215633"/>
              <a:gd name="connsiteX5" fmla="*/ 938151 w 969851"/>
              <a:gd name="connsiteY5" fmla="*/ 203600 h 215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9851" h="215633">
                <a:moveTo>
                  <a:pt x="0" y="132348"/>
                </a:moveTo>
                <a:cubicBezTo>
                  <a:pt x="72241" y="60106"/>
                  <a:pt x="144483" y="-12135"/>
                  <a:pt x="190005" y="1720"/>
                </a:cubicBezTo>
                <a:cubicBezTo>
                  <a:pt x="235527" y="15575"/>
                  <a:pt x="219694" y="209538"/>
                  <a:pt x="273133" y="215476"/>
                </a:cubicBezTo>
                <a:cubicBezTo>
                  <a:pt x="326572" y="221414"/>
                  <a:pt x="451262" y="57138"/>
                  <a:pt x="510639" y="37346"/>
                </a:cubicBezTo>
                <a:cubicBezTo>
                  <a:pt x="570016" y="17554"/>
                  <a:pt x="558140" y="69013"/>
                  <a:pt x="629392" y="96722"/>
                </a:cubicBezTo>
                <a:cubicBezTo>
                  <a:pt x="700644" y="124431"/>
                  <a:pt x="1080655" y="116514"/>
                  <a:pt x="938151" y="2036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p:cNvSpPr txBox="1"/>
          <p:nvPr/>
        </p:nvSpPr>
        <p:spPr>
          <a:xfrm>
            <a:off x="228600" y="501848"/>
            <a:ext cx="4953000" cy="1015663"/>
          </a:xfrm>
          <a:prstGeom prst="rect">
            <a:avLst/>
          </a:prstGeom>
          <a:noFill/>
        </p:spPr>
        <p:txBody>
          <a:bodyPr wrap="square" rtlCol="0">
            <a:spAutoFit/>
          </a:bodyPr>
          <a:lstStyle/>
          <a:p>
            <a:r>
              <a:rPr lang="en-US" sz="6000" dirty="0" smtClean="0"/>
              <a:t>Fix The Crawl!</a:t>
            </a:r>
            <a:endParaRPr lang="en-US" sz="6000" dirty="0"/>
          </a:p>
        </p:txBody>
      </p:sp>
      <p:sp>
        <p:nvSpPr>
          <p:cNvPr id="70" name="Freeform 69"/>
          <p:cNvSpPr/>
          <p:nvPr/>
        </p:nvSpPr>
        <p:spPr>
          <a:xfrm rot="18000000">
            <a:off x="1155716" y="3590833"/>
            <a:ext cx="969851" cy="215633"/>
          </a:xfrm>
          <a:custGeom>
            <a:avLst/>
            <a:gdLst>
              <a:gd name="connsiteX0" fmla="*/ 0 w 969851"/>
              <a:gd name="connsiteY0" fmla="*/ 132348 h 215633"/>
              <a:gd name="connsiteX1" fmla="*/ 190005 w 969851"/>
              <a:gd name="connsiteY1" fmla="*/ 1720 h 215633"/>
              <a:gd name="connsiteX2" fmla="*/ 273133 w 969851"/>
              <a:gd name="connsiteY2" fmla="*/ 215476 h 215633"/>
              <a:gd name="connsiteX3" fmla="*/ 510639 w 969851"/>
              <a:gd name="connsiteY3" fmla="*/ 37346 h 215633"/>
              <a:gd name="connsiteX4" fmla="*/ 629392 w 969851"/>
              <a:gd name="connsiteY4" fmla="*/ 96722 h 215633"/>
              <a:gd name="connsiteX5" fmla="*/ 938151 w 969851"/>
              <a:gd name="connsiteY5" fmla="*/ 203600 h 215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9851" h="215633">
                <a:moveTo>
                  <a:pt x="0" y="132348"/>
                </a:moveTo>
                <a:cubicBezTo>
                  <a:pt x="72241" y="60106"/>
                  <a:pt x="144483" y="-12135"/>
                  <a:pt x="190005" y="1720"/>
                </a:cubicBezTo>
                <a:cubicBezTo>
                  <a:pt x="235527" y="15575"/>
                  <a:pt x="219694" y="209538"/>
                  <a:pt x="273133" y="215476"/>
                </a:cubicBezTo>
                <a:cubicBezTo>
                  <a:pt x="326572" y="221414"/>
                  <a:pt x="451262" y="57138"/>
                  <a:pt x="510639" y="37346"/>
                </a:cubicBezTo>
                <a:cubicBezTo>
                  <a:pt x="570016" y="17554"/>
                  <a:pt x="558140" y="69013"/>
                  <a:pt x="629392" y="96722"/>
                </a:cubicBezTo>
                <a:cubicBezTo>
                  <a:pt x="700644" y="124431"/>
                  <a:pt x="1080655" y="116514"/>
                  <a:pt x="938151" y="2036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0" name="Group 129"/>
          <p:cNvGrpSpPr/>
          <p:nvPr/>
        </p:nvGrpSpPr>
        <p:grpSpPr>
          <a:xfrm>
            <a:off x="6096000" y="4419600"/>
            <a:ext cx="2895600" cy="1494463"/>
            <a:chOff x="5715000" y="4419600"/>
            <a:chExt cx="2895600" cy="1494463"/>
          </a:xfrm>
        </p:grpSpPr>
        <p:cxnSp>
          <p:nvCxnSpPr>
            <p:cNvPr id="8" name="Straight Connector 7"/>
            <p:cNvCxnSpPr/>
            <p:nvPr/>
          </p:nvCxnSpPr>
          <p:spPr>
            <a:xfrm flipV="1">
              <a:off x="5715000" y="4419600"/>
              <a:ext cx="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715000" y="4419600"/>
              <a:ext cx="18209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535917" y="4419600"/>
              <a:ext cx="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535917" y="4856589"/>
              <a:ext cx="51588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064500" y="4856589"/>
              <a:ext cx="0" cy="44865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8064500" y="5305247"/>
              <a:ext cx="5461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8610600" y="5305247"/>
              <a:ext cx="0" cy="4097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H="1">
              <a:off x="5715000" y="5715000"/>
              <a:ext cx="2895600" cy="0"/>
            </a:xfrm>
            <a:prstGeom prst="line">
              <a:avLst/>
            </a:prstGeom>
          </p:spPr>
          <p:style>
            <a:lnRef idx="1">
              <a:schemeClr val="accent1"/>
            </a:lnRef>
            <a:fillRef idx="0">
              <a:schemeClr val="accent1"/>
            </a:fillRef>
            <a:effectRef idx="0">
              <a:schemeClr val="accent1"/>
            </a:effectRef>
            <a:fontRef idx="minor">
              <a:schemeClr val="tx1"/>
            </a:fontRef>
          </p:style>
        </p:cxnSp>
        <p:sp>
          <p:nvSpPr>
            <p:cNvPr id="110" name="Oval 109"/>
            <p:cNvSpPr/>
            <p:nvPr/>
          </p:nvSpPr>
          <p:spPr>
            <a:xfrm>
              <a:off x="6222340" y="5504289"/>
              <a:ext cx="415158" cy="378418"/>
            </a:xfrm>
            <a:prstGeom prst="ellipse">
              <a:avLst/>
            </a:prstGeom>
            <a:solidFill>
              <a:schemeClr val="bg1">
                <a:lumMod val="65000"/>
              </a:schemeClr>
            </a:solidFill>
            <a:ln w="1111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8042944" y="5535645"/>
              <a:ext cx="415158" cy="378418"/>
            </a:xfrm>
            <a:prstGeom prst="ellipse">
              <a:avLst/>
            </a:prstGeom>
            <a:solidFill>
              <a:schemeClr val="bg1">
                <a:lumMod val="65000"/>
              </a:schemeClr>
            </a:solidFill>
            <a:ln w="1111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4" name="Oval 113"/>
          <p:cNvSpPr/>
          <p:nvPr/>
        </p:nvSpPr>
        <p:spPr>
          <a:xfrm>
            <a:off x="3985610" y="4386260"/>
            <a:ext cx="207579" cy="155490"/>
          </a:xfrm>
          <a:prstGeom prst="ellipse">
            <a:avLst/>
          </a:prstGeom>
          <a:noFill/>
          <a:ln w="1111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9" name="Group 118"/>
          <p:cNvGrpSpPr/>
          <p:nvPr/>
        </p:nvGrpSpPr>
        <p:grpSpPr>
          <a:xfrm>
            <a:off x="5232120" y="898037"/>
            <a:ext cx="965759" cy="1676400"/>
            <a:chOff x="5498541" y="1059312"/>
            <a:chExt cx="965759" cy="1676400"/>
          </a:xfrm>
        </p:grpSpPr>
        <p:grpSp>
          <p:nvGrpSpPr>
            <p:cNvPr id="118" name="Group 117"/>
            <p:cNvGrpSpPr/>
            <p:nvPr/>
          </p:nvGrpSpPr>
          <p:grpSpPr>
            <a:xfrm>
              <a:off x="5796110" y="1059312"/>
              <a:ext cx="668190" cy="1676400"/>
              <a:chOff x="5796110" y="1059312"/>
              <a:chExt cx="668190" cy="1676400"/>
            </a:xfrm>
          </p:grpSpPr>
          <p:sp>
            <p:nvSpPr>
              <p:cNvPr id="72" name="Oval 71"/>
              <p:cNvSpPr/>
              <p:nvPr/>
            </p:nvSpPr>
            <p:spPr>
              <a:xfrm>
                <a:off x="6159500" y="1059312"/>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p:cNvCxnSpPr>
                <a:stCxn id="72" idx="4"/>
              </p:cNvCxnSpPr>
              <p:nvPr/>
            </p:nvCxnSpPr>
            <p:spPr>
              <a:xfrm>
                <a:off x="6273800" y="1409920"/>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115" idx="5"/>
              </p:cNvCxnSpPr>
              <p:nvPr/>
            </p:nvCxnSpPr>
            <p:spPr>
              <a:xfrm>
                <a:off x="5796110" y="1391854"/>
                <a:ext cx="477690" cy="29142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6273800" y="2354712"/>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007100" y="2354712"/>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15" name="Isosceles Triangle 114"/>
            <p:cNvSpPr/>
            <p:nvPr/>
          </p:nvSpPr>
          <p:spPr>
            <a:xfrm rot="5400000">
              <a:off x="5681810" y="1037135"/>
              <a:ext cx="228600" cy="59513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7" name="Group 126"/>
          <p:cNvGrpSpPr/>
          <p:nvPr/>
        </p:nvGrpSpPr>
        <p:grpSpPr>
          <a:xfrm>
            <a:off x="6451321" y="4607451"/>
            <a:ext cx="787679" cy="361820"/>
            <a:chOff x="5410200" y="3469513"/>
            <a:chExt cx="787679" cy="361820"/>
          </a:xfrm>
        </p:grpSpPr>
        <p:sp>
          <p:nvSpPr>
            <p:cNvPr id="120" name="Rectangle 119"/>
            <p:cNvSpPr/>
            <p:nvPr/>
          </p:nvSpPr>
          <p:spPr>
            <a:xfrm>
              <a:off x="5410200" y="3469513"/>
              <a:ext cx="304800" cy="267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2" name="Straight Connector 121"/>
            <p:cNvCxnSpPr/>
            <p:nvPr/>
          </p:nvCxnSpPr>
          <p:spPr>
            <a:xfrm>
              <a:off x="5715000" y="3736695"/>
              <a:ext cx="48287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6197879" y="3736695"/>
              <a:ext cx="0" cy="94638"/>
            </a:xfrm>
            <a:prstGeom prst="line">
              <a:avLst/>
            </a:prstGeom>
          </p:spPr>
          <p:style>
            <a:lnRef idx="1">
              <a:schemeClr val="accent1"/>
            </a:lnRef>
            <a:fillRef idx="0">
              <a:schemeClr val="accent1"/>
            </a:fillRef>
            <a:effectRef idx="0">
              <a:schemeClr val="accent1"/>
            </a:effectRef>
            <a:fontRef idx="minor">
              <a:schemeClr val="tx1"/>
            </a:fontRef>
          </p:style>
        </p:cxnSp>
      </p:grpSp>
      <p:sp>
        <p:nvSpPr>
          <p:cNvPr id="129" name="Flowchart: Manual Input 128"/>
          <p:cNvSpPr/>
          <p:nvPr/>
        </p:nvSpPr>
        <p:spPr>
          <a:xfrm rot="16200000">
            <a:off x="7345300" y="4341137"/>
            <a:ext cx="95250" cy="606550"/>
          </a:xfrm>
          <a:prstGeom prst="flowChartManualIn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lowchart: Direct Access Storage 130"/>
          <p:cNvSpPr/>
          <p:nvPr/>
        </p:nvSpPr>
        <p:spPr>
          <a:xfrm>
            <a:off x="7010400" y="5125793"/>
            <a:ext cx="762000" cy="244730"/>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p:cNvGrpSpPr/>
          <p:nvPr/>
        </p:nvGrpSpPr>
        <p:grpSpPr>
          <a:xfrm>
            <a:off x="1958557" y="5055979"/>
            <a:ext cx="829902" cy="1230211"/>
            <a:chOff x="5602308" y="2719133"/>
            <a:chExt cx="2057400" cy="3049803"/>
          </a:xfrm>
        </p:grpSpPr>
        <p:cxnSp>
          <p:nvCxnSpPr>
            <p:cNvPr id="139" name="Straight Connector 138"/>
            <p:cNvCxnSpPr/>
            <p:nvPr/>
          </p:nvCxnSpPr>
          <p:spPr>
            <a:xfrm>
              <a:off x="6667747" y="2719133"/>
              <a:ext cx="0" cy="2173365"/>
            </a:xfrm>
            <a:prstGeom prst="line">
              <a:avLst/>
            </a:prstGeom>
            <a:ln w="133350"/>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5602308" y="3347946"/>
              <a:ext cx="2057400" cy="0"/>
            </a:xfrm>
            <a:prstGeom prst="line">
              <a:avLst/>
            </a:prstGeom>
            <a:ln w="133350"/>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6667747" y="4892498"/>
              <a:ext cx="551089" cy="876438"/>
            </a:xfrm>
            <a:prstGeom prst="line">
              <a:avLst/>
            </a:prstGeom>
            <a:ln w="133350"/>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flipH="1">
              <a:off x="5896222" y="4892498"/>
              <a:ext cx="711981" cy="876438"/>
            </a:xfrm>
            <a:prstGeom prst="line">
              <a:avLst/>
            </a:prstGeom>
            <a:ln w="133350"/>
          </p:spPr>
          <p:style>
            <a:lnRef idx="1">
              <a:schemeClr val="accent1"/>
            </a:lnRef>
            <a:fillRef idx="0">
              <a:schemeClr val="accent1"/>
            </a:fillRef>
            <a:effectRef idx="0">
              <a:schemeClr val="accent1"/>
            </a:effectRef>
            <a:fontRef idx="minor">
              <a:schemeClr val="tx1"/>
            </a:fontRef>
          </p:style>
        </p:cxnSp>
      </p:grpSp>
      <p:sp>
        <p:nvSpPr>
          <p:cNvPr id="144" name="Oval 143"/>
          <p:cNvSpPr/>
          <p:nvPr/>
        </p:nvSpPr>
        <p:spPr>
          <a:xfrm>
            <a:off x="2686050" y="5256223"/>
            <a:ext cx="190500" cy="1143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rot="3900000">
            <a:off x="2425751" y="6073354"/>
            <a:ext cx="190499" cy="1143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rot="17949942">
            <a:off x="2076962" y="6064398"/>
            <a:ext cx="232776" cy="13789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9" name="Group 148"/>
          <p:cNvGrpSpPr/>
          <p:nvPr/>
        </p:nvGrpSpPr>
        <p:grpSpPr>
          <a:xfrm>
            <a:off x="2233744" y="4823889"/>
            <a:ext cx="285862" cy="208004"/>
            <a:chOff x="3697904" y="2514600"/>
            <a:chExt cx="793443" cy="577339"/>
          </a:xfrm>
        </p:grpSpPr>
        <p:sp>
          <p:nvSpPr>
            <p:cNvPr id="150" name="Oval 149"/>
            <p:cNvSpPr/>
            <p:nvPr/>
          </p:nvSpPr>
          <p:spPr>
            <a:xfrm rot="5400000">
              <a:off x="3922938" y="2787139"/>
              <a:ext cx="381000" cy="228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1" name="Straight Connector 150"/>
            <p:cNvCxnSpPr>
              <a:stCxn id="150" idx="0"/>
            </p:cNvCxnSpPr>
            <p:nvPr/>
          </p:nvCxnSpPr>
          <p:spPr>
            <a:xfrm flipV="1">
              <a:off x="4227738" y="2514600"/>
              <a:ext cx="263609" cy="386839"/>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52" name="Straight Connector 151"/>
            <p:cNvCxnSpPr>
              <a:stCxn id="150" idx="4"/>
            </p:cNvCxnSpPr>
            <p:nvPr/>
          </p:nvCxnSpPr>
          <p:spPr>
            <a:xfrm flipH="1" flipV="1">
              <a:off x="3697904" y="2514600"/>
              <a:ext cx="301234" cy="386839"/>
            </a:xfrm>
            <a:prstGeom prst="line">
              <a:avLst/>
            </a:prstGeom>
            <a:ln w="63500"/>
          </p:spPr>
          <p:style>
            <a:lnRef idx="1">
              <a:schemeClr val="accent1"/>
            </a:lnRef>
            <a:fillRef idx="0">
              <a:schemeClr val="accent1"/>
            </a:fillRef>
            <a:effectRef idx="0">
              <a:schemeClr val="accent1"/>
            </a:effectRef>
            <a:fontRef idx="minor">
              <a:schemeClr val="tx1"/>
            </a:fontRef>
          </p:style>
        </p:cxnSp>
      </p:grpSp>
      <p:grpSp>
        <p:nvGrpSpPr>
          <p:cNvPr id="153" name="Group 152"/>
          <p:cNvGrpSpPr/>
          <p:nvPr/>
        </p:nvGrpSpPr>
        <p:grpSpPr>
          <a:xfrm>
            <a:off x="2236837" y="4737036"/>
            <a:ext cx="304800" cy="113862"/>
            <a:chOff x="6324600" y="2702180"/>
            <a:chExt cx="533400" cy="199259"/>
          </a:xfrm>
        </p:grpSpPr>
        <p:sp>
          <p:nvSpPr>
            <p:cNvPr id="154" name="Oval 153"/>
            <p:cNvSpPr/>
            <p:nvPr/>
          </p:nvSpPr>
          <p:spPr>
            <a:xfrm>
              <a:off x="6324600" y="2708019"/>
              <a:ext cx="228600" cy="1934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6629400" y="2702180"/>
              <a:ext cx="228600" cy="1934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6" name="Oval 155"/>
          <p:cNvSpPr/>
          <p:nvPr/>
        </p:nvSpPr>
        <p:spPr>
          <a:xfrm>
            <a:off x="1881227" y="5267461"/>
            <a:ext cx="190500" cy="1143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p:cNvSpPr/>
          <p:nvPr/>
        </p:nvSpPr>
        <p:spPr>
          <a:xfrm>
            <a:off x="2552627" y="6264620"/>
            <a:ext cx="190500" cy="1143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1958557" y="6250022"/>
            <a:ext cx="190500" cy="1143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p:cNvSpPr/>
          <p:nvPr/>
        </p:nvSpPr>
        <p:spPr>
          <a:xfrm>
            <a:off x="2268216" y="3352800"/>
            <a:ext cx="152400" cy="152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2705100" y="3139081"/>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1377950" y="3354851"/>
            <a:ext cx="152400" cy="1524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2686050" y="2614782"/>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2019523" y="2690982"/>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4" name="Picture 1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74" y="6019800"/>
            <a:ext cx="1510126" cy="945156"/>
          </a:xfrm>
          <a:prstGeom prst="rect">
            <a:avLst/>
          </a:prstGeom>
        </p:spPr>
      </p:pic>
      <p:grpSp>
        <p:nvGrpSpPr>
          <p:cNvPr id="165" name="Group 164"/>
          <p:cNvGrpSpPr/>
          <p:nvPr/>
        </p:nvGrpSpPr>
        <p:grpSpPr>
          <a:xfrm>
            <a:off x="3987800" y="3931692"/>
            <a:ext cx="711200" cy="1676400"/>
            <a:chOff x="1498600" y="1752600"/>
            <a:chExt cx="711200" cy="1676400"/>
          </a:xfrm>
        </p:grpSpPr>
        <p:sp>
          <p:nvSpPr>
            <p:cNvPr id="166" name="Oval 165"/>
            <p:cNvSpPr/>
            <p:nvPr/>
          </p:nvSpPr>
          <p:spPr>
            <a:xfrm>
              <a:off x="1752600" y="1752600"/>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7" name="Straight Connector 166"/>
            <p:cNvCxnSpPr>
              <a:stCxn id="166" idx="4"/>
            </p:cNvCxnSpPr>
            <p:nvPr/>
          </p:nvCxnSpPr>
          <p:spPr>
            <a:xfrm>
              <a:off x="1866900" y="2103208"/>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a:off x="1498600" y="2376562"/>
              <a:ext cx="71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a:off x="1866900" y="3048000"/>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flipH="1">
              <a:off x="1600200" y="3048000"/>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71" name="Group 170"/>
          <p:cNvGrpSpPr/>
          <p:nvPr/>
        </p:nvGrpSpPr>
        <p:grpSpPr>
          <a:xfrm>
            <a:off x="3847960" y="4665213"/>
            <a:ext cx="787679" cy="361820"/>
            <a:chOff x="5410200" y="3469513"/>
            <a:chExt cx="787679" cy="361820"/>
          </a:xfrm>
        </p:grpSpPr>
        <p:sp>
          <p:nvSpPr>
            <p:cNvPr id="172" name="Rectangle 171"/>
            <p:cNvSpPr/>
            <p:nvPr/>
          </p:nvSpPr>
          <p:spPr>
            <a:xfrm>
              <a:off x="5410200" y="3469513"/>
              <a:ext cx="304800" cy="267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3" name="Straight Connector 172"/>
            <p:cNvCxnSpPr/>
            <p:nvPr/>
          </p:nvCxnSpPr>
          <p:spPr>
            <a:xfrm>
              <a:off x="5715000" y="3736695"/>
              <a:ext cx="48287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a:off x="6197879" y="3736695"/>
              <a:ext cx="0" cy="94638"/>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5" name="Flowchart: Manual Input 174"/>
          <p:cNvSpPr/>
          <p:nvPr/>
        </p:nvSpPr>
        <p:spPr>
          <a:xfrm rot="16200000">
            <a:off x="4469098" y="4245886"/>
            <a:ext cx="95250" cy="606550"/>
          </a:xfrm>
          <a:prstGeom prst="flowChartManualIn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p:cNvSpPr/>
          <p:nvPr/>
        </p:nvSpPr>
        <p:spPr>
          <a:xfrm>
            <a:off x="6574221" y="5264399"/>
            <a:ext cx="207579" cy="155490"/>
          </a:xfrm>
          <a:prstGeom prst="ellipse">
            <a:avLst/>
          </a:prstGeom>
          <a:noFill/>
          <a:ln w="1111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Flowchart: Direct Access Storage 176"/>
          <p:cNvSpPr/>
          <p:nvPr/>
        </p:nvSpPr>
        <p:spPr>
          <a:xfrm>
            <a:off x="4254639" y="4692037"/>
            <a:ext cx="762000" cy="244730"/>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8" name="Group 177"/>
          <p:cNvGrpSpPr/>
          <p:nvPr/>
        </p:nvGrpSpPr>
        <p:grpSpPr>
          <a:xfrm>
            <a:off x="3367956" y="2880425"/>
            <a:ext cx="711200" cy="1676400"/>
            <a:chOff x="1498600" y="1752600"/>
            <a:chExt cx="711200" cy="1676400"/>
          </a:xfrm>
        </p:grpSpPr>
        <p:sp>
          <p:nvSpPr>
            <p:cNvPr id="179" name="Oval 178"/>
            <p:cNvSpPr/>
            <p:nvPr/>
          </p:nvSpPr>
          <p:spPr>
            <a:xfrm>
              <a:off x="1752600" y="1752600"/>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0" name="Straight Connector 179"/>
            <p:cNvCxnSpPr>
              <a:stCxn id="179" idx="4"/>
            </p:cNvCxnSpPr>
            <p:nvPr/>
          </p:nvCxnSpPr>
          <p:spPr>
            <a:xfrm>
              <a:off x="1866900" y="2103208"/>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1498600" y="2376562"/>
              <a:ext cx="71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1866900" y="3048000"/>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H="1">
              <a:off x="1600200" y="3048000"/>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84" name="Group 183"/>
          <p:cNvGrpSpPr/>
          <p:nvPr/>
        </p:nvGrpSpPr>
        <p:grpSpPr>
          <a:xfrm>
            <a:off x="2372683" y="3664510"/>
            <a:ext cx="787679" cy="361820"/>
            <a:chOff x="5410200" y="3469513"/>
            <a:chExt cx="787679" cy="361820"/>
          </a:xfrm>
        </p:grpSpPr>
        <p:sp>
          <p:nvSpPr>
            <p:cNvPr id="185" name="Rectangle 184"/>
            <p:cNvSpPr/>
            <p:nvPr/>
          </p:nvSpPr>
          <p:spPr>
            <a:xfrm>
              <a:off x="5410200" y="3469513"/>
              <a:ext cx="304800" cy="267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6" name="Straight Connector 185"/>
            <p:cNvCxnSpPr/>
            <p:nvPr/>
          </p:nvCxnSpPr>
          <p:spPr>
            <a:xfrm>
              <a:off x="5715000" y="3736695"/>
              <a:ext cx="48287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a:off x="6197879" y="3736695"/>
              <a:ext cx="0" cy="94638"/>
            </a:xfrm>
            <a:prstGeom prst="line">
              <a:avLst/>
            </a:prstGeom>
          </p:spPr>
          <p:style>
            <a:lnRef idx="1">
              <a:schemeClr val="accent1"/>
            </a:lnRef>
            <a:fillRef idx="0">
              <a:schemeClr val="accent1"/>
            </a:fillRef>
            <a:effectRef idx="0">
              <a:schemeClr val="accent1"/>
            </a:effectRef>
            <a:fontRef idx="minor">
              <a:schemeClr val="tx1"/>
            </a:fontRef>
          </p:style>
        </p:cxnSp>
      </p:grpSp>
      <p:sp>
        <p:nvSpPr>
          <p:cNvPr id="188" name="Flowchart: Manual Input 187"/>
          <p:cNvSpPr/>
          <p:nvPr/>
        </p:nvSpPr>
        <p:spPr>
          <a:xfrm rot="16200000">
            <a:off x="2920488" y="3225144"/>
            <a:ext cx="95250" cy="606550"/>
          </a:xfrm>
          <a:prstGeom prst="flowChartManualIn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Flowchart: Direct Access Storage 188"/>
          <p:cNvSpPr/>
          <p:nvPr/>
        </p:nvSpPr>
        <p:spPr>
          <a:xfrm>
            <a:off x="2438400" y="4098266"/>
            <a:ext cx="762000" cy="244730"/>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Oval 189"/>
          <p:cNvSpPr/>
          <p:nvPr/>
        </p:nvSpPr>
        <p:spPr>
          <a:xfrm>
            <a:off x="2077114" y="4005503"/>
            <a:ext cx="207579" cy="155490"/>
          </a:xfrm>
          <a:prstGeom prst="ellipse">
            <a:avLst/>
          </a:prstGeom>
          <a:noFill/>
          <a:ln w="1111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1" name="Group 190"/>
          <p:cNvGrpSpPr/>
          <p:nvPr/>
        </p:nvGrpSpPr>
        <p:grpSpPr>
          <a:xfrm>
            <a:off x="7157472" y="755381"/>
            <a:ext cx="711200" cy="1676400"/>
            <a:chOff x="1498600" y="1752600"/>
            <a:chExt cx="711200" cy="1676400"/>
          </a:xfrm>
        </p:grpSpPr>
        <p:sp>
          <p:nvSpPr>
            <p:cNvPr id="192" name="Oval 191"/>
            <p:cNvSpPr/>
            <p:nvPr/>
          </p:nvSpPr>
          <p:spPr>
            <a:xfrm>
              <a:off x="1752600" y="1752600"/>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3" name="Straight Connector 192"/>
            <p:cNvCxnSpPr>
              <a:stCxn id="192" idx="4"/>
            </p:cNvCxnSpPr>
            <p:nvPr/>
          </p:nvCxnSpPr>
          <p:spPr>
            <a:xfrm>
              <a:off x="1866900" y="2103208"/>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1498600" y="2376562"/>
              <a:ext cx="71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1866900" y="3048000"/>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flipH="1">
              <a:off x="1600200" y="3048000"/>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97" name="Group 196"/>
          <p:cNvGrpSpPr/>
          <p:nvPr/>
        </p:nvGrpSpPr>
        <p:grpSpPr>
          <a:xfrm>
            <a:off x="7688317" y="517037"/>
            <a:ext cx="711200" cy="1676400"/>
            <a:chOff x="1498600" y="1752600"/>
            <a:chExt cx="711200" cy="1676400"/>
          </a:xfrm>
        </p:grpSpPr>
        <p:sp>
          <p:nvSpPr>
            <p:cNvPr id="198" name="Oval 197"/>
            <p:cNvSpPr/>
            <p:nvPr/>
          </p:nvSpPr>
          <p:spPr>
            <a:xfrm>
              <a:off x="1752600" y="1752600"/>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9" name="Straight Connector 198"/>
            <p:cNvCxnSpPr>
              <a:stCxn id="198" idx="4"/>
            </p:cNvCxnSpPr>
            <p:nvPr/>
          </p:nvCxnSpPr>
          <p:spPr>
            <a:xfrm>
              <a:off x="1866900" y="2103208"/>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1498600" y="2376562"/>
              <a:ext cx="71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a:off x="1866900" y="3048000"/>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H="1">
              <a:off x="1600200" y="3048000"/>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04" name="Group 203"/>
          <p:cNvGrpSpPr/>
          <p:nvPr/>
        </p:nvGrpSpPr>
        <p:grpSpPr>
          <a:xfrm>
            <a:off x="5233390" y="2728025"/>
            <a:ext cx="711200" cy="1676400"/>
            <a:chOff x="1498600" y="1752600"/>
            <a:chExt cx="711200" cy="1676400"/>
          </a:xfrm>
        </p:grpSpPr>
        <p:sp>
          <p:nvSpPr>
            <p:cNvPr id="205" name="Oval 204"/>
            <p:cNvSpPr/>
            <p:nvPr/>
          </p:nvSpPr>
          <p:spPr>
            <a:xfrm>
              <a:off x="1752600" y="1752600"/>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6" name="Straight Connector 205"/>
            <p:cNvCxnSpPr>
              <a:stCxn id="205" idx="4"/>
            </p:cNvCxnSpPr>
            <p:nvPr/>
          </p:nvCxnSpPr>
          <p:spPr>
            <a:xfrm>
              <a:off x="1866900" y="2103208"/>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a:off x="1498600" y="2376562"/>
              <a:ext cx="71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a:off x="1866900" y="3048000"/>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flipH="1">
              <a:off x="1600200" y="3048000"/>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10" name="Flowchart: Manual Input 209"/>
          <p:cNvSpPr/>
          <p:nvPr/>
        </p:nvSpPr>
        <p:spPr>
          <a:xfrm rot="16200000">
            <a:off x="5106158" y="3035831"/>
            <a:ext cx="95250" cy="606550"/>
          </a:xfrm>
          <a:prstGeom prst="flowChartManualIn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Flowchart: Direct Access Storage 210"/>
          <p:cNvSpPr/>
          <p:nvPr/>
        </p:nvSpPr>
        <p:spPr>
          <a:xfrm>
            <a:off x="4395346" y="3491965"/>
            <a:ext cx="762000" cy="244730"/>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9" name="Group 238"/>
          <p:cNvGrpSpPr/>
          <p:nvPr/>
        </p:nvGrpSpPr>
        <p:grpSpPr>
          <a:xfrm rot="3600000">
            <a:off x="1478815" y="2266158"/>
            <a:ext cx="995323" cy="1697635"/>
            <a:chOff x="7298265" y="2407113"/>
            <a:chExt cx="995323" cy="1697635"/>
          </a:xfrm>
        </p:grpSpPr>
        <p:grpSp>
          <p:nvGrpSpPr>
            <p:cNvPr id="233" name="Group 232"/>
            <p:cNvGrpSpPr/>
            <p:nvPr/>
          </p:nvGrpSpPr>
          <p:grpSpPr>
            <a:xfrm>
              <a:off x="7374575" y="2791221"/>
              <a:ext cx="829902" cy="1230211"/>
              <a:chOff x="5602308" y="2719133"/>
              <a:chExt cx="2057400" cy="3049803"/>
            </a:xfrm>
          </p:grpSpPr>
          <p:cxnSp>
            <p:nvCxnSpPr>
              <p:cNvPr id="234" name="Straight Connector 233"/>
              <p:cNvCxnSpPr/>
              <p:nvPr/>
            </p:nvCxnSpPr>
            <p:spPr>
              <a:xfrm>
                <a:off x="6667747" y="2719133"/>
                <a:ext cx="0" cy="2173365"/>
              </a:xfrm>
              <a:prstGeom prst="line">
                <a:avLst/>
              </a:prstGeom>
              <a:ln w="133350"/>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a:off x="5602308" y="3347946"/>
                <a:ext cx="2057400" cy="0"/>
              </a:xfrm>
              <a:prstGeom prst="line">
                <a:avLst/>
              </a:prstGeom>
              <a:ln w="133350"/>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6667747" y="4892498"/>
                <a:ext cx="551089" cy="876438"/>
              </a:xfrm>
              <a:prstGeom prst="line">
                <a:avLst/>
              </a:prstGeom>
              <a:ln w="133350"/>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flipH="1">
                <a:off x="5896222" y="4892498"/>
                <a:ext cx="711981" cy="876438"/>
              </a:xfrm>
              <a:prstGeom prst="line">
                <a:avLst/>
              </a:prstGeom>
              <a:ln w="133350"/>
            </p:spPr>
            <p:style>
              <a:lnRef idx="1">
                <a:schemeClr val="accent1"/>
              </a:lnRef>
              <a:fillRef idx="0">
                <a:schemeClr val="accent1"/>
              </a:fillRef>
              <a:effectRef idx="0">
                <a:schemeClr val="accent1"/>
              </a:effectRef>
              <a:fontRef idx="minor">
                <a:schemeClr val="tx1"/>
              </a:fontRef>
            </p:style>
          </p:cxnSp>
        </p:grpSp>
        <p:grpSp>
          <p:nvGrpSpPr>
            <p:cNvPr id="238" name="Group 237"/>
            <p:cNvGrpSpPr/>
            <p:nvPr/>
          </p:nvGrpSpPr>
          <p:grpSpPr>
            <a:xfrm>
              <a:off x="7298265" y="2407113"/>
              <a:ext cx="995323" cy="1697635"/>
              <a:chOff x="6869216" y="2466479"/>
              <a:chExt cx="995323" cy="1697635"/>
            </a:xfrm>
          </p:grpSpPr>
          <p:grpSp>
            <p:nvGrpSpPr>
              <p:cNvPr id="212" name="Group 211"/>
              <p:cNvGrpSpPr/>
              <p:nvPr/>
            </p:nvGrpSpPr>
            <p:grpSpPr>
              <a:xfrm>
                <a:off x="7005072" y="2466479"/>
                <a:ext cx="711200" cy="1676400"/>
                <a:chOff x="1498600" y="1752600"/>
                <a:chExt cx="711200" cy="1676400"/>
              </a:xfrm>
            </p:grpSpPr>
            <p:sp>
              <p:nvSpPr>
                <p:cNvPr id="213" name="Oval 212"/>
                <p:cNvSpPr/>
                <p:nvPr/>
              </p:nvSpPr>
              <p:spPr>
                <a:xfrm>
                  <a:off x="1752600" y="1752600"/>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4" name="Straight Connector 213"/>
                <p:cNvCxnSpPr>
                  <a:stCxn id="213" idx="4"/>
                </p:cNvCxnSpPr>
                <p:nvPr/>
              </p:nvCxnSpPr>
              <p:spPr>
                <a:xfrm>
                  <a:off x="1866900" y="2103208"/>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1498600" y="2376562"/>
                  <a:ext cx="71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1866900" y="3048000"/>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flipH="1">
                  <a:off x="1600200" y="3048000"/>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18" name="Oval 217"/>
              <p:cNvSpPr/>
              <p:nvPr/>
            </p:nvSpPr>
            <p:spPr>
              <a:xfrm>
                <a:off x="7674039" y="3041417"/>
                <a:ext cx="190500" cy="1143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Oval 218"/>
              <p:cNvSpPr/>
              <p:nvPr/>
            </p:nvSpPr>
            <p:spPr>
              <a:xfrm rot="3900000">
                <a:off x="7413740" y="3858548"/>
                <a:ext cx="190499" cy="1143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Oval 219"/>
              <p:cNvSpPr/>
              <p:nvPr/>
            </p:nvSpPr>
            <p:spPr>
              <a:xfrm rot="17949942">
                <a:off x="7064951" y="3849592"/>
                <a:ext cx="232776" cy="13789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1" name="Group 220"/>
              <p:cNvGrpSpPr/>
              <p:nvPr/>
            </p:nvGrpSpPr>
            <p:grpSpPr>
              <a:xfrm>
                <a:off x="7221733" y="2609083"/>
                <a:ext cx="285862" cy="208004"/>
                <a:chOff x="3697904" y="2514600"/>
                <a:chExt cx="793443" cy="577339"/>
              </a:xfrm>
            </p:grpSpPr>
            <p:sp>
              <p:nvSpPr>
                <p:cNvPr id="222" name="Oval 221"/>
                <p:cNvSpPr/>
                <p:nvPr/>
              </p:nvSpPr>
              <p:spPr>
                <a:xfrm rot="5400000">
                  <a:off x="3922938" y="2787139"/>
                  <a:ext cx="381000" cy="228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3" name="Straight Connector 222"/>
                <p:cNvCxnSpPr>
                  <a:stCxn id="222" idx="0"/>
                </p:cNvCxnSpPr>
                <p:nvPr/>
              </p:nvCxnSpPr>
              <p:spPr>
                <a:xfrm flipV="1">
                  <a:off x="4227738" y="2514600"/>
                  <a:ext cx="263609" cy="386839"/>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24" name="Straight Connector 223"/>
                <p:cNvCxnSpPr>
                  <a:stCxn id="222" idx="4"/>
                </p:cNvCxnSpPr>
                <p:nvPr/>
              </p:nvCxnSpPr>
              <p:spPr>
                <a:xfrm flipH="1" flipV="1">
                  <a:off x="3697904" y="2514600"/>
                  <a:ext cx="301234" cy="386839"/>
                </a:xfrm>
                <a:prstGeom prst="line">
                  <a:avLst/>
                </a:prstGeom>
                <a:ln w="63500"/>
              </p:spPr>
              <p:style>
                <a:lnRef idx="1">
                  <a:schemeClr val="accent1"/>
                </a:lnRef>
                <a:fillRef idx="0">
                  <a:schemeClr val="accent1"/>
                </a:fillRef>
                <a:effectRef idx="0">
                  <a:schemeClr val="accent1"/>
                </a:effectRef>
                <a:fontRef idx="minor">
                  <a:schemeClr val="tx1"/>
                </a:fontRef>
              </p:style>
            </p:cxnSp>
          </p:grpSp>
          <p:grpSp>
            <p:nvGrpSpPr>
              <p:cNvPr id="225" name="Group 224"/>
              <p:cNvGrpSpPr/>
              <p:nvPr/>
            </p:nvGrpSpPr>
            <p:grpSpPr>
              <a:xfrm>
                <a:off x="7224826" y="2522230"/>
                <a:ext cx="304800" cy="113862"/>
                <a:chOff x="6324600" y="2702180"/>
                <a:chExt cx="533400" cy="199259"/>
              </a:xfrm>
            </p:grpSpPr>
            <p:sp>
              <p:nvSpPr>
                <p:cNvPr id="226" name="Oval 225"/>
                <p:cNvSpPr/>
                <p:nvPr/>
              </p:nvSpPr>
              <p:spPr>
                <a:xfrm>
                  <a:off x="6324600" y="2708019"/>
                  <a:ext cx="228600" cy="1934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Oval 226"/>
                <p:cNvSpPr/>
                <p:nvPr/>
              </p:nvSpPr>
              <p:spPr>
                <a:xfrm>
                  <a:off x="6629400" y="2702180"/>
                  <a:ext cx="228600" cy="1934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8" name="Oval 227"/>
              <p:cNvSpPr/>
              <p:nvPr/>
            </p:nvSpPr>
            <p:spPr>
              <a:xfrm>
                <a:off x="6869216" y="3052655"/>
                <a:ext cx="190500" cy="1143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Oval 228"/>
              <p:cNvSpPr/>
              <p:nvPr/>
            </p:nvSpPr>
            <p:spPr>
              <a:xfrm>
                <a:off x="7540616" y="4049814"/>
                <a:ext cx="190500" cy="1143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Oval 229"/>
              <p:cNvSpPr/>
              <p:nvPr/>
            </p:nvSpPr>
            <p:spPr>
              <a:xfrm>
                <a:off x="6946546" y="4035216"/>
                <a:ext cx="190500" cy="1143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40" name="Freeform 239"/>
          <p:cNvSpPr/>
          <p:nvPr/>
        </p:nvSpPr>
        <p:spPr>
          <a:xfrm>
            <a:off x="4770110" y="1931374"/>
            <a:ext cx="969851" cy="215633"/>
          </a:xfrm>
          <a:custGeom>
            <a:avLst/>
            <a:gdLst>
              <a:gd name="connsiteX0" fmla="*/ 0 w 969851"/>
              <a:gd name="connsiteY0" fmla="*/ 132348 h 215633"/>
              <a:gd name="connsiteX1" fmla="*/ 190005 w 969851"/>
              <a:gd name="connsiteY1" fmla="*/ 1720 h 215633"/>
              <a:gd name="connsiteX2" fmla="*/ 273133 w 969851"/>
              <a:gd name="connsiteY2" fmla="*/ 215476 h 215633"/>
              <a:gd name="connsiteX3" fmla="*/ 510639 w 969851"/>
              <a:gd name="connsiteY3" fmla="*/ 37346 h 215633"/>
              <a:gd name="connsiteX4" fmla="*/ 629392 w 969851"/>
              <a:gd name="connsiteY4" fmla="*/ 96722 h 215633"/>
              <a:gd name="connsiteX5" fmla="*/ 938151 w 969851"/>
              <a:gd name="connsiteY5" fmla="*/ 203600 h 215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9851" h="215633">
                <a:moveTo>
                  <a:pt x="0" y="132348"/>
                </a:moveTo>
                <a:cubicBezTo>
                  <a:pt x="72241" y="60106"/>
                  <a:pt x="144483" y="-12135"/>
                  <a:pt x="190005" y="1720"/>
                </a:cubicBezTo>
                <a:cubicBezTo>
                  <a:pt x="235527" y="15575"/>
                  <a:pt x="219694" y="209538"/>
                  <a:pt x="273133" y="215476"/>
                </a:cubicBezTo>
                <a:cubicBezTo>
                  <a:pt x="326572" y="221414"/>
                  <a:pt x="451262" y="57138"/>
                  <a:pt x="510639" y="37346"/>
                </a:cubicBezTo>
                <a:cubicBezTo>
                  <a:pt x="570016" y="17554"/>
                  <a:pt x="558140" y="69013"/>
                  <a:pt x="629392" y="96722"/>
                </a:cubicBezTo>
                <a:cubicBezTo>
                  <a:pt x="700644" y="124431"/>
                  <a:pt x="1080655" y="116514"/>
                  <a:pt x="938151" y="2036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Freeform 240"/>
          <p:cNvSpPr/>
          <p:nvPr/>
        </p:nvSpPr>
        <p:spPr>
          <a:xfrm rot="3300000">
            <a:off x="4138043" y="2113159"/>
            <a:ext cx="969851" cy="215633"/>
          </a:xfrm>
          <a:custGeom>
            <a:avLst/>
            <a:gdLst>
              <a:gd name="connsiteX0" fmla="*/ 0 w 969851"/>
              <a:gd name="connsiteY0" fmla="*/ 132348 h 215633"/>
              <a:gd name="connsiteX1" fmla="*/ 190005 w 969851"/>
              <a:gd name="connsiteY1" fmla="*/ 1720 h 215633"/>
              <a:gd name="connsiteX2" fmla="*/ 273133 w 969851"/>
              <a:gd name="connsiteY2" fmla="*/ 215476 h 215633"/>
              <a:gd name="connsiteX3" fmla="*/ 510639 w 969851"/>
              <a:gd name="connsiteY3" fmla="*/ 37346 h 215633"/>
              <a:gd name="connsiteX4" fmla="*/ 629392 w 969851"/>
              <a:gd name="connsiteY4" fmla="*/ 96722 h 215633"/>
              <a:gd name="connsiteX5" fmla="*/ 938151 w 969851"/>
              <a:gd name="connsiteY5" fmla="*/ 203600 h 215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9851" h="215633">
                <a:moveTo>
                  <a:pt x="0" y="132348"/>
                </a:moveTo>
                <a:cubicBezTo>
                  <a:pt x="72241" y="60106"/>
                  <a:pt x="144483" y="-12135"/>
                  <a:pt x="190005" y="1720"/>
                </a:cubicBezTo>
                <a:cubicBezTo>
                  <a:pt x="235527" y="15575"/>
                  <a:pt x="219694" y="209538"/>
                  <a:pt x="273133" y="215476"/>
                </a:cubicBezTo>
                <a:cubicBezTo>
                  <a:pt x="326572" y="221414"/>
                  <a:pt x="451262" y="57138"/>
                  <a:pt x="510639" y="37346"/>
                </a:cubicBezTo>
                <a:cubicBezTo>
                  <a:pt x="570016" y="17554"/>
                  <a:pt x="558140" y="69013"/>
                  <a:pt x="629392" y="96722"/>
                </a:cubicBezTo>
                <a:cubicBezTo>
                  <a:pt x="700644" y="124431"/>
                  <a:pt x="1080655" y="116514"/>
                  <a:pt x="938151" y="2036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Freeform 241"/>
          <p:cNvSpPr/>
          <p:nvPr/>
        </p:nvSpPr>
        <p:spPr>
          <a:xfrm rot="18000000">
            <a:off x="3834869" y="2601832"/>
            <a:ext cx="969851" cy="215633"/>
          </a:xfrm>
          <a:custGeom>
            <a:avLst/>
            <a:gdLst>
              <a:gd name="connsiteX0" fmla="*/ 0 w 969851"/>
              <a:gd name="connsiteY0" fmla="*/ 132348 h 215633"/>
              <a:gd name="connsiteX1" fmla="*/ 190005 w 969851"/>
              <a:gd name="connsiteY1" fmla="*/ 1720 h 215633"/>
              <a:gd name="connsiteX2" fmla="*/ 273133 w 969851"/>
              <a:gd name="connsiteY2" fmla="*/ 215476 h 215633"/>
              <a:gd name="connsiteX3" fmla="*/ 510639 w 969851"/>
              <a:gd name="connsiteY3" fmla="*/ 37346 h 215633"/>
              <a:gd name="connsiteX4" fmla="*/ 629392 w 969851"/>
              <a:gd name="connsiteY4" fmla="*/ 96722 h 215633"/>
              <a:gd name="connsiteX5" fmla="*/ 938151 w 969851"/>
              <a:gd name="connsiteY5" fmla="*/ 203600 h 215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9851" h="215633">
                <a:moveTo>
                  <a:pt x="0" y="132348"/>
                </a:moveTo>
                <a:cubicBezTo>
                  <a:pt x="72241" y="60106"/>
                  <a:pt x="144483" y="-12135"/>
                  <a:pt x="190005" y="1720"/>
                </a:cubicBezTo>
                <a:cubicBezTo>
                  <a:pt x="235527" y="15575"/>
                  <a:pt x="219694" y="209538"/>
                  <a:pt x="273133" y="215476"/>
                </a:cubicBezTo>
                <a:cubicBezTo>
                  <a:pt x="326572" y="221414"/>
                  <a:pt x="451262" y="57138"/>
                  <a:pt x="510639" y="37346"/>
                </a:cubicBezTo>
                <a:cubicBezTo>
                  <a:pt x="570016" y="17554"/>
                  <a:pt x="558140" y="69013"/>
                  <a:pt x="629392" y="96722"/>
                </a:cubicBezTo>
                <a:cubicBezTo>
                  <a:pt x="700644" y="124431"/>
                  <a:pt x="1080655" y="116514"/>
                  <a:pt x="938151" y="2036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Oval 242"/>
          <p:cNvSpPr/>
          <p:nvPr/>
        </p:nvSpPr>
        <p:spPr>
          <a:xfrm>
            <a:off x="4947369" y="2363799"/>
            <a:ext cx="152400" cy="152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Oval 243"/>
          <p:cNvSpPr/>
          <p:nvPr/>
        </p:nvSpPr>
        <p:spPr>
          <a:xfrm>
            <a:off x="5384253" y="215008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Oval 244"/>
          <p:cNvSpPr/>
          <p:nvPr/>
        </p:nvSpPr>
        <p:spPr>
          <a:xfrm>
            <a:off x="4057103" y="2365850"/>
            <a:ext cx="152400" cy="1524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Oval 245"/>
          <p:cNvSpPr/>
          <p:nvPr/>
        </p:nvSpPr>
        <p:spPr>
          <a:xfrm>
            <a:off x="5365203" y="1625781"/>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Oval 246"/>
          <p:cNvSpPr/>
          <p:nvPr/>
        </p:nvSpPr>
        <p:spPr>
          <a:xfrm>
            <a:off x="4698676" y="1701981"/>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Rectangle 247"/>
          <p:cNvSpPr/>
          <p:nvPr/>
        </p:nvSpPr>
        <p:spPr>
          <a:xfrm>
            <a:off x="4394199" y="3087678"/>
            <a:ext cx="1079500" cy="6795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9" name="Group 248"/>
          <p:cNvGrpSpPr/>
          <p:nvPr/>
        </p:nvGrpSpPr>
        <p:grpSpPr>
          <a:xfrm>
            <a:off x="1243904" y="1788260"/>
            <a:ext cx="787679" cy="361820"/>
            <a:chOff x="5410200" y="3469513"/>
            <a:chExt cx="787679" cy="361820"/>
          </a:xfrm>
        </p:grpSpPr>
        <p:sp>
          <p:nvSpPr>
            <p:cNvPr id="250" name="Rectangle 249"/>
            <p:cNvSpPr/>
            <p:nvPr/>
          </p:nvSpPr>
          <p:spPr>
            <a:xfrm>
              <a:off x="5410200" y="3469513"/>
              <a:ext cx="304800" cy="267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1" name="Straight Connector 250"/>
            <p:cNvCxnSpPr/>
            <p:nvPr/>
          </p:nvCxnSpPr>
          <p:spPr>
            <a:xfrm>
              <a:off x="5715000" y="3736695"/>
              <a:ext cx="48287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a:off x="6197879" y="3736695"/>
              <a:ext cx="0" cy="9463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53" name="Group 252"/>
          <p:cNvGrpSpPr/>
          <p:nvPr/>
        </p:nvGrpSpPr>
        <p:grpSpPr>
          <a:xfrm>
            <a:off x="650084" y="1287729"/>
            <a:ext cx="711200" cy="1676400"/>
            <a:chOff x="1498600" y="1752600"/>
            <a:chExt cx="711200" cy="1676400"/>
          </a:xfrm>
        </p:grpSpPr>
        <p:sp>
          <p:nvSpPr>
            <p:cNvPr id="254" name="Oval 253"/>
            <p:cNvSpPr/>
            <p:nvPr/>
          </p:nvSpPr>
          <p:spPr>
            <a:xfrm>
              <a:off x="1752600" y="1752600"/>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5" name="Straight Connector 254"/>
            <p:cNvCxnSpPr>
              <a:stCxn id="254" idx="4"/>
            </p:cNvCxnSpPr>
            <p:nvPr/>
          </p:nvCxnSpPr>
          <p:spPr>
            <a:xfrm>
              <a:off x="1866900" y="2103208"/>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a:off x="1498600" y="2376562"/>
              <a:ext cx="71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a:off x="1866900" y="3048000"/>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flipH="1">
              <a:off x="1600200" y="3048000"/>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60" name="Oval 259"/>
          <p:cNvSpPr/>
          <p:nvPr/>
        </p:nvSpPr>
        <p:spPr>
          <a:xfrm>
            <a:off x="2170146" y="2397177"/>
            <a:ext cx="207579" cy="155490"/>
          </a:xfrm>
          <a:prstGeom prst="ellipse">
            <a:avLst/>
          </a:prstGeom>
          <a:noFill/>
          <a:ln w="1111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2" name="Group 261"/>
          <p:cNvGrpSpPr/>
          <p:nvPr/>
        </p:nvGrpSpPr>
        <p:grpSpPr>
          <a:xfrm>
            <a:off x="5471419" y="1954435"/>
            <a:ext cx="668190" cy="1676400"/>
            <a:chOff x="5796110" y="1059312"/>
            <a:chExt cx="668190" cy="1676400"/>
          </a:xfrm>
        </p:grpSpPr>
        <p:sp>
          <p:nvSpPr>
            <p:cNvPr id="264" name="Oval 263"/>
            <p:cNvSpPr/>
            <p:nvPr/>
          </p:nvSpPr>
          <p:spPr>
            <a:xfrm>
              <a:off x="6159500" y="1059312"/>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5" name="Straight Connector 264"/>
            <p:cNvCxnSpPr>
              <a:stCxn id="264" idx="4"/>
            </p:cNvCxnSpPr>
            <p:nvPr/>
          </p:nvCxnSpPr>
          <p:spPr>
            <a:xfrm>
              <a:off x="6273800" y="1409920"/>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a:off x="5796110" y="1391854"/>
              <a:ext cx="477690" cy="2914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a:off x="6273800" y="2354712"/>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flipH="1">
              <a:off x="6007100" y="2354712"/>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69" name="Group 268"/>
          <p:cNvGrpSpPr/>
          <p:nvPr/>
        </p:nvGrpSpPr>
        <p:grpSpPr>
          <a:xfrm rot="4500000">
            <a:off x="7311310" y="3625125"/>
            <a:ext cx="3486150" cy="2932476"/>
            <a:chOff x="428848" y="1584657"/>
            <a:chExt cx="3486150" cy="2932476"/>
          </a:xfrm>
        </p:grpSpPr>
        <p:cxnSp>
          <p:nvCxnSpPr>
            <p:cNvPr id="270" name="Straight Connector 269"/>
            <p:cNvCxnSpPr>
              <a:stCxn id="272" idx="0"/>
              <a:endCxn id="274" idx="0"/>
            </p:cNvCxnSpPr>
            <p:nvPr/>
          </p:nvCxnSpPr>
          <p:spPr>
            <a:xfrm flipV="1">
              <a:off x="828898" y="1584657"/>
              <a:ext cx="2686050" cy="1560876"/>
            </a:xfrm>
            <a:prstGeom prst="line">
              <a:avLst/>
            </a:prstGeom>
          </p:spPr>
          <p:style>
            <a:lnRef idx="1">
              <a:schemeClr val="accent1"/>
            </a:lnRef>
            <a:fillRef idx="0">
              <a:schemeClr val="accent1"/>
            </a:fillRef>
            <a:effectRef idx="0">
              <a:schemeClr val="accent1"/>
            </a:effectRef>
            <a:fontRef idx="minor">
              <a:schemeClr val="tx1"/>
            </a:fontRef>
          </p:style>
        </p:cxnSp>
        <p:grpSp>
          <p:nvGrpSpPr>
            <p:cNvPr id="271" name="Group 270"/>
            <p:cNvGrpSpPr/>
            <p:nvPr/>
          </p:nvGrpSpPr>
          <p:grpSpPr>
            <a:xfrm>
              <a:off x="428848" y="1584657"/>
              <a:ext cx="3486150" cy="2932476"/>
              <a:chOff x="711405" y="2569629"/>
              <a:chExt cx="3486150" cy="2932476"/>
            </a:xfrm>
          </p:grpSpPr>
          <p:sp>
            <p:nvSpPr>
              <p:cNvPr id="272" name="Oval 271"/>
              <p:cNvSpPr/>
              <p:nvPr/>
            </p:nvSpPr>
            <p:spPr>
              <a:xfrm>
                <a:off x="711405" y="4130505"/>
                <a:ext cx="8001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3" name="Straight Connector 272"/>
              <p:cNvCxnSpPr>
                <a:stCxn id="272" idx="4"/>
                <a:endCxn id="274" idx="4"/>
              </p:cNvCxnSpPr>
              <p:nvPr/>
            </p:nvCxnSpPr>
            <p:spPr>
              <a:xfrm flipV="1">
                <a:off x="1111455" y="3941229"/>
                <a:ext cx="2686050" cy="1560876"/>
              </a:xfrm>
              <a:prstGeom prst="line">
                <a:avLst/>
              </a:prstGeom>
            </p:spPr>
            <p:style>
              <a:lnRef idx="1">
                <a:schemeClr val="accent1"/>
              </a:lnRef>
              <a:fillRef idx="0">
                <a:schemeClr val="accent1"/>
              </a:fillRef>
              <a:effectRef idx="0">
                <a:schemeClr val="accent1"/>
              </a:effectRef>
              <a:fontRef idx="minor">
                <a:schemeClr val="tx1"/>
              </a:fontRef>
            </p:style>
          </p:cxnSp>
          <p:sp>
            <p:nvSpPr>
              <p:cNvPr id="274" name="Oval 273"/>
              <p:cNvSpPr/>
              <p:nvPr/>
            </p:nvSpPr>
            <p:spPr>
              <a:xfrm>
                <a:off x="3397455" y="2569629"/>
                <a:ext cx="8001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75" name="Oval 274"/>
          <p:cNvSpPr/>
          <p:nvPr/>
        </p:nvSpPr>
        <p:spPr>
          <a:xfrm>
            <a:off x="8204200" y="4535719"/>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Freeform 276"/>
          <p:cNvSpPr/>
          <p:nvPr/>
        </p:nvSpPr>
        <p:spPr>
          <a:xfrm rot="3300000">
            <a:off x="8400266" y="4393371"/>
            <a:ext cx="969851" cy="215633"/>
          </a:xfrm>
          <a:custGeom>
            <a:avLst/>
            <a:gdLst>
              <a:gd name="connsiteX0" fmla="*/ 0 w 969851"/>
              <a:gd name="connsiteY0" fmla="*/ 132348 h 215633"/>
              <a:gd name="connsiteX1" fmla="*/ 190005 w 969851"/>
              <a:gd name="connsiteY1" fmla="*/ 1720 h 215633"/>
              <a:gd name="connsiteX2" fmla="*/ 273133 w 969851"/>
              <a:gd name="connsiteY2" fmla="*/ 215476 h 215633"/>
              <a:gd name="connsiteX3" fmla="*/ 510639 w 969851"/>
              <a:gd name="connsiteY3" fmla="*/ 37346 h 215633"/>
              <a:gd name="connsiteX4" fmla="*/ 629392 w 969851"/>
              <a:gd name="connsiteY4" fmla="*/ 96722 h 215633"/>
              <a:gd name="connsiteX5" fmla="*/ 938151 w 969851"/>
              <a:gd name="connsiteY5" fmla="*/ 203600 h 215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9851" h="215633">
                <a:moveTo>
                  <a:pt x="0" y="132348"/>
                </a:moveTo>
                <a:cubicBezTo>
                  <a:pt x="72241" y="60106"/>
                  <a:pt x="144483" y="-12135"/>
                  <a:pt x="190005" y="1720"/>
                </a:cubicBezTo>
                <a:cubicBezTo>
                  <a:pt x="235527" y="15575"/>
                  <a:pt x="219694" y="209538"/>
                  <a:pt x="273133" y="215476"/>
                </a:cubicBezTo>
                <a:cubicBezTo>
                  <a:pt x="326572" y="221414"/>
                  <a:pt x="451262" y="57138"/>
                  <a:pt x="510639" y="37346"/>
                </a:cubicBezTo>
                <a:cubicBezTo>
                  <a:pt x="570016" y="17554"/>
                  <a:pt x="558140" y="69013"/>
                  <a:pt x="629392" y="96722"/>
                </a:cubicBezTo>
                <a:cubicBezTo>
                  <a:pt x="700644" y="124431"/>
                  <a:pt x="1080655" y="116514"/>
                  <a:pt x="938151" y="2036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Freeform 277"/>
          <p:cNvSpPr/>
          <p:nvPr/>
        </p:nvSpPr>
        <p:spPr>
          <a:xfrm rot="18000000">
            <a:off x="8233624" y="4629219"/>
            <a:ext cx="969851" cy="215633"/>
          </a:xfrm>
          <a:custGeom>
            <a:avLst/>
            <a:gdLst>
              <a:gd name="connsiteX0" fmla="*/ 0 w 969851"/>
              <a:gd name="connsiteY0" fmla="*/ 132348 h 215633"/>
              <a:gd name="connsiteX1" fmla="*/ 190005 w 969851"/>
              <a:gd name="connsiteY1" fmla="*/ 1720 h 215633"/>
              <a:gd name="connsiteX2" fmla="*/ 273133 w 969851"/>
              <a:gd name="connsiteY2" fmla="*/ 215476 h 215633"/>
              <a:gd name="connsiteX3" fmla="*/ 510639 w 969851"/>
              <a:gd name="connsiteY3" fmla="*/ 37346 h 215633"/>
              <a:gd name="connsiteX4" fmla="*/ 629392 w 969851"/>
              <a:gd name="connsiteY4" fmla="*/ 96722 h 215633"/>
              <a:gd name="connsiteX5" fmla="*/ 938151 w 969851"/>
              <a:gd name="connsiteY5" fmla="*/ 203600 h 215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9851" h="215633">
                <a:moveTo>
                  <a:pt x="0" y="132348"/>
                </a:moveTo>
                <a:cubicBezTo>
                  <a:pt x="72241" y="60106"/>
                  <a:pt x="144483" y="-12135"/>
                  <a:pt x="190005" y="1720"/>
                </a:cubicBezTo>
                <a:cubicBezTo>
                  <a:pt x="235527" y="15575"/>
                  <a:pt x="219694" y="209538"/>
                  <a:pt x="273133" y="215476"/>
                </a:cubicBezTo>
                <a:cubicBezTo>
                  <a:pt x="326572" y="221414"/>
                  <a:pt x="451262" y="57138"/>
                  <a:pt x="510639" y="37346"/>
                </a:cubicBezTo>
                <a:cubicBezTo>
                  <a:pt x="570016" y="17554"/>
                  <a:pt x="558140" y="69013"/>
                  <a:pt x="629392" y="96722"/>
                </a:cubicBezTo>
                <a:cubicBezTo>
                  <a:pt x="700644" y="124431"/>
                  <a:pt x="1080655" y="116514"/>
                  <a:pt x="938151" y="2036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Oval 278"/>
          <p:cNvSpPr/>
          <p:nvPr/>
        </p:nvSpPr>
        <p:spPr>
          <a:xfrm>
            <a:off x="8881667" y="5080918"/>
            <a:ext cx="152400" cy="152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Oval 279"/>
          <p:cNvSpPr/>
          <p:nvPr/>
        </p:nvSpPr>
        <p:spPr>
          <a:xfrm>
            <a:off x="8455858" y="4393237"/>
            <a:ext cx="152400" cy="1524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Oval 280"/>
          <p:cNvSpPr/>
          <p:nvPr/>
        </p:nvSpPr>
        <p:spPr>
          <a:xfrm>
            <a:off x="8366332" y="4722233"/>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Oval 281"/>
          <p:cNvSpPr/>
          <p:nvPr/>
        </p:nvSpPr>
        <p:spPr>
          <a:xfrm>
            <a:off x="8598008" y="4366325"/>
            <a:ext cx="152400" cy="15240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TextBox 283"/>
          <p:cNvSpPr txBox="1"/>
          <p:nvPr/>
        </p:nvSpPr>
        <p:spPr>
          <a:xfrm>
            <a:off x="7018721" y="1269005"/>
            <a:ext cx="1507358" cy="369332"/>
          </a:xfrm>
          <a:prstGeom prst="rect">
            <a:avLst/>
          </a:prstGeom>
          <a:solidFill>
            <a:schemeClr val="bg1">
              <a:lumMod val="65000"/>
            </a:schemeClr>
          </a:solidFill>
        </p:spPr>
        <p:txBody>
          <a:bodyPr wrap="square" rtlCol="0" anchor="ctr">
            <a:spAutoFit/>
          </a:bodyPr>
          <a:lstStyle/>
          <a:p>
            <a:pPr algn="ctr"/>
            <a:r>
              <a:rPr lang="en-US" dirty="0" smtClean="0"/>
              <a:t>Question</a:t>
            </a:r>
            <a:endParaRPr lang="en-US" dirty="0"/>
          </a:p>
        </p:txBody>
      </p:sp>
    </p:spTree>
    <p:extLst>
      <p:ext uri="{BB962C8B-B14F-4D97-AF65-F5344CB8AC3E}">
        <p14:creationId xmlns:p14="http://schemas.microsoft.com/office/powerpoint/2010/main" val="2804383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9"/>
                                        </p:tgtEl>
                                        <p:attrNameLst>
                                          <p:attrName>style.visibility</p:attrName>
                                        </p:attrNameLst>
                                      </p:cBhvr>
                                      <p:to>
                                        <p:strVal val="visible"/>
                                      </p:to>
                                    </p:set>
                                  </p:childTnLst>
                                </p:cTn>
                              </p:par>
                              <p:par>
                                <p:cTn id="37" presetID="1" presetClass="exit" presetSubtype="0" fill="hold" nodeType="withEffect">
                                  <p:stCondLst>
                                    <p:cond delay="0"/>
                                  </p:stCondLst>
                                  <p:childTnLst>
                                    <p:set>
                                      <p:cBhvr>
                                        <p:cTn id="38" dur="1" fill="hold">
                                          <p:stCondLst>
                                            <p:cond delay="0"/>
                                          </p:stCondLst>
                                        </p:cTn>
                                        <p:tgtEl>
                                          <p:spTgt spid="2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176"/>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131"/>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12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2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3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8"/>
                                        </p:tgtEl>
                                        <p:attrNameLst>
                                          <p:attrName>style.visibility</p:attrName>
                                        </p:attrNameLst>
                                      </p:cBhvr>
                                      <p:to>
                                        <p:strVal val="visible"/>
                                      </p:to>
                                    </p:set>
                                  </p:childTnLst>
                                </p:cTn>
                              </p:par>
                              <p:par>
                                <p:cTn id="55" presetID="1" presetClass="exit" presetSubtype="0" fill="hold" nodeType="withEffect">
                                  <p:stCondLst>
                                    <p:cond delay="0"/>
                                  </p:stCondLst>
                                  <p:childTnLst>
                                    <p:set>
                                      <p:cBhvr>
                                        <p:cTn id="56" dur="1" fill="hold">
                                          <p:stCondLst>
                                            <p:cond delay="0"/>
                                          </p:stCondLst>
                                        </p:cTn>
                                        <p:tgtEl>
                                          <p:spTgt spid="191"/>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7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7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1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7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65"/>
                                        </p:tgtEl>
                                        <p:attrNameLst>
                                          <p:attrName>style.visibility</p:attrName>
                                        </p:attrNameLst>
                                      </p:cBhvr>
                                      <p:to>
                                        <p:strVal val="visible"/>
                                      </p:to>
                                    </p:set>
                                  </p:childTnLst>
                                </p:cTn>
                              </p:par>
                              <p:par>
                                <p:cTn id="69" presetID="1" presetClass="exit" presetSubtype="0" fill="hold" nodeType="withEffect">
                                  <p:stCondLst>
                                    <p:cond delay="0"/>
                                  </p:stCondLst>
                                  <p:childTnLst>
                                    <p:set>
                                      <p:cBhvr>
                                        <p:cTn id="70" dur="1" fill="hold">
                                          <p:stCondLst>
                                            <p:cond delay="0"/>
                                          </p:stCondLst>
                                        </p:cTn>
                                        <p:tgtEl>
                                          <p:spTgt spid="48"/>
                                        </p:tgtEl>
                                        <p:attrNameLst>
                                          <p:attrName>style.visibility</p:attrName>
                                        </p:attrNameLst>
                                      </p:cBhvr>
                                      <p:to>
                                        <p:strVal val="hidden"/>
                                      </p:to>
                                    </p:set>
                                  </p:childTnLst>
                                </p:cTn>
                              </p:par>
                              <p:par>
                                <p:cTn id="71" presetID="1" presetClass="exit" presetSubtype="0" fill="hold" grpId="0" nodeType="withEffect">
                                  <p:stCondLst>
                                    <p:cond delay="0"/>
                                  </p:stCondLst>
                                  <p:childTnLst>
                                    <p:set>
                                      <p:cBhvr>
                                        <p:cTn id="72" dur="1" fill="hold">
                                          <p:stCondLst>
                                            <p:cond delay="0"/>
                                          </p:stCondLst>
                                        </p:cTn>
                                        <p:tgtEl>
                                          <p:spTgt spid="176"/>
                                        </p:tgtEl>
                                        <p:attrNameLst>
                                          <p:attrName>style.visibility</p:attrName>
                                        </p:attrNameLst>
                                      </p:cBhvr>
                                      <p:to>
                                        <p:strVal val="hidden"/>
                                      </p:to>
                                    </p:set>
                                  </p:childTnLst>
                                </p:cTn>
                              </p:par>
                              <p:par>
                                <p:cTn id="73" presetID="1" presetClass="exit" presetSubtype="0" fill="hold" grpId="0" nodeType="withEffect">
                                  <p:stCondLst>
                                    <p:cond delay="0"/>
                                  </p:stCondLst>
                                  <p:childTnLst>
                                    <p:set>
                                      <p:cBhvr>
                                        <p:cTn id="74" dur="1" fill="hold">
                                          <p:stCondLst>
                                            <p:cond delay="0"/>
                                          </p:stCondLst>
                                        </p:cTn>
                                        <p:tgtEl>
                                          <p:spTgt spid="131"/>
                                        </p:tgtEl>
                                        <p:attrNameLst>
                                          <p:attrName>style.visibility</p:attrName>
                                        </p:attrNameLst>
                                      </p:cBhvr>
                                      <p:to>
                                        <p:strVal val="hidden"/>
                                      </p:to>
                                    </p:set>
                                  </p:childTnLst>
                                </p:cTn>
                              </p:par>
                              <p:par>
                                <p:cTn id="75" presetID="1" presetClass="exit" presetSubtype="0" fill="hold" grpId="0" nodeType="withEffect">
                                  <p:stCondLst>
                                    <p:cond delay="0"/>
                                  </p:stCondLst>
                                  <p:childTnLst>
                                    <p:set>
                                      <p:cBhvr>
                                        <p:cTn id="76" dur="1" fill="hold">
                                          <p:stCondLst>
                                            <p:cond delay="0"/>
                                          </p:stCondLst>
                                        </p:cTn>
                                        <p:tgtEl>
                                          <p:spTgt spid="129"/>
                                        </p:tgtEl>
                                        <p:attrNameLst>
                                          <p:attrName>style.visibility</p:attrName>
                                        </p:attrNameLst>
                                      </p:cBhvr>
                                      <p:to>
                                        <p:strVal val="hidden"/>
                                      </p:to>
                                    </p:set>
                                  </p:childTnLst>
                                </p:cTn>
                              </p:par>
                              <p:par>
                                <p:cTn id="77" presetID="1" presetClass="exit" presetSubtype="0" fill="hold" nodeType="withEffect">
                                  <p:stCondLst>
                                    <p:cond delay="0"/>
                                  </p:stCondLst>
                                  <p:childTnLst>
                                    <p:set>
                                      <p:cBhvr>
                                        <p:cTn id="78" dur="1" fill="hold">
                                          <p:stCondLst>
                                            <p:cond delay="0"/>
                                          </p:stCondLst>
                                        </p:cTn>
                                        <p:tgtEl>
                                          <p:spTgt spid="127"/>
                                        </p:tgtEl>
                                        <p:attrNameLst>
                                          <p:attrName>style.visibility</p:attrName>
                                        </p:attrNameLst>
                                      </p:cBhvr>
                                      <p:to>
                                        <p:strVal val="hidden"/>
                                      </p:to>
                                    </p:set>
                                  </p:childTnLst>
                                </p:cTn>
                              </p:par>
                              <p:par>
                                <p:cTn id="79" presetID="1" presetClass="exit" presetSubtype="0" fill="hold" nodeType="withEffect">
                                  <p:stCondLst>
                                    <p:cond delay="0"/>
                                  </p:stCondLst>
                                  <p:childTnLst>
                                    <p:set>
                                      <p:cBhvr>
                                        <p:cTn id="80" dur="1" fill="hold">
                                          <p:stCondLst>
                                            <p:cond delay="0"/>
                                          </p:stCondLst>
                                        </p:cTn>
                                        <p:tgtEl>
                                          <p:spTgt spid="130"/>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1" nodeType="clickEffect">
                                  <p:stCondLst>
                                    <p:cond delay="0"/>
                                  </p:stCondLst>
                                  <p:childTnLst>
                                    <p:set>
                                      <p:cBhvr>
                                        <p:cTn id="84" dur="1" fill="hold">
                                          <p:stCondLst>
                                            <p:cond delay="0"/>
                                          </p:stCondLst>
                                        </p:cTn>
                                        <p:tgtEl>
                                          <p:spTgt spid="177"/>
                                        </p:tgtEl>
                                        <p:attrNameLst>
                                          <p:attrName>style.visibility</p:attrName>
                                        </p:attrNameLst>
                                      </p:cBhvr>
                                      <p:to>
                                        <p:strVal val="hidden"/>
                                      </p:to>
                                    </p:set>
                                  </p:childTnLst>
                                </p:cTn>
                              </p:par>
                              <p:par>
                                <p:cTn id="85" presetID="1" presetClass="exit" presetSubtype="0" fill="hold" grpId="1" nodeType="withEffect">
                                  <p:stCondLst>
                                    <p:cond delay="0"/>
                                  </p:stCondLst>
                                  <p:childTnLst>
                                    <p:set>
                                      <p:cBhvr>
                                        <p:cTn id="86" dur="1" fill="hold">
                                          <p:stCondLst>
                                            <p:cond delay="0"/>
                                          </p:stCondLst>
                                        </p:cTn>
                                        <p:tgtEl>
                                          <p:spTgt spid="175"/>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114"/>
                                        </p:tgtEl>
                                        <p:attrNameLst>
                                          <p:attrName>style.visibility</p:attrName>
                                        </p:attrNameLst>
                                      </p:cBhvr>
                                      <p:to>
                                        <p:strVal val="hidden"/>
                                      </p:to>
                                    </p:set>
                                  </p:childTnLst>
                                </p:cTn>
                              </p:par>
                              <p:par>
                                <p:cTn id="89" presetID="1" presetClass="exit" presetSubtype="0" fill="hold" nodeType="withEffect">
                                  <p:stCondLst>
                                    <p:cond delay="0"/>
                                  </p:stCondLst>
                                  <p:childTnLst>
                                    <p:set>
                                      <p:cBhvr>
                                        <p:cTn id="90" dur="1" fill="hold">
                                          <p:stCondLst>
                                            <p:cond delay="0"/>
                                          </p:stCondLst>
                                        </p:cTn>
                                        <p:tgtEl>
                                          <p:spTgt spid="171"/>
                                        </p:tgtEl>
                                        <p:attrNameLst>
                                          <p:attrName>style.visibility</p:attrName>
                                        </p:attrNameLst>
                                      </p:cBhvr>
                                      <p:to>
                                        <p:strVal val="hidden"/>
                                      </p:to>
                                    </p:set>
                                  </p:childTnLst>
                                </p:cTn>
                              </p:par>
                              <p:par>
                                <p:cTn id="91" presetID="1" presetClass="exit" presetSubtype="0" fill="hold" nodeType="withEffect">
                                  <p:stCondLst>
                                    <p:cond delay="0"/>
                                  </p:stCondLst>
                                  <p:childTnLst>
                                    <p:set>
                                      <p:cBhvr>
                                        <p:cTn id="92" dur="1" fill="hold">
                                          <p:stCondLst>
                                            <p:cond delay="0"/>
                                          </p:stCondLst>
                                        </p:cTn>
                                        <p:tgtEl>
                                          <p:spTgt spid="165"/>
                                        </p:tgtEl>
                                        <p:attrNameLst>
                                          <p:attrName>style.visibility</p:attrName>
                                        </p:attrNameLst>
                                      </p:cBhvr>
                                      <p:to>
                                        <p:strVal val="hidden"/>
                                      </p:to>
                                    </p:set>
                                  </p:childTnLst>
                                </p:cTn>
                              </p:par>
                              <p:par>
                                <p:cTn id="93" presetID="1" presetClass="entr" presetSubtype="0" fill="hold" nodeType="withEffect">
                                  <p:stCondLst>
                                    <p:cond delay="0"/>
                                  </p:stCondLst>
                                  <p:childTnLst>
                                    <p:set>
                                      <p:cBhvr>
                                        <p:cTn id="94" dur="1" fill="hold">
                                          <p:stCondLst>
                                            <p:cond delay="0"/>
                                          </p:stCondLst>
                                        </p:cTn>
                                        <p:tgtEl>
                                          <p:spTgt spid="178"/>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88"/>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184"/>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89"/>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90"/>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197"/>
                                        </p:tgtEl>
                                        <p:attrNameLst>
                                          <p:attrName>style.visibility</p:attrName>
                                        </p:attrNameLst>
                                      </p:cBhvr>
                                      <p:to>
                                        <p:strVal val="hidden"/>
                                      </p:to>
                                    </p:set>
                                  </p:childTnLst>
                                </p:cTn>
                              </p:par>
                              <p:par>
                                <p:cTn id="107" presetID="1" presetClass="entr" presetSubtype="0" fill="hold" nodeType="withEffect">
                                  <p:stCondLst>
                                    <p:cond delay="0"/>
                                  </p:stCondLst>
                                  <p:childTnLst>
                                    <p:set>
                                      <p:cBhvr>
                                        <p:cTn id="108" dur="1" fill="hold">
                                          <p:stCondLst>
                                            <p:cond delay="0"/>
                                          </p:stCondLst>
                                        </p:cTn>
                                        <p:tgtEl>
                                          <p:spTgt spid="55"/>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42" presetClass="entr" presetSubtype="0" fill="hold" grpId="0" nodeType="clickEffect">
                                  <p:stCondLst>
                                    <p:cond delay="0"/>
                                  </p:stCondLst>
                                  <p:childTnLst>
                                    <p:set>
                                      <p:cBhvr>
                                        <p:cTn id="112" dur="1" fill="hold">
                                          <p:stCondLst>
                                            <p:cond delay="0"/>
                                          </p:stCondLst>
                                        </p:cTn>
                                        <p:tgtEl>
                                          <p:spTgt spid="158"/>
                                        </p:tgtEl>
                                        <p:attrNameLst>
                                          <p:attrName>style.visibility</p:attrName>
                                        </p:attrNameLst>
                                      </p:cBhvr>
                                      <p:to>
                                        <p:strVal val="visible"/>
                                      </p:to>
                                    </p:set>
                                    <p:animEffect transition="in" filter="fade">
                                      <p:cBhvr>
                                        <p:cTn id="113" dur="1000"/>
                                        <p:tgtEl>
                                          <p:spTgt spid="158"/>
                                        </p:tgtEl>
                                      </p:cBhvr>
                                    </p:animEffect>
                                    <p:anim calcmode="lin" valueType="num">
                                      <p:cBhvr>
                                        <p:cTn id="114" dur="1000" fill="hold"/>
                                        <p:tgtEl>
                                          <p:spTgt spid="158"/>
                                        </p:tgtEl>
                                        <p:attrNameLst>
                                          <p:attrName>ppt_x</p:attrName>
                                        </p:attrNameLst>
                                      </p:cBhvr>
                                      <p:tavLst>
                                        <p:tav tm="0">
                                          <p:val>
                                            <p:strVal val="#ppt_x"/>
                                          </p:val>
                                        </p:tav>
                                        <p:tav tm="100000">
                                          <p:val>
                                            <p:strVal val="#ppt_x"/>
                                          </p:val>
                                        </p:tav>
                                      </p:tavLst>
                                    </p:anim>
                                    <p:anim calcmode="lin" valueType="num">
                                      <p:cBhvr>
                                        <p:cTn id="115" dur="1000" fill="hold"/>
                                        <p:tgtEl>
                                          <p:spTgt spid="158"/>
                                        </p:tgtEl>
                                        <p:attrNameLst>
                                          <p:attrName>ppt_y</p:attrName>
                                        </p:attrNameLst>
                                      </p:cBhvr>
                                      <p:tavLst>
                                        <p:tav tm="0">
                                          <p:val>
                                            <p:strVal val="#ppt_y+.1"/>
                                          </p:val>
                                        </p:tav>
                                        <p:tav tm="100000">
                                          <p:val>
                                            <p:strVal val="#ppt_y"/>
                                          </p:val>
                                        </p:tav>
                                      </p:tavLst>
                                    </p:anim>
                                  </p:childTnLst>
                                </p:cTn>
                              </p:par>
                              <p:par>
                                <p:cTn id="116" presetID="42" presetClass="entr" presetSubtype="0" fill="hold" grpId="0" nodeType="withEffect">
                                  <p:stCondLst>
                                    <p:cond delay="0"/>
                                  </p:stCondLst>
                                  <p:childTnLst>
                                    <p:set>
                                      <p:cBhvr>
                                        <p:cTn id="117" dur="1" fill="hold">
                                          <p:stCondLst>
                                            <p:cond delay="0"/>
                                          </p:stCondLst>
                                        </p:cTn>
                                        <p:tgtEl>
                                          <p:spTgt spid="148"/>
                                        </p:tgtEl>
                                        <p:attrNameLst>
                                          <p:attrName>style.visibility</p:attrName>
                                        </p:attrNameLst>
                                      </p:cBhvr>
                                      <p:to>
                                        <p:strVal val="visible"/>
                                      </p:to>
                                    </p:set>
                                    <p:animEffect transition="in" filter="fade">
                                      <p:cBhvr>
                                        <p:cTn id="118" dur="1000"/>
                                        <p:tgtEl>
                                          <p:spTgt spid="148"/>
                                        </p:tgtEl>
                                      </p:cBhvr>
                                    </p:animEffect>
                                    <p:anim calcmode="lin" valueType="num">
                                      <p:cBhvr>
                                        <p:cTn id="119" dur="1000" fill="hold"/>
                                        <p:tgtEl>
                                          <p:spTgt spid="148"/>
                                        </p:tgtEl>
                                        <p:attrNameLst>
                                          <p:attrName>ppt_x</p:attrName>
                                        </p:attrNameLst>
                                      </p:cBhvr>
                                      <p:tavLst>
                                        <p:tav tm="0">
                                          <p:val>
                                            <p:strVal val="#ppt_x"/>
                                          </p:val>
                                        </p:tav>
                                        <p:tav tm="100000">
                                          <p:val>
                                            <p:strVal val="#ppt_x"/>
                                          </p:val>
                                        </p:tav>
                                      </p:tavLst>
                                    </p:anim>
                                    <p:anim calcmode="lin" valueType="num">
                                      <p:cBhvr>
                                        <p:cTn id="120" dur="1000" fill="hold"/>
                                        <p:tgtEl>
                                          <p:spTgt spid="148"/>
                                        </p:tgtEl>
                                        <p:attrNameLst>
                                          <p:attrName>ppt_y</p:attrName>
                                        </p:attrNameLst>
                                      </p:cBhvr>
                                      <p:tavLst>
                                        <p:tav tm="0">
                                          <p:val>
                                            <p:strVal val="#ppt_y+.1"/>
                                          </p:val>
                                        </p:tav>
                                        <p:tav tm="100000">
                                          <p:val>
                                            <p:strVal val="#ppt_y"/>
                                          </p:val>
                                        </p:tav>
                                      </p:tavLst>
                                    </p:anim>
                                  </p:childTnLst>
                                </p:cTn>
                              </p:par>
                              <p:par>
                                <p:cTn id="121" presetID="42" presetClass="entr" presetSubtype="0" fill="hold" grpId="0" nodeType="withEffect">
                                  <p:stCondLst>
                                    <p:cond delay="0"/>
                                  </p:stCondLst>
                                  <p:childTnLst>
                                    <p:set>
                                      <p:cBhvr>
                                        <p:cTn id="122" dur="1" fill="hold">
                                          <p:stCondLst>
                                            <p:cond delay="0"/>
                                          </p:stCondLst>
                                        </p:cTn>
                                        <p:tgtEl>
                                          <p:spTgt spid="147"/>
                                        </p:tgtEl>
                                        <p:attrNameLst>
                                          <p:attrName>style.visibility</p:attrName>
                                        </p:attrNameLst>
                                      </p:cBhvr>
                                      <p:to>
                                        <p:strVal val="visible"/>
                                      </p:to>
                                    </p:set>
                                    <p:animEffect transition="in" filter="fade">
                                      <p:cBhvr>
                                        <p:cTn id="123" dur="1000"/>
                                        <p:tgtEl>
                                          <p:spTgt spid="147"/>
                                        </p:tgtEl>
                                      </p:cBhvr>
                                    </p:animEffect>
                                    <p:anim calcmode="lin" valueType="num">
                                      <p:cBhvr>
                                        <p:cTn id="124" dur="1000" fill="hold"/>
                                        <p:tgtEl>
                                          <p:spTgt spid="147"/>
                                        </p:tgtEl>
                                        <p:attrNameLst>
                                          <p:attrName>ppt_x</p:attrName>
                                        </p:attrNameLst>
                                      </p:cBhvr>
                                      <p:tavLst>
                                        <p:tav tm="0">
                                          <p:val>
                                            <p:strVal val="#ppt_x"/>
                                          </p:val>
                                        </p:tav>
                                        <p:tav tm="100000">
                                          <p:val>
                                            <p:strVal val="#ppt_x"/>
                                          </p:val>
                                        </p:tav>
                                      </p:tavLst>
                                    </p:anim>
                                    <p:anim calcmode="lin" valueType="num">
                                      <p:cBhvr>
                                        <p:cTn id="125" dur="1000" fill="hold"/>
                                        <p:tgtEl>
                                          <p:spTgt spid="147"/>
                                        </p:tgtEl>
                                        <p:attrNameLst>
                                          <p:attrName>ppt_y</p:attrName>
                                        </p:attrNameLst>
                                      </p:cBhvr>
                                      <p:tavLst>
                                        <p:tav tm="0">
                                          <p:val>
                                            <p:strVal val="#ppt_y+.1"/>
                                          </p:val>
                                        </p:tav>
                                        <p:tav tm="100000">
                                          <p:val>
                                            <p:strVal val="#ppt_y"/>
                                          </p:val>
                                        </p:tav>
                                      </p:tavLst>
                                    </p:anim>
                                  </p:childTnLst>
                                </p:cTn>
                              </p:par>
                              <p:par>
                                <p:cTn id="126" presetID="42" presetClass="entr" presetSubtype="0" fill="hold" grpId="0" nodeType="withEffect">
                                  <p:stCondLst>
                                    <p:cond delay="0"/>
                                  </p:stCondLst>
                                  <p:childTnLst>
                                    <p:set>
                                      <p:cBhvr>
                                        <p:cTn id="127" dur="1" fill="hold">
                                          <p:stCondLst>
                                            <p:cond delay="0"/>
                                          </p:stCondLst>
                                        </p:cTn>
                                        <p:tgtEl>
                                          <p:spTgt spid="157"/>
                                        </p:tgtEl>
                                        <p:attrNameLst>
                                          <p:attrName>style.visibility</p:attrName>
                                        </p:attrNameLst>
                                      </p:cBhvr>
                                      <p:to>
                                        <p:strVal val="visible"/>
                                      </p:to>
                                    </p:set>
                                    <p:animEffect transition="in" filter="fade">
                                      <p:cBhvr>
                                        <p:cTn id="128" dur="1000"/>
                                        <p:tgtEl>
                                          <p:spTgt spid="157"/>
                                        </p:tgtEl>
                                      </p:cBhvr>
                                    </p:animEffect>
                                    <p:anim calcmode="lin" valueType="num">
                                      <p:cBhvr>
                                        <p:cTn id="129" dur="1000" fill="hold"/>
                                        <p:tgtEl>
                                          <p:spTgt spid="157"/>
                                        </p:tgtEl>
                                        <p:attrNameLst>
                                          <p:attrName>ppt_x</p:attrName>
                                        </p:attrNameLst>
                                      </p:cBhvr>
                                      <p:tavLst>
                                        <p:tav tm="0">
                                          <p:val>
                                            <p:strVal val="#ppt_x"/>
                                          </p:val>
                                        </p:tav>
                                        <p:tav tm="100000">
                                          <p:val>
                                            <p:strVal val="#ppt_x"/>
                                          </p:val>
                                        </p:tav>
                                      </p:tavLst>
                                    </p:anim>
                                    <p:anim calcmode="lin" valueType="num">
                                      <p:cBhvr>
                                        <p:cTn id="130" dur="1000" fill="hold"/>
                                        <p:tgtEl>
                                          <p:spTgt spid="157"/>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144"/>
                                        </p:tgtEl>
                                        <p:attrNameLst>
                                          <p:attrName>style.visibility</p:attrName>
                                        </p:attrNameLst>
                                      </p:cBhvr>
                                      <p:to>
                                        <p:strVal val="visible"/>
                                      </p:to>
                                    </p:set>
                                    <p:animEffect transition="in" filter="fade">
                                      <p:cBhvr>
                                        <p:cTn id="133" dur="1000"/>
                                        <p:tgtEl>
                                          <p:spTgt spid="144"/>
                                        </p:tgtEl>
                                      </p:cBhvr>
                                    </p:animEffect>
                                    <p:anim calcmode="lin" valueType="num">
                                      <p:cBhvr>
                                        <p:cTn id="134" dur="1000" fill="hold"/>
                                        <p:tgtEl>
                                          <p:spTgt spid="144"/>
                                        </p:tgtEl>
                                        <p:attrNameLst>
                                          <p:attrName>ppt_x</p:attrName>
                                        </p:attrNameLst>
                                      </p:cBhvr>
                                      <p:tavLst>
                                        <p:tav tm="0">
                                          <p:val>
                                            <p:strVal val="#ppt_x"/>
                                          </p:val>
                                        </p:tav>
                                        <p:tav tm="100000">
                                          <p:val>
                                            <p:strVal val="#ppt_x"/>
                                          </p:val>
                                        </p:tav>
                                      </p:tavLst>
                                    </p:anim>
                                    <p:anim calcmode="lin" valueType="num">
                                      <p:cBhvr>
                                        <p:cTn id="135" dur="1000" fill="hold"/>
                                        <p:tgtEl>
                                          <p:spTgt spid="144"/>
                                        </p:tgtEl>
                                        <p:attrNameLst>
                                          <p:attrName>ppt_y</p:attrName>
                                        </p:attrNameLst>
                                      </p:cBhvr>
                                      <p:tavLst>
                                        <p:tav tm="0">
                                          <p:val>
                                            <p:strVal val="#ppt_y+.1"/>
                                          </p:val>
                                        </p:tav>
                                        <p:tav tm="100000">
                                          <p:val>
                                            <p:strVal val="#ppt_y"/>
                                          </p:val>
                                        </p:tav>
                                      </p:tavLst>
                                    </p:anim>
                                  </p:childTnLst>
                                </p:cTn>
                              </p:par>
                              <p:par>
                                <p:cTn id="136" presetID="42" presetClass="entr" presetSubtype="0" fill="hold" grpId="0" nodeType="withEffect">
                                  <p:stCondLst>
                                    <p:cond delay="0"/>
                                  </p:stCondLst>
                                  <p:childTnLst>
                                    <p:set>
                                      <p:cBhvr>
                                        <p:cTn id="137" dur="1" fill="hold">
                                          <p:stCondLst>
                                            <p:cond delay="0"/>
                                          </p:stCondLst>
                                        </p:cTn>
                                        <p:tgtEl>
                                          <p:spTgt spid="156"/>
                                        </p:tgtEl>
                                        <p:attrNameLst>
                                          <p:attrName>style.visibility</p:attrName>
                                        </p:attrNameLst>
                                      </p:cBhvr>
                                      <p:to>
                                        <p:strVal val="visible"/>
                                      </p:to>
                                    </p:set>
                                    <p:animEffect transition="in" filter="fade">
                                      <p:cBhvr>
                                        <p:cTn id="138" dur="1000"/>
                                        <p:tgtEl>
                                          <p:spTgt spid="156"/>
                                        </p:tgtEl>
                                      </p:cBhvr>
                                    </p:animEffect>
                                    <p:anim calcmode="lin" valueType="num">
                                      <p:cBhvr>
                                        <p:cTn id="139" dur="1000" fill="hold"/>
                                        <p:tgtEl>
                                          <p:spTgt spid="156"/>
                                        </p:tgtEl>
                                        <p:attrNameLst>
                                          <p:attrName>ppt_x</p:attrName>
                                        </p:attrNameLst>
                                      </p:cBhvr>
                                      <p:tavLst>
                                        <p:tav tm="0">
                                          <p:val>
                                            <p:strVal val="#ppt_x"/>
                                          </p:val>
                                        </p:tav>
                                        <p:tav tm="100000">
                                          <p:val>
                                            <p:strVal val="#ppt_x"/>
                                          </p:val>
                                        </p:tav>
                                      </p:tavLst>
                                    </p:anim>
                                    <p:anim calcmode="lin" valueType="num">
                                      <p:cBhvr>
                                        <p:cTn id="140" dur="1000" fill="hold"/>
                                        <p:tgtEl>
                                          <p:spTgt spid="156"/>
                                        </p:tgtEl>
                                        <p:attrNameLst>
                                          <p:attrName>ppt_y</p:attrName>
                                        </p:attrNameLst>
                                      </p:cBhvr>
                                      <p:tavLst>
                                        <p:tav tm="0">
                                          <p:val>
                                            <p:strVal val="#ppt_y+.1"/>
                                          </p:val>
                                        </p:tav>
                                        <p:tav tm="100000">
                                          <p:val>
                                            <p:strVal val="#ppt_y"/>
                                          </p:val>
                                        </p:tav>
                                      </p:tavLst>
                                    </p:anim>
                                  </p:childTnLst>
                                </p:cTn>
                              </p:par>
                              <p:par>
                                <p:cTn id="141" presetID="42" presetClass="entr" presetSubtype="0" fill="hold" nodeType="withEffect">
                                  <p:stCondLst>
                                    <p:cond delay="0"/>
                                  </p:stCondLst>
                                  <p:childTnLst>
                                    <p:set>
                                      <p:cBhvr>
                                        <p:cTn id="142" dur="1" fill="hold">
                                          <p:stCondLst>
                                            <p:cond delay="0"/>
                                          </p:stCondLst>
                                        </p:cTn>
                                        <p:tgtEl>
                                          <p:spTgt spid="149"/>
                                        </p:tgtEl>
                                        <p:attrNameLst>
                                          <p:attrName>style.visibility</p:attrName>
                                        </p:attrNameLst>
                                      </p:cBhvr>
                                      <p:to>
                                        <p:strVal val="visible"/>
                                      </p:to>
                                    </p:set>
                                    <p:animEffect transition="in" filter="fade">
                                      <p:cBhvr>
                                        <p:cTn id="143" dur="1000"/>
                                        <p:tgtEl>
                                          <p:spTgt spid="149"/>
                                        </p:tgtEl>
                                      </p:cBhvr>
                                    </p:animEffect>
                                    <p:anim calcmode="lin" valueType="num">
                                      <p:cBhvr>
                                        <p:cTn id="144" dur="1000" fill="hold"/>
                                        <p:tgtEl>
                                          <p:spTgt spid="149"/>
                                        </p:tgtEl>
                                        <p:attrNameLst>
                                          <p:attrName>ppt_x</p:attrName>
                                        </p:attrNameLst>
                                      </p:cBhvr>
                                      <p:tavLst>
                                        <p:tav tm="0">
                                          <p:val>
                                            <p:strVal val="#ppt_x"/>
                                          </p:val>
                                        </p:tav>
                                        <p:tav tm="100000">
                                          <p:val>
                                            <p:strVal val="#ppt_x"/>
                                          </p:val>
                                        </p:tav>
                                      </p:tavLst>
                                    </p:anim>
                                    <p:anim calcmode="lin" valueType="num">
                                      <p:cBhvr>
                                        <p:cTn id="145" dur="1000" fill="hold"/>
                                        <p:tgtEl>
                                          <p:spTgt spid="149"/>
                                        </p:tgtEl>
                                        <p:attrNameLst>
                                          <p:attrName>ppt_y</p:attrName>
                                        </p:attrNameLst>
                                      </p:cBhvr>
                                      <p:tavLst>
                                        <p:tav tm="0">
                                          <p:val>
                                            <p:strVal val="#ppt_y+.1"/>
                                          </p:val>
                                        </p:tav>
                                        <p:tav tm="100000">
                                          <p:val>
                                            <p:strVal val="#ppt_y"/>
                                          </p:val>
                                        </p:tav>
                                      </p:tavLst>
                                    </p:anim>
                                  </p:childTnLst>
                                </p:cTn>
                              </p:par>
                              <p:par>
                                <p:cTn id="146" presetID="42" presetClass="entr" presetSubtype="0" fill="hold" nodeType="withEffect">
                                  <p:stCondLst>
                                    <p:cond delay="0"/>
                                  </p:stCondLst>
                                  <p:childTnLst>
                                    <p:set>
                                      <p:cBhvr>
                                        <p:cTn id="147" dur="1" fill="hold">
                                          <p:stCondLst>
                                            <p:cond delay="0"/>
                                          </p:stCondLst>
                                        </p:cTn>
                                        <p:tgtEl>
                                          <p:spTgt spid="153"/>
                                        </p:tgtEl>
                                        <p:attrNameLst>
                                          <p:attrName>style.visibility</p:attrName>
                                        </p:attrNameLst>
                                      </p:cBhvr>
                                      <p:to>
                                        <p:strVal val="visible"/>
                                      </p:to>
                                    </p:set>
                                    <p:animEffect transition="in" filter="fade">
                                      <p:cBhvr>
                                        <p:cTn id="148" dur="1000"/>
                                        <p:tgtEl>
                                          <p:spTgt spid="153"/>
                                        </p:tgtEl>
                                      </p:cBhvr>
                                    </p:animEffect>
                                    <p:anim calcmode="lin" valueType="num">
                                      <p:cBhvr>
                                        <p:cTn id="149" dur="1000" fill="hold"/>
                                        <p:tgtEl>
                                          <p:spTgt spid="153"/>
                                        </p:tgtEl>
                                        <p:attrNameLst>
                                          <p:attrName>ppt_x</p:attrName>
                                        </p:attrNameLst>
                                      </p:cBhvr>
                                      <p:tavLst>
                                        <p:tav tm="0">
                                          <p:val>
                                            <p:strVal val="#ppt_x"/>
                                          </p:val>
                                        </p:tav>
                                        <p:tav tm="100000">
                                          <p:val>
                                            <p:strVal val="#ppt_x"/>
                                          </p:val>
                                        </p:tav>
                                      </p:tavLst>
                                    </p:anim>
                                    <p:anim calcmode="lin" valueType="num">
                                      <p:cBhvr>
                                        <p:cTn id="150" dur="1000" fill="hold"/>
                                        <p:tgtEl>
                                          <p:spTgt spid="153"/>
                                        </p:tgtEl>
                                        <p:attrNameLst>
                                          <p:attrName>ppt_y</p:attrName>
                                        </p:attrNameLst>
                                      </p:cBhvr>
                                      <p:tavLst>
                                        <p:tav tm="0">
                                          <p:val>
                                            <p:strVal val="#ppt_y+.1"/>
                                          </p:val>
                                        </p:tav>
                                        <p:tav tm="100000">
                                          <p:val>
                                            <p:strVal val="#ppt_y"/>
                                          </p:val>
                                        </p:tav>
                                      </p:tavLst>
                                    </p:anim>
                                  </p:childTnLst>
                                </p:cTn>
                              </p:par>
                              <p:par>
                                <p:cTn id="151" presetID="42" presetClass="entr" presetSubtype="0" fill="hold" nodeType="withEffect">
                                  <p:stCondLst>
                                    <p:cond delay="0"/>
                                  </p:stCondLst>
                                  <p:childTnLst>
                                    <p:set>
                                      <p:cBhvr>
                                        <p:cTn id="152" dur="1" fill="hold">
                                          <p:stCondLst>
                                            <p:cond delay="0"/>
                                          </p:stCondLst>
                                        </p:cTn>
                                        <p:tgtEl>
                                          <p:spTgt spid="138"/>
                                        </p:tgtEl>
                                        <p:attrNameLst>
                                          <p:attrName>style.visibility</p:attrName>
                                        </p:attrNameLst>
                                      </p:cBhvr>
                                      <p:to>
                                        <p:strVal val="visible"/>
                                      </p:to>
                                    </p:set>
                                    <p:animEffect transition="in" filter="fade">
                                      <p:cBhvr>
                                        <p:cTn id="153" dur="1000"/>
                                        <p:tgtEl>
                                          <p:spTgt spid="138"/>
                                        </p:tgtEl>
                                      </p:cBhvr>
                                    </p:animEffect>
                                    <p:anim calcmode="lin" valueType="num">
                                      <p:cBhvr>
                                        <p:cTn id="154" dur="1000" fill="hold"/>
                                        <p:tgtEl>
                                          <p:spTgt spid="138"/>
                                        </p:tgtEl>
                                        <p:attrNameLst>
                                          <p:attrName>ppt_x</p:attrName>
                                        </p:attrNameLst>
                                      </p:cBhvr>
                                      <p:tavLst>
                                        <p:tav tm="0">
                                          <p:val>
                                            <p:strVal val="#ppt_x"/>
                                          </p:val>
                                        </p:tav>
                                        <p:tav tm="100000">
                                          <p:val>
                                            <p:strVal val="#ppt_x"/>
                                          </p:val>
                                        </p:tav>
                                      </p:tavLst>
                                    </p:anim>
                                    <p:anim calcmode="lin" valueType="num">
                                      <p:cBhvr>
                                        <p:cTn id="155" dur="1000" fill="hold"/>
                                        <p:tgtEl>
                                          <p:spTgt spid="138"/>
                                        </p:tgtEl>
                                        <p:attrNameLst>
                                          <p:attrName>ppt_y</p:attrName>
                                        </p:attrNameLst>
                                      </p:cBhvr>
                                      <p:tavLst>
                                        <p:tav tm="0">
                                          <p:val>
                                            <p:strVal val="#ppt_y+.1"/>
                                          </p:val>
                                        </p:tav>
                                        <p:tav tm="100000">
                                          <p:val>
                                            <p:strVal val="#ppt_y"/>
                                          </p:val>
                                        </p:tav>
                                      </p:tavLst>
                                    </p:anim>
                                  </p:childTnLst>
                                </p:cTn>
                              </p:par>
                            </p:childTnLst>
                          </p:cTn>
                        </p:par>
                      </p:childTnLst>
                    </p:cTn>
                  </p:par>
                  <p:par>
                    <p:cTn id="156" fill="hold">
                      <p:stCondLst>
                        <p:cond delay="indefinite"/>
                      </p:stCondLst>
                      <p:childTnLst>
                        <p:par>
                          <p:cTn id="157" fill="hold">
                            <p:stCondLst>
                              <p:cond delay="0"/>
                            </p:stCondLst>
                            <p:childTnLst>
                              <p:par>
                                <p:cTn id="158" presetID="1" presetClass="exit" presetSubtype="0" fill="hold" nodeType="clickEffect">
                                  <p:stCondLst>
                                    <p:cond delay="0"/>
                                  </p:stCondLst>
                                  <p:childTnLst>
                                    <p:set>
                                      <p:cBhvr>
                                        <p:cTn id="159" dur="1" fill="hold">
                                          <p:stCondLst>
                                            <p:cond delay="0"/>
                                          </p:stCondLst>
                                        </p:cTn>
                                        <p:tgtEl>
                                          <p:spTgt spid="61"/>
                                        </p:tgtEl>
                                        <p:attrNameLst>
                                          <p:attrName>style.visibility</p:attrName>
                                        </p:attrNameLst>
                                      </p:cBhvr>
                                      <p:to>
                                        <p:strVal val="hidden"/>
                                      </p:to>
                                    </p:set>
                                  </p:childTnLst>
                                </p:cTn>
                              </p:par>
                              <p:par>
                                <p:cTn id="160" presetID="1" presetClass="exit" presetSubtype="0" fill="hold" grpId="1" nodeType="withEffect">
                                  <p:stCondLst>
                                    <p:cond delay="0"/>
                                  </p:stCondLst>
                                  <p:childTnLst>
                                    <p:set>
                                      <p:cBhvr>
                                        <p:cTn id="161" dur="1" fill="hold">
                                          <p:stCondLst>
                                            <p:cond delay="0"/>
                                          </p:stCondLst>
                                        </p:cTn>
                                        <p:tgtEl>
                                          <p:spTgt spid="188"/>
                                        </p:tgtEl>
                                        <p:attrNameLst>
                                          <p:attrName>style.visibility</p:attrName>
                                        </p:attrNameLst>
                                      </p:cBhvr>
                                      <p:to>
                                        <p:strVal val="hidden"/>
                                      </p:to>
                                    </p:set>
                                  </p:childTnLst>
                                </p:cTn>
                              </p:par>
                              <p:par>
                                <p:cTn id="162" presetID="1" presetClass="exit" presetSubtype="0" fill="hold" grpId="1" nodeType="withEffect">
                                  <p:stCondLst>
                                    <p:cond delay="0"/>
                                  </p:stCondLst>
                                  <p:childTnLst>
                                    <p:set>
                                      <p:cBhvr>
                                        <p:cTn id="163" dur="1" fill="hold">
                                          <p:stCondLst>
                                            <p:cond delay="0"/>
                                          </p:stCondLst>
                                        </p:cTn>
                                        <p:tgtEl>
                                          <p:spTgt spid="189"/>
                                        </p:tgtEl>
                                        <p:attrNameLst>
                                          <p:attrName>style.visibility</p:attrName>
                                        </p:attrNameLst>
                                      </p:cBhvr>
                                      <p:to>
                                        <p:strVal val="hidden"/>
                                      </p:to>
                                    </p:set>
                                  </p:childTnLst>
                                </p:cTn>
                              </p:par>
                              <p:par>
                                <p:cTn id="164" presetID="1" presetClass="exit" presetSubtype="0" fill="hold" nodeType="withEffect">
                                  <p:stCondLst>
                                    <p:cond delay="0"/>
                                  </p:stCondLst>
                                  <p:childTnLst>
                                    <p:set>
                                      <p:cBhvr>
                                        <p:cTn id="165" dur="1" fill="hold">
                                          <p:stCondLst>
                                            <p:cond delay="0"/>
                                          </p:stCondLst>
                                        </p:cTn>
                                        <p:tgtEl>
                                          <p:spTgt spid="184"/>
                                        </p:tgtEl>
                                        <p:attrNameLst>
                                          <p:attrName>style.visibility</p:attrName>
                                        </p:attrNameLst>
                                      </p:cBhvr>
                                      <p:to>
                                        <p:strVal val="hidden"/>
                                      </p:to>
                                    </p:set>
                                  </p:childTnLst>
                                </p:cTn>
                              </p:par>
                              <p:par>
                                <p:cTn id="166" presetID="1" presetClass="exit" presetSubtype="0" fill="hold" grpId="2" nodeType="withEffect">
                                  <p:stCondLst>
                                    <p:cond delay="0"/>
                                  </p:stCondLst>
                                  <p:childTnLst>
                                    <p:set>
                                      <p:cBhvr>
                                        <p:cTn id="167" dur="1" fill="hold">
                                          <p:stCondLst>
                                            <p:cond delay="0"/>
                                          </p:stCondLst>
                                        </p:cTn>
                                        <p:tgtEl>
                                          <p:spTgt spid="189"/>
                                        </p:tgtEl>
                                        <p:attrNameLst>
                                          <p:attrName>style.visibility</p:attrName>
                                        </p:attrNameLst>
                                      </p:cBhvr>
                                      <p:to>
                                        <p:strVal val="hidden"/>
                                      </p:to>
                                    </p:set>
                                  </p:childTnLst>
                                </p:cTn>
                              </p:par>
                              <p:par>
                                <p:cTn id="168" presetID="1" presetClass="exit" presetSubtype="0" fill="hold" nodeType="withEffect">
                                  <p:stCondLst>
                                    <p:cond delay="0"/>
                                  </p:stCondLst>
                                  <p:childTnLst>
                                    <p:set>
                                      <p:cBhvr>
                                        <p:cTn id="169" dur="1" fill="hold">
                                          <p:stCondLst>
                                            <p:cond delay="0"/>
                                          </p:stCondLst>
                                        </p:cTn>
                                        <p:tgtEl>
                                          <p:spTgt spid="178"/>
                                        </p:tgtEl>
                                        <p:attrNameLst>
                                          <p:attrName>style.visibility</p:attrName>
                                        </p:attrNameLst>
                                      </p:cBhvr>
                                      <p:to>
                                        <p:strVal val="hidden"/>
                                      </p:to>
                                    </p:set>
                                  </p:childTnLst>
                                </p:cTn>
                              </p:par>
                              <p:par>
                                <p:cTn id="170" presetID="1" presetClass="entr" presetSubtype="0" fill="hold" nodeType="withEffect">
                                  <p:stCondLst>
                                    <p:cond delay="0"/>
                                  </p:stCondLst>
                                  <p:childTnLst>
                                    <p:set>
                                      <p:cBhvr>
                                        <p:cTn id="171" dur="1" fill="hold">
                                          <p:stCondLst>
                                            <p:cond delay="0"/>
                                          </p:stCondLst>
                                        </p:cTn>
                                        <p:tgtEl>
                                          <p:spTgt spid="249"/>
                                        </p:tgtEl>
                                        <p:attrNameLst>
                                          <p:attrName>style.visibility</p:attrName>
                                        </p:attrNameLst>
                                      </p:cBhvr>
                                      <p:to>
                                        <p:strVal val="visible"/>
                                      </p:to>
                                    </p:set>
                                  </p:childTnLst>
                                </p:cTn>
                              </p:par>
                              <p:par>
                                <p:cTn id="172" presetID="1" presetClass="entr" presetSubtype="0" fill="hold" nodeType="withEffect">
                                  <p:stCondLst>
                                    <p:cond delay="0"/>
                                  </p:stCondLst>
                                  <p:childTnLst>
                                    <p:set>
                                      <p:cBhvr>
                                        <p:cTn id="173" dur="1" fill="hold">
                                          <p:stCondLst>
                                            <p:cond delay="0"/>
                                          </p:stCondLst>
                                        </p:cTn>
                                        <p:tgtEl>
                                          <p:spTgt spid="253"/>
                                        </p:tgtEl>
                                        <p:attrNameLst>
                                          <p:attrName>style.visibility</p:attrName>
                                        </p:attrNameLst>
                                      </p:cBhvr>
                                      <p:to>
                                        <p:strVal val="visible"/>
                                      </p:to>
                                    </p:set>
                                  </p:childTnLst>
                                </p:cTn>
                              </p:par>
                              <p:par>
                                <p:cTn id="174" presetID="1" presetClass="entr" presetSubtype="0" fill="hold" nodeType="withEffect">
                                  <p:stCondLst>
                                    <p:cond delay="0"/>
                                  </p:stCondLst>
                                  <p:childTnLst>
                                    <p:set>
                                      <p:cBhvr>
                                        <p:cTn id="175" dur="1" fill="hold">
                                          <p:stCondLst>
                                            <p:cond delay="0"/>
                                          </p:stCondLst>
                                        </p:cTn>
                                        <p:tgtEl>
                                          <p:spTgt spid="204"/>
                                        </p:tgtEl>
                                        <p:attrNameLst>
                                          <p:attrName>style.visibility</p:attrName>
                                        </p:attrNameLst>
                                      </p:cBhvr>
                                      <p:to>
                                        <p:strVal val="visible"/>
                                      </p:to>
                                    </p:set>
                                  </p:childTnLst>
                                </p:cTn>
                              </p:par>
                              <p:par>
                                <p:cTn id="176" presetID="1" presetClass="entr" presetSubtype="0" fill="hold" grpId="0" nodeType="withEffect">
                                  <p:stCondLst>
                                    <p:cond delay="0"/>
                                  </p:stCondLst>
                                  <p:childTnLst>
                                    <p:set>
                                      <p:cBhvr>
                                        <p:cTn id="177" dur="1" fill="hold">
                                          <p:stCondLst>
                                            <p:cond delay="0"/>
                                          </p:stCondLst>
                                        </p:cTn>
                                        <p:tgtEl>
                                          <p:spTgt spid="210"/>
                                        </p:tgtEl>
                                        <p:attrNameLst>
                                          <p:attrName>style.visibility</p:attrName>
                                        </p:attrNameLst>
                                      </p:cBhvr>
                                      <p:to>
                                        <p:strVal val="visible"/>
                                      </p:to>
                                    </p:set>
                                  </p:childTnLst>
                                </p:cTn>
                              </p:par>
                              <p:par>
                                <p:cTn id="178" presetID="1" presetClass="entr" presetSubtype="0" fill="hold" grpId="0" nodeType="withEffect">
                                  <p:stCondLst>
                                    <p:cond delay="0"/>
                                  </p:stCondLst>
                                  <p:childTnLst>
                                    <p:set>
                                      <p:cBhvr>
                                        <p:cTn id="179" dur="1" fill="hold">
                                          <p:stCondLst>
                                            <p:cond delay="0"/>
                                          </p:stCondLst>
                                        </p:cTn>
                                        <p:tgtEl>
                                          <p:spTgt spid="211"/>
                                        </p:tgtEl>
                                        <p:attrNameLst>
                                          <p:attrName>style.visibility</p:attrName>
                                        </p:attrNameLst>
                                      </p:cBhvr>
                                      <p:to>
                                        <p:strVal val="visible"/>
                                      </p:to>
                                    </p:set>
                                  </p:childTnLst>
                                </p:cTn>
                              </p:par>
                            </p:childTnLst>
                          </p:cTn>
                        </p:par>
                      </p:childTnLst>
                    </p:cTn>
                  </p:par>
                  <p:par>
                    <p:cTn id="180" fill="hold">
                      <p:stCondLst>
                        <p:cond delay="indefinite"/>
                      </p:stCondLst>
                      <p:childTnLst>
                        <p:par>
                          <p:cTn id="181" fill="hold">
                            <p:stCondLst>
                              <p:cond delay="0"/>
                            </p:stCondLst>
                            <p:childTnLst>
                              <p:par>
                                <p:cTn id="182" presetID="1" presetClass="exit" presetSubtype="0" fill="hold" nodeType="clickEffect">
                                  <p:stCondLst>
                                    <p:cond delay="0"/>
                                  </p:stCondLst>
                                  <p:childTnLst>
                                    <p:set>
                                      <p:cBhvr>
                                        <p:cTn id="183" dur="1" fill="hold">
                                          <p:stCondLst>
                                            <p:cond delay="0"/>
                                          </p:stCondLst>
                                        </p:cTn>
                                        <p:tgtEl>
                                          <p:spTgt spid="55"/>
                                        </p:tgtEl>
                                        <p:attrNameLst>
                                          <p:attrName>style.visibility</p:attrName>
                                        </p:attrNameLst>
                                      </p:cBhvr>
                                      <p:to>
                                        <p:strVal val="hidden"/>
                                      </p:to>
                                    </p:set>
                                  </p:childTnLst>
                                </p:cTn>
                              </p:par>
                              <p:par>
                                <p:cTn id="184" presetID="1" presetClass="exit" presetSubtype="0" fill="hold" grpId="1" nodeType="withEffect">
                                  <p:stCondLst>
                                    <p:cond delay="0"/>
                                  </p:stCondLst>
                                  <p:childTnLst>
                                    <p:set>
                                      <p:cBhvr>
                                        <p:cTn id="185" dur="1" fill="hold">
                                          <p:stCondLst>
                                            <p:cond delay="0"/>
                                          </p:stCondLst>
                                        </p:cTn>
                                        <p:tgtEl>
                                          <p:spTgt spid="158"/>
                                        </p:tgtEl>
                                        <p:attrNameLst>
                                          <p:attrName>style.visibility</p:attrName>
                                        </p:attrNameLst>
                                      </p:cBhvr>
                                      <p:to>
                                        <p:strVal val="hidden"/>
                                      </p:to>
                                    </p:set>
                                  </p:childTnLst>
                                </p:cTn>
                              </p:par>
                              <p:par>
                                <p:cTn id="186" presetID="1" presetClass="exit" presetSubtype="0" fill="hold" grpId="1" nodeType="withEffect">
                                  <p:stCondLst>
                                    <p:cond delay="0"/>
                                  </p:stCondLst>
                                  <p:childTnLst>
                                    <p:set>
                                      <p:cBhvr>
                                        <p:cTn id="187" dur="1" fill="hold">
                                          <p:stCondLst>
                                            <p:cond delay="0"/>
                                          </p:stCondLst>
                                        </p:cTn>
                                        <p:tgtEl>
                                          <p:spTgt spid="148"/>
                                        </p:tgtEl>
                                        <p:attrNameLst>
                                          <p:attrName>style.visibility</p:attrName>
                                        </p:attrNameLst>
                                      </p:cBhvr>
                                      <p:to>
                                        <p:strVal val="hidden"/>
                                      </p:to>
                                    </p:set>
                                  </p:childTnLst>
                                </p:cTn>
                              </p:par>
                              <p:par>
                                <p:cTn id="188" presetID="1" presetClass="exit" presetSubtype="0" fill="hold" grpId="1" nodeType="withEffect">
                                  <p:stCondLst>
                                    <p:cond delay="0"/>
                                  </p:stCondLst>
                                  <p:childTnLst>
                                    <p:set>
                                      <p:cBhvr>
                                        <p:cTn id="189" dur="1" fill="hold">
                                          <p:stCondLst>
                                            <p:cond delay="0"/>
                                          </p:stCondLst>
                                        </p:cTn>
                                        <p:tgtEl>
                                          <p:spTgt spid="147"/>
                                        </p:tgtEl>
                                        <p:attrNameLst>
                                          <p:attrName>style.visibility</p:attrName>
                                        </p:attrNameLst>
                                      </p:cBhvr>
                                      <p:to>
                                        <p:strVal val="hidden"/>
                                      </p:to>
                                    </p:set>
                                  </p:childTnLst>
                                </p:cTn>
                              </p:par>
                              <p:par>
                                <p:cTn id="190" presetID="1" presetClass="exit" presetSubtype="0" fill="hold" grpId="1" nodeType="withEffect">
                                  <p:stCondLst>
                                    <p:cond delay="0"/>
                                  </p:stCondLst>
                                  <p:childTnLst>
                                    <p:set>
                                      <p:cBhvr>
                                        <p:cTn id="191" dur="1" fill="hold">
                                          <p:stCondLst>
                                            <p:cond delay="0"/>
                                          </p:stCondLst>
                                        </p:cTn>
                                        <p:tgtEl>
                                          <p:spTgt spid="157"/>
                                        </p:tgtEl>
                                        <p:attrNameLst>
                                          <p:attrName>style.visibility</p:attrName>
                                        </p:attrNameLst>
                                      </p:cBhvr>
                                      <p:to>
                                        <p:strVal val="hidden"/>
                                      </p:to>
                                    </p:set>
                                  </p:childTnLst>
                                </p:cTn>
                              </p:par>
                              <p:par>
                                <p:cTn id="192" presetID="1" presetClass="exit" presetSubtype="0" fill="hold" grpId="1" nodeType="withEffect">
                                  <p:stCondLst>
                                    <p:cond delay="0"/>
                                  </p:stCondLst>
                                  <p:childTnLst>
                                    <p:set>
                                      <p:cBhvr>
                                        <p:cTn id="193" dur="1" fill="hold">
                                          <p:stCondLst>
                                            <p:cond delay="0"/>
                                          </p:stCondLst>
                                        </p:cTn>
                                        <p:tgtEl>
                                          <p:spTgt spid="144"/>
                                        </p:tgtEl>
                                        <p:attrNameLst>
                                          <p:attrName>style.visibility</p:attrName>
                                        </p:attrNameLst>
                                      </p:cBhvr>
                                      <p:to>
                                        <p:strVal val="hidden"/>
                                      </p:to>
                                    </p:set>
                                  </p:childTnLst>
                                </p:cTn>
                              </p:par>
                              <p:par>
                                <p:cTn id="194" presetID="1" presetClass="exit" presetSubtype="0" fill="hold" grpId="1" nodeType="withEffect">
                                  <p:stCondLst>
                                    <p:cond delay="0"/>
                                  </p:stCondLst>
                                  <p:childTnLst>
                                    <p:set>
                                      <p:cBhvr>
                                        <p:cTn id="195" dur="1" fill="hold">
                                          <p:stCondLst>
                                            <p:cond delay="0"/>
                                          </p:stCondLst>
                                        </p:cTn>
                                        <p:tgtEl>
                                          <p:spTgt spid="156"/>
                                        </p:tgtEl>
                                        <p:attrNameLst>
                                          <p:attrName>style.visibility</p:attrName>
                                        </p:attrNameLst>
                                      </p:cBhvr>
                                      <p:to>
                                        <p:strVal val="hidden"/>
                                      </p:to>
                                    </p:set>
                                  </p:childTnLst>
                                </p:cTn>
                              </p:par>
                              <p:par>
                                <p:cTn id="196" presetID="1" presetClass="exit" presetSubtype="0" fill="hold" nodeType="withEffect">
                                  <p:stCondLst>
                                    <p:cond delay="0"/>
                                  </p:stCondLst>
                                  <p:childTnLst>
                                    <p:set>
                                      <p:cBhvr>
                                        <p:cTn id="197" dur="1" fill="hold">
                                          <p:stCondLst>
                                            <p:cond delay="0"/>
                                          </p:stCondLst>
                                        </p:cTn>
                                        <p:tgtEl>
                                          <p:spTgt spid="149"/>
                                        </p:tgtEl>
                                        <p:attrNameLst>
                                          <p:attrName>style.visibility</p:attrName>
                                        </p:attrNameLst>
                                      </p:cBhvr>
                                      <p:to>
                                        <p:strVal val="hidden"/>
                                      </p:to>
                                    </p:set>
                                  </p:childTnLst>
                                </p:cTn>
                              </p:par>
                              <p:par>
                                <p:cTn id="198" presetID="1" presetClass="exit" presetSubtype="0" fill="hold" nodeType="withEffect">
                                  <p:stCondLst>
                                    <p:cond delay="0"/>
                                  </p:stCondLst>
                                  <p:childTnLst>
                                    <p:set>
                                      <p:cBhvr>
                                        <p:cTn id="199" dur="1" fill="hold">
                                          <p:stCondLst>
                                            <p:cond delay="0"/>
                                          </p:stCondLst>
                                        </p:cTn>
                                        <p:tgtEl>
                                          <p:spTgt spid="153"/>
                                        </p:tgtEl>
                                        <p:attrNameLst>
                                          <p:attrName>style.visibility</p:attrName>
                                        </p:attrNameLst>
                                      </p:cBhvr>
                                      <p:to>
                                        <p:strVal val="hidden"/>
                                      </p:to>
                                    </p:set>
                                  </p:childTnLst>
                                </p:cTn>
                              </p:par>
                              <p:par>
                                <p:cTn id="200" presetID="1" presetClass="exit" presetSubtype="0" fill="hold" nodeType="withEffect">
                                  <p:stCondLst>
                                    <p:cond delay="0"/>
                                  </p:stCondLst>
                                  <p:childTnLst>
                                    <p:set>
                                      <p:cBhvr>
                                        <p:cTn id="201" dur="1" fill="hold">
                                          <p:stCondLst>
                                            <p:cond delay="0"/>
                                          </p:stCondLst>
                                        </p:cTn>
                                        <p:tgtEl>
                                          <p:spTgt spid="138"/>
                                        </p:tgtEl>
                                        <p:attrNameLst>
                                          <p:attrName>style.visibility</p:attrName>
                                        </p:attrNameLst>
                                      </p:cBhvr>
                                      <p:to>
                                        <p:strVal val="hidden"/>
                                      </p:to>
                                    </p:set>
                                  </p:childTnLst>
                                </p:cTn>
                              </p:par>
                              <p:par>
                                <p:cTn id="202" presetID="1" presetClass="entr" presetSubtype="0" fill="hold" nodeType="withEffect">
                                  <p:stCondLst>
                                    <p:cond delay="0"/>
                                  </p:stCondLst>
                                  <p:childTnLst>
                                    <p:set>
                                      <p:cBhvr>
                                        <p:cTn id="203" dur="1" fill="hold">
                                          <p:stCondLst>
                                            <p:cond delay="0"/>
                                          </p:stCondLst>
                                        </p:cTn>
                                        <p:tgtEl>
                                          <p:spTgt spid="239"/>
                                        </p:tgtEl>
                                        <p:attrNameLst>
                                          <p:attrName>style.visibility</p:attrName>
                                        </p:attrNameLst>
                                      </p:cBhvr>
                                      <p:to>
                                        <p:strVal val="visible"/>
                                      </p:to>
                                    </p:set>
                                  </p:childTnLst>
                                </p:cTn>
                              </p:par>
                            </p:childTnLst>
                          </p:cTn>
                        </p:par>
                      </p:childTnLst>
                    </p:cTn>
                  </p:par>
                  <p:par>
                    <p:cTn id="204" fill="hold">
                      <p:stCondLst>
                        <p:cond delay="indefinite"/>
                      </p:stCondLst>
                      <p:childTnLst>
                        <p:par>
                          <p:cTn id="205" fill="hold">
                            <p:stCondLst>
                              <p:cond delay="0"/>
                            </p:stCondLst>
                            <p:childTnLst>
                              <p:par>
                                <p:cTn id="206" presetID="1" presetClass="exit" presetSubtype="0" fill="hold" grpId="1" nodeType="clickEffect">
                                  <p:stCondLst>
                                    <p:cond delay="0"/>
                                  </p:stCondLst>
                                  <p:childTnLst>
                                    <p:set>
                                      <p:cBhvr>
                                        <p:cTn id="207" dur="1" fill="hold">
                                          <p:stCondLst>
                                            <p:cond delay="0"/>
                                          </p:stCondLst>
                                        </p:cTn>
                                        <p:tgtEl>
                                          <p:spTgt spid="162"/>
                                        </p:tgtEl>
                                        <p:attrNameLst>
                                          <p:attrName>style.visibility</p:attrName>
                                        </p:attrNameLst>
                                      </p:cBhvr>
                                      <p:to>
                                        <p:strVal val="hidden"/>
                                      </p:to>
                                    </p:set>
                                  </p:childTnLst>
                                </p:cTn>
                              </p:par>
                              <p:par>
                                <p:cTn id="208" presetID="1" presetClass="exit" presetSubtype="0" fill="hold" grpId="1" nodeType="withEffect">
                                  <p:stCondLst>
                                    <p:cond delay="0"/>
                                  </p:stCondLst>
                                  <p:childTnLst>
                                    <p:set>
                                      <p:cBhvr>
                                        <p:cTn id="209" dur="1" fill="hold">
                                          <p:stCondLst>
                                            <p:cond delay="0"/>
                                          </p:stCondLst>
                                        </p:cTn>
                                        <p:tgtEl>
                                          <p:spTgt spid="54"/>
                                        </p:tgtEl>
                                        <p:attrNameLst>
                                          <p:attrName>style.visibility</p:attrName>
                                        </p:attrNameLst>
                                      </p:cBhvr>
                                      <p:to>
                                        <p:strVal val="hidden"/>
                                      </p:to>
                                    </p:set>
                                  </p:childTnLst>
                                </p:cTn>
                              </p:par>
                              <p:par>
                                <p:cTn id="210" presetID="1" presetClass="exit" presetSubtype="0" fill="hold" grpId="1" nodeType="withEffect">
                                  <p:stCondLst>
                                    <p:cond delay="0"/>
                                  </p:stCondLst>
                                  <p:childTnLst>
                                    <p:set>
                                      <p:cBhvr>
                                        <p:cTn id="211" dur="1" fill="hold">
                                          <p:stCondLst>
                                            <p:cond delay="0"/>
                                          </p:stCondLst>
                                        </p:cTn>
                                        <p:tgtEl>
                                          <p:spTgt spid="160"/>
                                        </p:tgtEl>
                                        <p:attrNameLst>
                                          <p:attrName>style.visibility</p:attrName>
                                        </p:attrNameLst>
                                      </p:cBhvr>
                                      <p:to>
                                        <p:strVal val="hidden"/>
                                      </p:to>
                                    </p:set>
                                  </p:childTnLst>
                                </p:cTn>
                              </p:par>
                              <p:par>
                                <p:cTn id="212" presetID="1" presetClass="exit" presetSubtype="0" fill="hold" grpId="1" nodeType="withEffect">
                                  <p:stCondLst>
                                    <p:cond delay="0"/>
                                  </p:stCondLst>
                                  <p:childTnLst>
                                    <p:set>
                                      <p:cBhvr>
                                        <p:cTn id="213" dur="1" fill="hold">
                                          <p:stCondLst>
                                            <p:cond delay="0"/>
                                          </p:stCondLst>
                                        </p:cTn>
                                        <p:tgtEl>
                                          <p:spTgt spid="159"/>
                                        </p:tgtEl>
                                        <p:attrNameLst>
                                          <p:attrName>style.visibility</p:attrName>
                                        </p:attrNameLst>
                                      </p:cBhvr>
                                      <p:to>
                                        <p:strVal val="hidden"/>
                                      </p:to>
                                    </p:set>
                                  </p:childTnLst>
                                </p:cTn>
                              </p:par>
                              <p:par>
                                <p:cTn id="214" presetID="1" presetClass="exit" presetSubtype="0" fill="hold" grpId="1" nodeType="withEffect">
                                  <p:stCondLst>
                                    <p:cond delay="0"/>
                                  </p:stCondLst>
                                  <p:childTnLst>
                                    <p:set>
                                      <p:cBhvr>
                                        <p:cTn id="215" dur="1" fill="hold">
                                          <p:stCondLst>
                                            <p:cond delay="0"/>
                                          </p:stCondLst>
                                        </p:cTn>
                                        <p:tgtEl>
                                          <p:spTgt spid="67"/>
                                        </p:tgtEl>
                                        <p:attrNameLst>
                                          <p:attrName>style.visibility</p:attrName>
                                        </p:attrNameLst>
                                      </p:cBhvr>
                                      <p:to>
                                        <p:strVal val="hidden"/>
                                      </p:to>
                                    </p:set>
                                  </p:childTnLst>
                                </p:cTn>
                              </p:par>
                              <p:par>
                                <p:cTn id="216" presetID="1" presetClass="exit" presetSubtype="0" fill="hold" grpId="1" nodeType="withEffect">
                                  <p:stCondLst>
                                    <p:cond delay="0"/>
                                  </p:stCondLst>
                                  <p:childTnLst>
                                    <p:set>
                                      <p:cBhvr>
                                        <p:cTn id="217" dur="1" fill="hold">
                                          <p:stCondLst>
                                            <p:cond delay="0"/>
                                          </p:stCondLst>
                                        </p:cTn>
                                        <p:tgtEl>
                                          <p:spTgt spid="163"/>
                                        </p:tgtEl>
                                        <p:attrNameLst>
                                          <p:attrName>style.visibility</p:attrName>
                                        </p:attrNameLst>
                                      </p:cBhvr>
                                      <p:to>
                                        <p:strVal val="hidden"/>
                                      </p:to>
                                    </p:set>
                                  </p:childTnLst>
                                </p:cTn>
                              </p:par>
                              <p:par>
                                <p:cTn id="218" presetID="1" presetClass="exit" presetSubtype="0" fill="hold" grpId="1" nodeType="withEffect">
                                  <p:stCondLst>
                                    <p:cond delay="0"/>
                                  </p:stCondLst>
                                  <p:childTnLst>
                                    <p:set>
                                      <p:cBhvr>
                                        <p:cTn id="219" dur="1" fill="hold">
                                          <p:stCondLst>
                                            <p:cond delay="0"/>
                                          </p:stCondLst>
                                        </p:cTn>
                                        <p:tgtEl>
                                          <p:spTgt spid="70"/>
                                        </p:tgtEl>
                                        <p:attrNameLst>
                                          <p:attrName>style.visibility</p:attrName>
                                        </p:attrNameLst>
                                      </p:cBhvr>
                                      <p:to>
                                        <p:strVal val="hidden"/>
                                      </p:to>
                                    </p:set>
                                  </p:childTnLst>
                                </p:cTn>
                              </p:par>
                              <p:par>
                                <p:cTn id="220" presetID="1" presetClass="exit" presetSubtype="0" fill="hold" grpId="1" nodeType="withEffect">
                                  <p:stCondLst>
                                    <p:cond delay="0"/>
                                  </p:stCondLst>
                                  <p:childTnLst>
                                    <p:set>
                                      <p:cBhvr>
                                        <p:cTn id="221" dur="1" fill="hold">
                                          <p:stCondLst>
                                            <p:cond delay="0"/>
                                          </p:stCondLst>
                                        </p:cTn>
                                        <p:tgtEl>
                                          <p:spTgt spid="161"/>
                                        </p:tgtEl>
                                        <p:attrNameLst>
                                          <p:attrName>style.visibility</p:attrName>
                                        </p:attrNameLst>
                                      </p:cBhvr>
                                      <p:to>
                                        <p:strVal val="hidden"/>
                                      </p:to>
                                    </p:set>
                                  </p:childTnLst>
                                </p:cTn>
                              </p:par>
                              <p:par>
                                <p:cTn id="222" presetID="1" presetClass="entr" presetSubtype="0" fill="hold" grpId="0" nodeType="withEffect">
                                  <p:stCondLst>
                                    <p:cond delay="0"/>
                                  </p:stCondLst>
                                  <p:childTnLst>
                                    <p:set>
                                      <p:cBhvr>
                                        <p:cTn id="223" dur="1" fill="hold">
                                          <p:stCondLst>
                                            <p:cond delay="0"/>
                                          </p:stCondLst>
                                        </p:cTn>
                                        <p:tgtEl>
                                          <p:spTgt spid="246"/>
                                        </p:tgtEl>
                                        <p:attrNameLst>
                                          <p:attrName>style.visibility</p:attrName>
                                        </p:attrNameLst>
                                      </p:cBhvr>
                                      <p:to>
                                        <p:strVal val="visible"/>
                                      </p:to>
                                    </p:set>
                                  </p:childTnLst>
                                </p:cTn>
                              </p:par>
                              <p:par>
                                <p:cTn id="224" presetID="1" presetClass="entr" presetSubtype="0" fill="hold" grpId="0" nodeType="withEffect">
                                  <p:stCondLst>
                                    <p:cond delay="0"/>
                                  </p:stCondLst>
                                  <p:childTnLst>
                                    <p:set>
                                      <p:cBhvr>
                                        <p:cTn id="225" dur="1" fill="hold">
                                          <p:stCondLst>
                                            <p:cond delay="0"/>
                                          </p:stCondLst>
                                        </p:cTn>
                                        <p:tgtEl>
                                          <p:spTgt spid="240"/>
                                        </p:tgtEl>
                                        <p:attrNameLst>
                                          <p:attrName>style.visibility</p:attrName>
                                        </p:attrNameLst>
                                      </p:cBhvr>
                                      <p:to>
                                        <p:strVal val="visible"/>
                                      </p:to>
                                    </p:set>
                                  </p:childTnLst>
                                </p:cTn>
                              </p:par>
                              <p:par>
                                <p:cTn id="226" presetID="1" presetClass="entr" presetSubtype="0" fill="hold" grpId="0" nodeType="withEffect">
                                  <p:stCondLst>
                                    <p:cond delay="0"/>
                                  </p:stCondLst>
                                  <p:childTnLst>
                                    <p:set>
                                      <p:cBhvr>
                                        <p:cTn id="227" dur="1" fill="hold">
                                          <p:stCondLst>
                                            <p:cond delay="0"/>
                                          </p:stCondLst>
                                        </p:cTn>
                                        <p:tgtEl>
                                          <p:spTgt spid="244"/>
                                        </p:tgtEl>
                                        <p:attrNameLst>
                                          <p:attrName>style.visibility</p:attrName>
                                        </p:attrNameLst>
                                      </p:cBhvr>
                                      <p:to>
                                        <p:strVal val="visible"/>
                                      </p:to>
                                    </p:set>
                                  </p:childTnLst>
                                </p:cTn>
                              </p:par>
                              <p:par>
                                <p:cTn id="228" presetID="1" presetClass="entr" presetSubtype="0" fill="hold" grpId="0" nodeType="withEffect">
                                  <p:stCondLst>
                                    <p:cond delay="0"/>
                                  </p:stCondLst>
                                  <p:childTnLst>
                                    <p:set>
                                      <p:cBhvr>
                                        <p:cTn id="229" dur="1" fill="hold">
                                          <p:stCondLst>
                                            <p:cond delay="0"/>
                                          </p:stCondLst>
                                        </p:cTn>
                                        <p:tgtEl>
                                          <p:spTgt spid="243"/>
                                        </p:tgtEl>
                                        <p:attrNameLst>
                                          <p:attrName>style.visibility</p:attrName>
                                        </p:attrNameLst>
                                      </p:cBhvr>
                                      <p:to>
                                        <p:strVal val="visible"/>
                                      </p:to>
                                    </p:set>
                                  </p:childTnLst>
                                </p:cTn>
                              </p:par>
                              <p:par>
                                <p:cTn id="230" presetID="1" presetClass="entr" presetSubtype="0" fill="hold" grpId="0" nodeType="withEffect">
                                  <p:stCondLst>
                                    <p:cond delay="0"/>
                                  </p:stCondLst>
                                  <p:childTnLst>
                                    <p:set>
                                      <p:cBhvr>
                                        <p:cTn id="231" dur="1" fill="hold">
                                          <p:stCondLst>
                                            <p:cond delay="0"/>
                                          </p:stCondLst>
                                        </p:cTn>
                                        <p:tgtEl>
                                          <p:spTgt spid="241"/>
                                        </p:tgtEl>
                                        <p:attrNameLst>
                                          <p:attrName>style.visibility</p:attrName>
                                        </p:attrNameLst>
                                      </p:cBhvr>
                                      <p:to>
                                        <p:strVal val="visible"/>
                                      </p:to>
                                    </p:set>
                                  </p:childTnLst>
                                </p:cTn>
                              </p:par>
                              <p:par>
                                <p:cTn id="232" presetID="1" presetClass="entr" presetSubtype="0" fill="hold" grpId="0" nodeType="withEffect">
                                  <p:stCondLst>
                                    <p:cond delay="0"/>
                                  </p:stCondLst>
                                  <p:childTnLst>
                                    <p:set>
                                      <p:cBhvr>
                                        <p:cTn id="233" dur="1" fill="hold">
                                          <p:stCondLst>
                                            <p:cond delay="0"/>
                                          </p:stCondLst>
                                        </p:cTn>
                                        <p:tgtEl>
                                          <p:spTgt spid="247"/>
                                        </p:tgtEl>
                                        <p:attrNameLst>
                                          <p:attrName>style.visibility</p:attrName>
                                        </p:attrNameLst>
                                      </p:cBhvr>
                                      <p:to>
                                        <p:strVal val="visible"/>
                                      </p:to>
                                    </p:set>
                                  </p:childTnLst>
                                </p:cTn>
                              </p:par>
                              <p:par>
                                <p:cTn id="234" presetID="1" presetClass="entr" presetSubtype="0" fill="hold" grpId="0" nodeType="withEffect">
                                  <p:stCondLst>
                                    <p:cond delay="0"/>
                                  </p:stCondLst>
                                  <p:childTnLst>
                                    <p:set>
                                      <p:cBhvr>
                                        <p:cTn id="235" dur="1" fill="hold">
                                          <p:stCondLst>
                                            <p:cond delay="0"/>
                                          </p:stCondLst>
                                        </p:cTn>
                                        <p:tgtEl>
                                          <p:spTgt spid="242"/>
                                        </p:tgtEl>
                                        <p:attrNameLst>
                                          <p:attrName>style.visibility</p:attrName>
                                        </p:attrNameLst>
                                      </p:cBhvr>
                                      <p:to>
                                        <p:strVal val="visible"/>
                                      </p:to>
                                    </p:set>
                                  </p:childTnLst>
                                </p:cTn>
                              </p:par>
                              <p:par>
                                <p:cTn id="236" presetID="1" presetClass="entr" presetSubtype="0" fill="hold" grpId="0" nodeType="withEffect">
                                  <p:stCondLst>
                                    <p:cond delay="0"/>
                                  </p:stCondLst>
                                  <p:childTnLst>
                                    <p:set>
                                      <p:cBhvr>
                                        <p:cTn id="237" dur="1" fill="hold">
                                          <p:stCondLst>
                                            <p:cond delay="0"/>
                                          </p:stCondLst>
                                        </p:cTn>
                                        <p:tgtEl>
                                          <p:spTgt spid="245"/>
                                        </p:tgtEl>
                                        <p:attrNameLst>
                                          <p:attrName>style.visibility</p:attrName>
                                        </p:attrNameLst>
                                      </p:cBhvr>
                                      <p:to>
                                        <p:strVal val="visible"/>
                                      </p:to>
                                    </p:set>
                                  </p:childTnLst>
                                </p:cTn>
                              </p:par>
                            </p:childTnLst>
                          </p:cTn>
                        </p:par>
                      </p:childTnLst>
                    </p:cTn>
                  </p:par>
                  <p:par>
                    <p:cTn id="238" fill="hold">
                      <p:stCondLst>
                        <p:cond delay="indefinite"/>
                      </p:stCondLst>
                      <p:childTnLst>
                        <p:par>
                          <p:cTn id="239" fill="hold">
                            <p:stCondLst>
                              <p:cond delay="0"/>
                            </p:stCondLst>
                            <p:childTnLst>
                              <p:par>
                                <p:cTn id="240" presetID="1" presetClass="exit" presetSubtype="0" fill="hold" nodeType="clickEffect">
                                  <p:stCondLst>
                                    <p:cond delay="0"/>
                                  </p:stCondLst>
                                  <p:childTnLst>
                                    <p:set>
                                      <p:cBhvr>
                                        <p:cTn id="241" dur="1" fill="hold">
                                          <p:stCondLst>
                                            <p:cond delay="0"/>
                                          </p:stCondLst>
                                        </p:cTn>
                                        <p:tgtEl>
                                          <p:spTgt spid="249"/>
                                        </p:tgtEl>
                                        <p:attrNameLst>
                                          <p:attrName>style.visibility</p:attrName>
                                        </p:attrNameLst>
                                      </p:cBhvr>
                                      <p:to>
                                        <p:strVal val="hidden"/>
                                      </p:to>
                                    </p:set>
                                  </p:childTnLst>
                                </p:cTn>
                              </p:par>
                              <p:par>
                                <p:cTn id="242" presetID="1" presetClass="exit" presetSubtype="0" fill="hold" nodeType="withEffect">
                                  <p:stCondLst>
                                    <p:cond delay="0"/>
                                  </p:stCondLst>
                                  <p:childTnLst>
                                    <p:set>
                                      <p:cBhvr>
                                        <p:cTn id="243" dur="1" fill="hold">
                                          <p:stCondLst>
                                            <p:cond delay="0"/>
                                          </p:stCondLst>
                                        </p:cTn>
                                        <p:tgtEl>
                                          <p:spTgt spid="253"/>
                                        </p:tgtEl>
                                        <p:attrNameLst>
                                          <p:attrName>style.visibility</p:attrName>
                                        </p:attrNameLst>
                                      </p:cBhvr>
                                      <p:to>
                                        <p:strVal val="hidden"/>
                                      </p:to>
                                    </p:set>
                                  </p:childTnLst>
                                </p:cTn>
                              </p:par>
                              <p:par>
                                <p:cTn id="244" presetID="1" presetClass="entr" presetSubtype="0" fill="hold" nodeType="withEffect">
                                  <p:stCondLst>
                                    <p:cond delay="0"/>
                                  </p:stCondLst>
                                  <p:childTnLst>
                                    <p:set>
                                      <p:cBhvr>
                                        <p:cTn id="245" dur="1" fill="hold">
                                          <p:stCondLst>
                                            <p:cond delay="0"/>
                                          </p:stCondLst>
                                        </p:cTn>
                                        <p:tgtEl>
                                          <p:spTgt spid="262"/>
                                        </p:tgtEl>
                                        <p:attrNameLst>
                                          <p:attrName>style.visibility</p:attrName>
                                        </p:attrNameLst>
                                      </p:cBhvr>
                                      <p:to>
                                        <p:strVal val="visible"/>
                                      </p:to>
                                    </p:set>
                                  </p:childTnLst>
                                </p:cTn>
                              </p:par>
                            </p:childTnLst>
                          </p:cTn>
                        </p:par>
                      </p:childTnLst>
                    </p:cTn>
                  </p:par>
                  <p:par>
                    <p:cTn id="246" fill="hold">
                      <p:stCondLst>
                        <p:cond delay="indefinite"/>
                      </p:stCondLst>
                      <p:childTnLst>
                        <p:par>
                          <p:cTn id="247" fill="hold">
                            <p:stCondLst>
                              <p:cond delay="0"/>
                            </p:stCondLst>
                            <p:childTnLst>
                              <p:par>
                                <p:cTn id="248" presetID="1" presetClass="exit" presetSubtype="0" fill="hold" grpId="1" nodeType="clickEffect">
                                  <p:stCondLst>
                                    <p:cond delay="0"/>
                                  </p:stCondLst>
                                  <p:childTnLst>
                                    <p:set>
                                      <p:cBhvr>
                                        <p:cTn id="249" dur="1" fill="hold">
                                          <p:stCondLst>
                                            <p:cond delay="0"/>
                                          </p:stCondLst>
                                        </p:cTn>
                                        <p:tgtEl>
                                          <p:spTgt spid="210"/>
                                        </p:tgtEl>
                                        <p:attrNameLst>
                                          <p:attrName>style.visibility</p:attrName>
                                        </p:attrNameLst>
                                      </p:cBhvr>
                                      <p:to>
                                        <p:strVal val="hidden"/>
                                      </p:to>
                                    </p:set>
                                  </p:childTnLst>
                                </p:cTn>
                              </p:par>
                              <p:par>
                                <p:cTn id="250" presetID="1" presetClass="exit" presetSubtype="0" fill="hold" grpId="1" nodeType="withEffect">
                                  <p:stCondLst>
                                    <p:cond delay="0"/>
                                  </p:stCondLst>
                                  <p:childTnLst>
                                    <p:set>
                                      <p:cBhvr>
                                        <p:cTn id="251" dur="1" fill="hold">
                                          <p:stCondLst>
                                            <p:cond delay="0"/>
                                          </p:stCondLst>
                                        </p:cTn>
                                        <p:tgtEl>
                                          <p:spTgt spid="211"/>
                                        </p:tgtEl>
                                        <p:attrNameLst>
                                          <p:attrName>style.visibility</p:attrName>
                                        </p:attrNameLst>
                                      </p:cBhvr>
                                      <p:to>
                                        <p:strVal val="hidden"/>
                                      </p:to>
                                    </p:set>
                                  </p:childTnLst>
                                </p:cTn>
                              </p:par>
                              <p:par>
                                <p:cTn id="252" presetID="1" presetClass="entr" presetSubtype="0" fill="hold" grpId="0" nodeType="withEffect">
                                  <p:stCondLst>
                                    <p:cond delay="0"/>
                                  </p:stCondLst>
                                  <p:childTnLst>
                                    <p:set>
                                      <p:cBhvr>
                                        <p:cTn id="253" dur="1" fill="hold">
                                          <p:stCondLst>
                                            <p:cond delay="0"/>
                                          </p:stCondLst>
                                        </p:cTn>
                                        <p:tgtEl>
                                          <p:spTgt spid="248"/>
                                        </p:tgtEl>
                                        <p:attrNameLst>
                                          <p:attrName>style.visibility</p:attrName>
                                        </p:attrNameLst>
                                      </p:cBhvr>
                                      <p:to>
                                        <p:strVal val="visible"/>
                                      </p:to>
                                    </p:set>
                                  </p:childTnLst>
                                </p:cTn>
                              </p:par>
                            </p:childTnLst>
                          </p:cTn>
                        </p:par>
                      </p:childTnLst>
                    </p:cTn>
                  </p:par>
                  <p:par>
                    <p:cTn id="254" fill="hold">
                      <p:stCondLst>
                        <p:cond delay="indefinite"/>
                      </p:stCondLst>
                      <p:childTnLst>
                        <p:par>
                          <p:cTn id="255" fill="hold">
                            <p:stCondLst>
                              <p:cond delay="0"/>
                            </p:stCondLst>
                            <p:childTnLst>
                              <p:par>
                                <p:cTn id="256" presetID="1" presetClass="exit" presetSubtype="0" fill="hold" grpId="1" nodeType="clickEffect">
                                  <p:stCondLst>
                                    <p:cond delay="0"/>
                                  </p:stCondLst>
                                  <p:childTnLst>
                                    <p:set>
                                      <p:cBhvr>
                                        <p:cTn id="257" dur="1" fill="hold">
                                          <p:stCondLst>
                                            <p:cond delay="0"/>
                                          </p:stCondLst>
                                        </p:cTn>
                                        <p:tgtEl>
                                          <p:spTgt spid="248"/>
                                        </p:tgtEl>
                                        <p:attrNameLst>
                                          <p:attrName>style.visibility</p:attrName>
                                        </p:attrNameLst>
                                      </p:cBhvr>
                                      <p:to>
                                        <p:strVal val="hidden"/>
                                      </p:to>
                                    </p:set>
                                  </p:childTnLst>
                                </p:cTn>
                              </p:par>
                              <p:par>
                                <p:cTn id="258" presetID="1" presetClass="entr" presetSubtype="0" fill="hold" grpId="0" nodeType="withEffect">
                                  <p:stCondLst>
                                    <p:cond delay="0"/>
                                  </p:stCondLst>
                                  <p:childTnLst>
                                    <p:set>
                                      <p:cBhvr>
                                        <p:cTn id="259" dur="1" fill="hold">
                                          <p:stCondLst>
                                            <p:cond delay="0"/>
                                          </p:stCondLst>
                                        </p:cTn>
                                        <p:tgtEl>
                                          <p:spTgt spid="259"/>
                                        </p:tgtEl>
                                        <p:attrNameLst>
                                          <p:attrName>style.visibility</p:attrName>
                                        </p:attrNameLst>
                                      </p:cBhvr>
                                      <p:to>
                                        <p:strVal val="visible"/>
                                      </p:to>
                                    </p:set>
                                  </p:childTnLst>
                                </p:cTn>
                              </p:par>
                            </p:childTnLst>
                          </p:cTn>
                        </p:par>
                      </p:childTnLst>
                    </p:cTn>
                  </p:par>
                  <p:par>
                    <p:cTn id="260" fill="hold">
                      <p:stCondLst>
                        <p:cond delay="indefinite"/>
                      </p:stCondLst>
                      <p:childTnLst>
                        <p:par>
                          <p:cTn id="261" fill="hold">
                            <p:stCondLst>
                              <p:cond delay="0"/>
                            </p:stCondLst>
                            <p:childTnLst>
                              <p:par>
                                <p:cTn id="262" presetID="1" presetClass="exit" presetSubtype="0" fill="hold" grpId="1" nodeType="clickEffect">
                                  <p:stCondLst>
                                    <p:cond delay="0"/>
                                  </p:stCondLst>
                                  <p:childTnLst>
                                    <p:set>
                                      <p:cBhvr>
                                        <p:cTn id="263" dur="1" fill="hold">
                                          <p:stCondLst>
                                            <p:cond delay="0"/>
                                          </p:stCondLst>
                                        </p:cTn>
                                        <p:tgtEl>
                                          <p:spTgt spid="190"/>
                                        </p:tgtEl>
                                        <p:attrNameLst>
                                          <p:attrName>style.visibility</p:attrName>
                                        </p:attrNameLst>
                                      </p:cBhvr>
                                      <p:to>
                                        <p:strVal val="hidden"/>
                                      </p:to>
                                    </p:set>
                                  </p:childTnLst>
                                </p:cTn>
                              </p:par>
                              <p:par>
                                <p:cTn id="264" presetID="1" presetClass="entr" presetSubtype="0" fill="hold" grpId="0" nodeType="withEffect">
                                  <p:stCondLst>
                                    <p:cond delay="0"/>
                                  </p:stCondLst>
                                  <p:childTnLst>
                                    <p:set>
                                      <p:cBhvr>
                                        <p:cTn id="265" dur="1" fill="hold">
                                          <p:stCondLst>
                                            <p:cond delay="0"/>
                                          </p:stCondLst>
                                        </p:cTn>
                                        <p:tgtEl>
                                          <p:spTgt spid="260"/>
                                        </p:tgtEl>
                                        <p:attrNameLst>
                                          <p:attrName>style.visibility</p:attrName>
                                        </p:attrNameLst>
                                      </p:cBhvr>
                                      <p:to>
                                        <p:strVal val="visible"/>
                                      </p:to>
                                    </p:set>
                                  </p:childTnLst>
                                </p:cTn>
                              </p:par>
                            </p:childTnLst>
                          </p:cTn>
                        </p:par>
                      </p:childTnLst>
                    </p:cTn>
                  </p:par>
                  <p:par>
                    <p:cTn id="266" fill="hold">
                      <p:stCondLst>
                        <p:cond delay="indefinite"/>
                      </p:stCondLst>
                      <p:childTnLst>
                        <p:par>
                          <p:cTn id="267" fill="hold">
                            <p:stCondLst>
                              <p:cond delay="0"/>
                            </p:stCondLst>
                            <p:childTnLst>
                              <p:par>
                                <p:cTn id="268" presetID="1" presetClass="entr" presetSubtype="0" fill="hold" nodeType="clickEffect">
                                  <p:stCondLst>
                                    <p:cond delay="0"/>
                                  </p:stCondLst>
                                  <p:childTnLst>
                                    <p:set>
                                      <p:cBhvr>
                                        <p:cTn id="269" dur="1" fill="hold">
                                          <p:stCondLst>
                                            <p:cond delay="0"/>
                                          </p:stCondLst>
                                        </p:cTn>
                                        <p:tgtEl>
                                          <p:spTgt spid="269"/>
                                        </p:tgtEl>
                                        <p:attrNameLst>
                                          <p:attrName>style.visibility</p:attrName>
                                        </p:attrNameLst>
                                      </p:cBhvr>
                                      <p:to>
                                        <p:strVal val="visible"/>
                                      </p:to>
                                    </p:set>
                                  </p:childTnLst>
                                </p:cTn>
                              </p:par>
                            </p:childTnLst>
                          </p:cTn>
                        </p:par>
                      </p:childTnLst>
                    </p:cTn>
                  </p:par>
                  <p:par>
                    <p:cTn id="270" fill="hold">
                      <p:stCondLst>
                        <p:cond delay="indefinite"/>
                      </p:stCondLst>
                      <p:childTnLst>
                        <p:par>
                          <p:cTn id="271" fill="hold">
                            <p:stCondLst>
                              <p:cond delay="0"/>
                            </p:stCondLst>
                            <p:childTnLst>
                              <p:par>
                                <p:cTn id="272" presetID="1" presetClass="exit" presetSubtype="0" fill="hold" grpId="1" nodeType="clickEffect">
                                  <p:stCondLst>
                                    <p:cond delay="0"/>
                                  </p:stCondLst>
                                  <p:childTnLst>
                                    <p:set>
                                      <p:cBhvr>
                                        <p:cTn id="273" dur="1" fill="hold">
                                          <p:stCondLst>
                                            <p:cond delay="0"/>
                                          </p:stCondLst>
                                        </p:cTn>
                                        <p:tgtEl>
                                          <p:spTgt spid="244"/>
                                        </p:tgtEl>
                                        <p:attrNameLst>
                                          <p:attrName>style.visibility</p:attrName>
                                        </p:attrNameLst>
                                      </p:cBhvr>
                                      <p:to>
                                        <p:strVal val="hidden"/>
                                      </p:to>
                                    </p:set>
                                  </p:childTnLst>
                                </p:cTn>
                              </p:par>
                              <p:par>
                                <p:cTn id="274" presetID="1" presetClass="entr" presetSubtype="0" fill="hold" grpId="0" nodeType="withEffect">
                                  <p:stCondLst>
                                    <p:cond delay="0"/>
                                  </p:stCondLst>
                                  <p:childTnLst>
                                    <p:set>
                                      <p:cBhvr>
                                        <p:cTn id="275" dur="1" fill="hold">
                                          <p:stCondLst>
                                            <p:cond delay="0"/>
                                          </p:stCondLst>
                                        </p:cTn>
                                        <p:tgtEl>
                                          <p:spTgt spid="275"/>
                                        </p:tgtEl>
                                        <p:attrNameLst>
                                          <p:attrName>style.visibility</p:attrName>
                                        </p:attrNameLst>
                                      </p:cBhvr>
                                      <p:to>
                                        <p:strVal val="visible"/>
                                      </p:to>
                                    </p:set>
                                  </p:childTnLst>
                                </p:cTn>
                              </p:par>
                            </p:childTnLst>
                          </p:cTn>
                        </p:par>
                      </p:childTnLst>
                    </p:cTn>
                  </p:par>
                  <p:par>
                    <p:cTn id="276" fill="hold">
                      <p:stCondLst>
                        <p:cond delay="indefinite"/>
                      </p:stCondLst>
                      <p:childTnLst>
                        <p:par>
                          <p:cTn id="277" fill="hold">
                            <p:stCondLst>
                              <p:cond delay="0"/>
                            </p:stCondLst>
                            <p:childTnLst>
                              <p:par>
                                <p:cTn id="278" presetID="1" presetClass="entr" presetSubtype="0" fill="hold" grpId="1" nodeType="clickEffect">
                                  <p:stCondLst>
                                    <p:cond delay="0"/>
                                  </p:stCondLst>
                                  <p:childTnLst>
                                    <p:set>
                                      <p:cBhvr>
                                        <p:cTn id="279" dur="1" fill="hold">
                                          <p:stCondLst>
                                            <p:cond delay="0"/>
                                          </p:stCondLst>
                                        </p:cTn>
                                        <p:tgtEl>
                                          <p:spTgt spid="276"/>
                                        </p:tgtEl>
                                        <p:attrNameLst>
                                          <p:attrName>style.visibility</p:attrName>
                                        </p:attrNameLst>
                                      </p:cBhvr>
                                      <p:to>
                                        <p:strVal val="visible"/>
                                      </p:to>
                                    </p:set>
                                  </p:childTnLst>
                                </p:cTn>
                              </p:par>
                            </p:childTnLst>
                          </p:cTn>
                        </p:par>
                      </p:childTnLst>
                    </p:cTn>
                  </p:par>
                  <p:par>
                    <p:cTn id="280" fill="hold">
                      <p:stCondLst>
                        <p:cond delay="indefinite"/>
                      </p:stCondLst>
                      <p:childTnLst>
                        <p:par>
                          <p:cTn id="281" fill="hold">
                            <p:stCondLst>
                              <p:cond delay="0"/>
                            </p:stCondLst>
                            <p:childTnLst>
                              <p:par>
                                <p:cTn id="282" presetID="1" presetClass="exit" presetSubtype="0" fill="hold" grpId="1" nodeType="clickEffect">
                                  <p:stCondLst>
                                    <p:cond delay="0"/>
                                  </p:stCondLst>
                                  <p:childTnLst>
                                    <p:set>
                                      <p:cBhvr>
                                        <p:cTn id="283" dur="1" fill="hold">
                                          <p:stCondLst>
                                            <p:cond delay="0"/>
                                          </p:stCondLst>
                                        </p:cTn>
                                        <p:tgtEl>
                                          <p:spTgt spid="246"/>
                                        </p:tgtEl>
                                        <p:attrNameLst>
                                          <p:attrName>style.visibility</p:attrName>
                                        </p:attrNameLst>
                                      </p:cBhvr>
                                      <p:to>
                                        <p:strVal val="hidden"/>
                                      </p:to>
                                    </p:set>
                                  </p:childTnLst>
                                </p:cTn>
                              </p:par>
                              <p:par>
                                <p:cTn id="284" presetID="1" presetClass="exit" presetSubtype="0" fill="hold" grpId="1" nodeType="withEffect">
                                  <p:stCondLst>
                                    <p:cond delay="0"/>
                                  </p:stCondLst>
                                  <p:childTnLst>
                                    <p:set>
                                      <p:cBhvr>
                                        <p:cTn id="285" dur="1" fill="hold">
                                          <p:stCondLst>
                                            <p:cond delay="0"/>
                                          </p:stCondLst>
                                        </p:cTn>
                                        <p:tgtEl>
                                          <p:spTgt spid="240"/>
                                        </p:tgtEl>
                                        <p:attrNameLst>
                                          <p:attrName>style.visibility</p:attrName>
                                        </p:attrNameLst>
                                      </p:cBhvr>
                                      <p:to>
                                        <p:strVal val="hidden"/>
                                      </p:to>
                                    </p:set>
                                  </p:childTnLst>
                                </p:cTn>
                              </p:par>
                              <p:par>
                                <p:cTn id="286" presetID="1" presetClass="exit" presetSubtype="0" fill="hold" grpId="1" nodeType="withEffect">
                                  <p:stCondLst>
                                    <p:cond delay="0"/>
                                  </p:stCondLst>
                                  <p:childTnLst>
                                    <p:set>
                                      <p:cBhvr>
                                        <p:cTn id="287" dur="1" fill="hold">
                                          <p:stCondLst>
                                            <p:cond delay="0"/>
                                          </p:stCondLst>
                                        </p:cTn>
                                        <p:tgtEl>
                                          <p:spTgt spid="243"/>
                                        </p:tgtEl>
                                        <p:attrNameLst>
                                          <p:attrName>style.visibility</p:attrName>
                                        </p:attrNameLst>
                                      </p:cBhvr>
                                      <p:to>
                                        <p:strVal val="hidden"/>
                                      </p:to>
                                    </p:set>
                                  </p:childTnLst>
                                </p:cTn>
                              </p:par>
                              <p:par>
                                <p:cTn id="288" presetID="1" presetClass="exit" presetSubtype="0" fill="hold" grpId="1" nodeType="withEffect">
                                  <p:stCondLst>
                                    <p:cond delay="0"/>
                                  </p:stCondLst>
                                  <p:childTnLst>
                                    <p:set>
                                      <p:cBhvr>
                                        <p:cTn id="289" dur="1" fill="hold">
                                          <p:stCondLst>
                                            <p:cond delay="0"/>
                                          </p:stCondLst>
                                        </p:cTn>
                                        <p:tgtEl>
                                          <p:spTgt spid="241"/>
                                        </p:tgtEl>
                                        <p:attrNameLst>
                                          <p:attrName>style.visibility</p:attrName>
                                        </p:attrNameLst>
                                      </p:cBhvr>
                                      <p:to>
                                        <p:strVal val="hidden"/>
                                      </p:to>
                                    </p:set>
                                  </p:childTnLst>
                                </p:cTn>
                              </p:par>
                              <p:par>
                                <p:cTn id="290" presetID="1" presetClass="exit" presetSubtype="0" fill="hold" grpId="1" nodeType="withEffect">
                                  <p:stCondLst>
                                    <p:cond delay="0"/>
                                  </p:stCondLst>
                                  <p:childTnLst>
                                    <p:set>
                                      <p:cBhvr>
                                        <p:cTn id="291" dur="1" fill="hold">
                                          <p:stCondLst>
                                            <p:cond delay="0"/>
                                          </p:stCondLst>
                                        </p:cTn>
                                        <p:tgtEl>
                                          <p:spTgt spid="247"/>
                                        </p:tgtEl>
                                        <p:attrNameLst>
                                          <p:attrName>style.visibility</p:attrName>
                                        </p:attrNameLst>
                                      </p:cBhvr>
                                      <p:to>
                                        <p:strVal val="hidden"/>
                                      </p:to>
                                    </p:set>
                                  </p:childTnLst>
                                </p:cTn>
                              </p:par>
                              <p:par>
                                <p:cTn id="292" presetID="1" presetClass="exit" presetSubtype="0" fill="hold" grpId="1" nodeType="withEffect">
                                  <p:stCondLst>
                                    <p:cond delay="0"/>
                                  </p:stCondLst>
                                  <p:childTnLst>
                                    <p:set>
                                      <p:cBhvr>
                                        <p:cTn id="293" dur="1" fill="hold">
                                          <p:stCondLst>
                                            <p:cond delay="0"/>
                                          </p:stCondLst>
                                        </p:cTn>
                                        <p:tgtEl>
                                          <p:spTgt spid="242"/>
                                        </p:tgtEl>
                                        <p:attrNameLst>
                                          <p:attrName>style.visibility</p:attrName>
                                        </p:attrNameLst>
                                      </p:cBhvr>
                                      <p:to>
                                        <p:strVal val="hidden"/>
                                      </p:to>
                                    </p:set>
                                  </p:childTnLst>
                                </p:cTn>
                              </p:par>
                              <p:par>
                                <p:cTn id="294" presetID="1" presetClass="exit" presetSubtype="0" fill="hold" grpId="1" nodeType="withEffect">
                                  <p:stCondLst>
                                    <p:cond delay="0"/>
                                  </p:stCondLst>
                                  <p:childTnLst>
                                    <p:set>
                                      <p:cBhvr>
                                        <p:cTn id="295" dur="1" fill="hold">
                                          <p:stCondLst>
                                            <p:cond delay="0"/>
                                          </p:stCondLst>
                                        </p:cTn>
                                        <p:tgtEl>
                                          <p:spTgt spid="245"/>
                                        </p:tgtEl>
                                        <p:attrNameLst>
                                          <p:attrName>style.visibility</p:attrName>
                                        </p:attrNameLst>
                                      </p:cBhvr>
                                      <p:to>
                                        <p:strVal val="hidden"/>
                                      </p:to>
                                    </p:set>
                                  </p:childTnLst>
                                </p:cTn>
                              </p:par>
                              <p:par>
                                <p:cTn id="296" presetID="1" presetClass="entr" presetSubtype="0" fill="hold" grpId="0" nodeType="withEffect">
                                  <p:stCondLst>
                                    <p:cond delay="0"/>
                                  </p:stCondLst>
                                  <p:childTnLst>
                                    <p:set>
                                      <p:cBhvr>
                                        <p:cTn id="297" dur="1" fill="hold">
                                          <p:stCondLst>
                                            <p:cond delay="0"/>
                                          </p:stCondLst>
                                        </p:cTn>
                                        <p:tgtEl>
                                          <p:spTgt spid="281"/>
                                        </p:tgtEl>
                                        <p:attrNameLst>
                                          <p:attrName>style.visibility</p:attrName>
                                        </p:attrNameLst>
                                      </p:cBhvr>
                                      <p:to>
                                        <p:strVal val="visible"/>
                                      </p:to>
                                    </p:set>
                                  </p:childTnLst>
                                </p:cTn>
                              </p:par>
                              <p:par>
                                <p:cTn id="298" presetID="1" presetClass="entr" presetSubtype="0" fill="hold" grpId="0" nodeType="withEffect">
                                  <p:stCondLst>
                                    <p:cond delay="0"/>
                                  </p:stCondLst>
                                  <p:childTnLst>
                                    <p:set>
                                      <p:cBhvr>
                                        <p:cTn id="299" dur="1" fill="hold">
                                          <p:stCondLst>
                                            <p:cond delay="0"/>
                                          </p:stCondLst>
                                        </p:cTn>
                                        <p:tgtEl>
                                          <p:spTgt spid="279"/>
                                        </p:tgtEl>
                                        <p:attrNameLst>
                                          <p:attrName>style.visibility</p:attrName>
                                        </p:attrNameLst>
                                      </p:cBhvr>
                                      <p:to>
                                        <p:strVal val="visible"/>
                                      </p:to>
                                    </p:set>
                                  </p:childTnLst>
                                </p:cTn>
                              </p:par>
                              <p:par>
                                <p:cTn id="300" presetID="1" presetClass="entr" presetSubtype="0" fill="hold" grpId="0" nodeType="withEffect">
                                  <p:stCondLst>
                                    <p:cond delay="0"/>
                                  </p:stCondLst>
                                  <p:childTnLst>
                                    <p:set>
                                      <p:cBhvr>
                                        <p:cTn id="301" dur="1" fill="hold">
                                          <p:stCondLst>
                                            <p:cond delay="0"/>
                                          </p:stCondLst>
                                        </p:cTn>
                                        <p:tgtEl>
                                          <p:spTgt spid="277"/>
                                        </p:tgtEl>
                                        <p:attrNameLst>
                                          <p:attrName>style.visibility</p:attrName>
                                        </p:attrNameLst>
                                      </p:cBhvr>
                                      <p:to>
                                        <p:strVal val="visible"/>
                                      </p:to>
                                    </p:set>
                                  </p:childTnLst>
                                </p:cTn>
                              </p:par>
                              <p:par>
                                <p:cTn id="302" presetID="1" presetClass="entr" presetSubtype="0" fill="hold" grpId="0" nodeType="withEffect">
                                  <p:stCondLst>
                                    <p:cond delay="0"/>
                                  </p:stCondLst>
                                  <p:childTnLst>
                                    <p:set>
                                      <p:cBhvr>
                                        <p:cTn id="303" dur="1" fill="hold">
                                          <p:stCondLst>
                                            <p:cond delay="0"/>
                                          </p:stCondLst>
                                        </p:cTn>
                                        <p:tgtEl>
                                          <p:spTgt spid="282"/>
                                        </p:tgtEl>
                                        <p:attrNameLst>
                                          <p:attrName>style.visibility</p:attrName>
                                        </p:attrNameLst>
                                      </p:cBhvr>
                                      <p:to>
                                        <p:strVal val="visible"/>
                                      </p:to>
                                    </p:set>
                                  </p:childTnLst>
                                </p:cTn>
                              </p:par>
                              <p:par>
                                <p:cTn id="304" presetID="1" presetClass="entr" presetSubtype="0" fill="hold" grpId="0" nodeType="withEffect">
                                  <p:stCondLst>
                                    <p:cond delay="0"/>
                                  </p:stCondLst>
                                  <p:childTnLst>
                                    <p:set>
                                      <p:cBhvr>
                                        <p:cTn id="305" dur="1" fill="hold">
                                          <p:stCondLst>
                                            <p:cond delay="0"/>
                                          </p:stCondLst>
                                        </p:cTn>
                                        <p:tgtEl>
                                          <p:spTgt spid="278"/>
                                        </p:tgtEl>
                                        <p:attrNameLst>
                                          <p:attrName>style.visibility</p:attrName>
                                        </p:attrNameLst>
                                      </p:cBhvr>
                                      <p:to>
                                        <p:strVal val="visible"/>
                                      </p:to>
                                    </p:set>
                                  </p:childTnLst>
                                </p:cTn>
                              </p:par>
                              <p:par>
                                <p:cTn id="306" presetID="1" presetClass="entr" presetSubtype="0" fill="hold" grpId="0" nodeType="withEffect">
                                  <p:stCondLst>
                                    <p:cond delay="0"/>
                                  </p:stCondLst>
                                  <p:childTnLst>
                                    <p:set>
                                      <p:cBhvr>
                                        <p:cTn id="307" dur="1" fill="hold">
                                          <p:stCondLst>
                                            <p:cond delay="0"/>
                                          </p:stCondLst>
                                        </p:cTn>
                                        <p:tgtEl>
                                          <p:spTgt spid="280"/>
                                        </p:tgtEl>
                                        <p:attrNameLst>
                                          <p:attrName>style.visibility</p:attrName>
                                        </p:attrNameLst>
                                      </p:cBhvr>
                                      <p:to>
                                        <p:strVal val="visible"/>
                                      </p:to>
                                    </p:set>
                                  </p:childTnLst>
                                </p:cTn>
                              </p:par>
                            </p:childTnLst>
                          </p:cTn>
                        </p:par>
                      </p:childTnLst>
                    </p:cTn>
                  </p:par>
                  <p:par>
                    <p:cTn id="308" fill="hold">
                      <p:stCondLst>
                        <p:cond delay="indefinite"/>
                      </p:stCondLst>
                      <p:childTnLst>
                        <p:par>
                          <p:cTn id="309" fill="hold">
                            <p:stCondLst>
                              <p:cond delay="0"/>
                            </p:stCondLst>
                            <p:childTnLst>
                              <p:par>
                                <p:cTn id="310" presetID="1" presetClass="exit" presetSubtype="0" fill="hold" grpId="1" nodeType="clickEffect">
                                  <p:stCondLst>
                                    <p:cond delay="0"/>
                                  </p:stCondLst>
                                  <p:childTnLst>
                                    <p:set>
                                      <p:cBhvr>
                                        <p:cTn id="311" dur="1" fill="hold">
                                          <p:stCondLst>
                                            <p:cond delay="0"/>
                                          </p:stCondLst>
                                        </p:cTn>
                                        <p:tgtEl>
                                          <p:spTgt spid="281"/>
                                        </p:tgtEl>
                                        <p:attrNameLst>
                                          <p:attrName>style.visibility</p:attrName>
                                        </p:attrNameLst>
                                      </p:cBhvr>
                                      <p:to>
                                        <p:strVal val="hidden"/>
                                      </p:to>
                                    </p:set>
                                  </p:childTnLst>
                                </p:cTn>
                              </p:par>
                              <p:par>
                                <p:cTn id="312" presetID="1" presetClass="exit" presetSubtype="0" fill="hold" grpId="1" nodeType="withEffect">
                                  <p:stCondLst>
                                    <p:cond delay="0"/>
                                  </p:stCondLst>
                                  <p:childTnLst>
                                    <p:set>
                                      <p:cBhvr>
                                        <p:cTn id="313" dur="1" fill="hold">
                                          <p:stCondLst>
                                            <p:cond delay="0"/>
                                          </p:stCondLst>
                                        </p:cTn>
                                        <p:tgtEl>
                                          <p:spTgt spid="279"/>
                                        </p:tgtEl>
                                        <p:attrNameLst>
                                          <p:attrName>style.visibility</p:attrName>
                                        </p:attrNameLst>
                                      </p:cBhvr>
                                      <p:to>
                                        <p:strVal val="hidden"/>
                                      </p:to>
                                    </p:set>
                                  </p:childTnLst>
                                </p:cTn>
                              </p:par>
                              <p:par>
                                <p:cTn id="314" presetID="1" presetClass="exit" presetSubtype="0" fill="hold" grpId="1" nodeType="withEffect">
                                  <p:stCondLst>
                                    <p:cond delay="0"/>
                                  </p:stCondLst>
                                  <p:childTnLst>
                                    <p:set>
                                      <p:cBhvr>
                                        <p:cTn id="315" dur="1" fill="hold">
                                          <p:stCondLst>
                                            <p:cond delay="0"/>
                                          </p:stCondLst>
                                        </p:cTn>
                                        <p:tgtEl>
                                          <p:spTgt spid="277"/>
                                        </p:tgtEl>
                                        <p:attrNameLst>
                                          <p:attrName>style.visibility</p:attrName>
                                        </p:attrNameLst>
                                      </p:cBhvr>
                                      <p:to>
                                        <p:strVal val="hidden"/>
                                      </p:to>
                                    </p:set>
                                  </p:childTnLst>
                                </p:cTn>
                              </p:par>
                              <p:par>
                                <p:cTn id="316" presetID="1" presetClass="exit" presetSubtype="0" fill="hold" grpId="1" nodeType="withEffect">
                                  <p:stCondLst>
                                    <p:cond delay="0"/>
                                  </p:stCondLst>
                                  <p:childTnLst>
                                    <p:set>
                                      <p:cBhvr>
                                        <p:cTn id="317" dur="1" fill="hold">
                                          <p:stCondLst>
                                            <p:cond delay="0"/>
                                          </p:stCondLst>
                                        </p:cTn>
                                        <p:tgtEl>
                                          <p:spTgt spid="282"/>
                                        </p:tgtEl>
                                        <p:attrNameLst>
                                          <p:attrName>style.visibility</p:attrName>
                                        </p:attrNameLst>
                                      </p:cBhvr>
                                      <p:to>
                                        <p:strVal val="hidden"/>
                                      </p:to>
                                    </p:set>
                                  </p:childTnLst>
                                </p:cTn>
                              </p:par>
                              <p:par>
                                <p:cTn id="318" presetID="1" presetClass="exit" presetSubtype="0" fill="hold" grpId="1" nodeType="withEffect">
                                  <p:stCondLst>
                                    <p:cond delay="0"/>
                                  </p:stCondLst>
                                  <p:childTnLst>
                                    <p:set>
                                      <p:cBhvr>
                                        <p:cTn id="319" dur="1" fill="hold">
                                          <p:stCondLst>
                                            <p:cond delay="0"/>
                                          </p:stCondLst>
                                        </p:cTn>
                                        <p:tgtEl>
                                          <p:spTgt spid="278"/>
                                        </p:tgtEl>
                                        <p:attrNameLst>
                                          <p:attrName>style.visibility</p:attrName>
                                        </p:attrNameLst>
                                      </p:cBhvr>
                                      <p:to>
                                        <p:strVal val="hidden"/>
                                      </p:to>
                                    </p:set>
                                  </p:childTnLst>
                                </p:cTn>
                              </p:par>
                              <p:par>
                                <p:cTn id="320" presetID="1" presetClass="exit" presetSubtype="0" fill="hold" grpId="1" nodeType="withEffect">
                                  <p:stCondLst>
                                    <p:cond delay="0"/>
                                  </p:stCondLst>
                                  <p:childTnLst>
                                    <p:set>
                                      <p:cBhvr>
                                        <p:cTn id="321" dur="1" fill="hold">
                                          <p:stCondLst>
                                            <p:cond delay="0"/>
                                          </p:stCondLst>
                                        </p:cTn>
                                        <p:tgtEl>
                                          <p:spTgt spid="280"/>
                                        </p:tgtEl>
                                        <p:attrNameLst>
                                          <p:attrName>style.visibility</p:attrName>
                                        </p:attrNameLst>
                                      </p:cBhvr>
                                      <p:to>
                                        <p:strVal val="hidden"/>
                                      </p:to>
                                    </p:set>
                                  </p:childTnLst>
                                </p:cTn>
                              </p:par>
                              <p:par>
                                <p:cTn id="322" presetID="1" presetClass="exit" presetSubtype="0" fill="hold" nodeType="withEffect">
                                  <p:stCondLst>
                                    <p:cond delay="0"/>
                                  </p:stCondLst>
                                  <p:childTnLst>
                                    <p:set>
                                      <p:cBhvr>
                                        <p:cTn id="323" dur="1" fill="hold">
                                          <p:stCondLst>
                                            <p:cond delay="0"/>
                                          </p:stCondLst>
                                        </p:cTn>
                                        <p:tgtEl>
                                          <p:spTgt spid="119"/>
                                        </p:tgtEl>
                                        <p:attrNameLst>
                                          <p:attrName>style.visibility</p:attrName>
                                        </p:attrNameLst>
                                      </p:cBhvr>
                                      <p:to>
                                        <p:strVal val="hidden"/>
                                      </p:to>
                                    </p:set>
                                  </p:childTnLst>
                                </p:cTn>
                              </p:par>
                              <p:par>
                                <p:cTn id="324" presetID="1" presetClass="exit" presetSubtype="0" fill="hold" nodeType="withEffect">
                                  <p:stCondLst>
                                    <p:cond delay="0"/>
                                  </p:stCondLst>
                                  <p:childTnLst>
                                    <p:set>
                                      <p:cBhvr>
                                        <p:cTn id="325" dur="1" fill="hold">
                                          <p:stCondLst>
                                            <p:cond delay="0"/>
                                          </p:stCondLst>
                                        </p:cTn>
                                        <p:tgtEl>
                                          <p:spTgt spid="204"/>
                                        </p:tgtEl>
                                        <p:attrNameLst>
                                          <p:attrName>style.visibility</p:attrName>
                                        </p:attrNameLst>
                                      </p:cBhvr>
                                      <p:to>
                                        <p:strVal val="hidden"/>
                                      </p:to>
                                    </p:set>
                                  </p:childTnLst>
                                </p:cTn>
                              </p:par>
                              <p:par>
                                <p:cTn id="326" presetID="1" presetClass="exit" presetSubtype="0" fill="hold" nodeType="withEffect">
                                  <p:stCondLst>
                                    <p:cond delay="0"/>
                                  </p:stCondLst>
                                  <p:childTnLst>
                                    <p:set>
                                      <p:cBhvr>
                                        <p:cTn id="327" dur="1" fill="hold">
                                          <p:stCondLst>
                                            <p:cond delay="0"/>
                                          </p:stCondLst>
                                        </p:cTn>
                                        <p:tgtEl>
                                          <p:spTgt spid="239"/>
                                        </p:tgtEl>
                                        <p:attrNameLst>
                                          <p:attrName>style.visibility</p:attrName>
                                        </p:attrNameLst>
                                      </p:cBhvr>
                                      <p:to>
                                        <p:strVal val="hidden"/>
                                      </p:to>
                                    </p:set>
                                  </p:childTnLst>
                                </p:cTn>
                              </p:par>
                              <p:par>
                                <p:cTn id="328" presetID="1" presetClass="exit" presetSubtype="0" fill="hold" nodeType="withEffect">
                                  <p:stCondLst>
                                    <p:cond delay="0"/>
                                  </p:stCondLst>
                                  <p:childTnLst>
                                    <p:set>
                                      <p:cBhvr>
                                        <p:cTn id="329" dur="1" fill="hold">
                                          <p:stCondLst>
                                            <p:cond delay="0"/>
                                          </p:stCondLst>
                                        </p:cTn>
                                        <p:tgtEl>
                                          <p:spTgt spid="262"/>
                                        </p:tgtEl>
                                        <p:attrNameLst>
                                          <p:attrName>style.visibility</p:attrName>
                                        </p:attrNameLst>
                                      </p:cBhvr>
                                      <p:to>
                                        <p:strVal val="hidden"/>
                                      </p:to>
                                    </p:set>
                                  </p:childTnLst>
                                </p:cTn>
                              </p:par>
                              <p:par>
                                <p:cTn id="330" presetID="1" presetClass="entr" presetSubtype="0" fill="hold" nodeType="withEffect">
                                  <p:stCondLst>
                                    <p:cond delay="0"/>
                                  </p:stCondLst>
                                  <p:childTnLst>
                                    <p:set>
                                      <p:cBhvr>
                                        <p:cTn id="331" dur="1" fill="hold">
                                          <p:stCondLst>
                                            <p:cond delay="0"/>
                                          </p:stCondLst>
                                        </p:cTn>
                                        <p:tgtEl>
                                          <p:spTgt spid="26"/>
                                        </p:tgtEl>
                                        <p:attrNameLst>
                                          <p:attrName>style.visibility</p:attrName>
                                        </p:attrNameLst>
                                      </p:cBhvr>
                                      <p:to>
                                        <p:strVal val="visible"/>
                                      </p:to>
                                    </p:set>
                                  </p:childTnLst>
                                </p:cTn>
                              </p:par>
                              <p:par>
                                <p:cTn id="332" presetID="1" presetClass="entr" presetSubtype="0" fill="hold" nodeType="withEffect">
                                  <p:stCondLst>
                                    <p:cond delay="0"/>
                                  </p:stCondLst>
                                  <p:childTnLst>
                                    <p:set>
                                      <p:cBhvr>
                                        <p:cTn id="333" dur="1" fill="hold">
                                          <p:stCondLst>
                                            <p:cond delay="0"/>
                                          </p:stCondLst>
                                        </p:cTn>
                                        <p:tgtEl>
                                          <p:spTgt spid="191"/>
                                        </p:tgtEl>
                                        <p:attrNameLst>
                                          <p:attrName>style.visibility</p:attrName>
                                        </p:attrNameLst>
                                      </p:cBhvr>
                                      <p:to>
                                        <p:strVal val="visible"/>
                                      </p:to>
                                    </p:set>
                                  </p:childTnLst>
                                </p:cTn>
                              </p:par>
                              <p:par>
                                <p:cTn id="334" presetID="1" presetClass="entr" presetSubtype="0" fill="hold" nodeType="withEffect">
                                  <p:stCondLst>
                                    <p:cond delay="0"/>
                                  </p:stCondLst>
                                  <p:childTnLst>
                                    <p:set>
                                      <p:cBhvr>
                                        <p:cTn id="335" dur="1" fill="hold">
                                          <p:stCondLst>
                                            <p:cond delay="0"/>
                                          </p:stCondLst>
                                        </p:cTn>
                                        <p:tgtEl>
                                          <p:spTgt spid="197"/>
                                        </p:tgtEl>
                                        <p:attrNameLst>
                                          <p:attrName>style.visibility</p:attrName>
                                        </p:attrNameLst>
                                      </p:cBhvr>
                                      <p:to>
                                        <p:strVal val="visible"/>
                                      </p:to>
                                    </p:set>
                                  </p:childTnLst>
                                </p:cTn>
                              </p:par>
                              <p:par>
                                <p:cTn id="336" presetID="1" presetClass="entr" presetSubtype="0" fill="hold" nodeType="withEffect">
                                  <p:stCondLst>
                                    <p:cond delay="0"/>
                                  </p:stCondLst>
                                  <p:childTnLst>
                                    <p:set>
                                      <p:cBhvr>
                                        <p:cTn id="337" dur="1" fill="hold">
                                          <p:stCondLst>
                                            <p:cond delay="0"/>
                                          </p:stCondLst>
                                        </p:cTn>
                                        <p:tgtEl>
                                          <p:spTgt spid="61"/>
                                        </p:tgtEl>
                                        <p:attrNameLst>
                                          <p:attrName>style.visibility</p:attrName>
                                        </p:attrNameLst>
                                      </p:cBhvr>
                                      <p:to>
                                        <p:strVal val="visible"/>
                                      </p:to>
                                    </p:set>
                                  </p:childTnLst>
                                </p:cTn>
                              </p:par>
                              <p:par>
                                <p:cTn id="338" presetID="1" presetClass="entr" presetSubtype="0" fill="hold" grpId="0" nodeType="withEffect">
                                  <p:stCondLst>
                                    <p:cond delay="0"/>
                                  </p:stCondLst>
                                  <p:childTnLst>
                                    <p:set>
                                      <p:cBhvr>
                                        <p:cTn id="339" dur="1" fill="hold">
                                          <p:stCondLst>
                                            <p:cond delay="0"/>
                                          </p:stCondLst>
                                        </p:cTn>
                                        <p:tgtEl>
                                          <p:spTgt spid="284"/>
                                        </p:tgtEl>
                                        <p:attrNameLst>
                                          <p:attrName>style.visibility</p:attrName>
                                        </p:attrNameLst>
                                      </p:cBhvr>
                                      <p:to>
                                        <p:strVal val="visible"/>
                                      </p:to>
                                    </p:set>
                                  </p:childTnLst>
                                </p:cTn>
                              </p:par>
                              <p:par>
                                <p:cTn id="340" presetID="1" presetClass="entr" presetSubtype="0" fill="hold" grpId="1" nodeType="withEffect">
                                  <p:stCondLst>
                                    <p:cond delay="0"/>
                                  </p:stCondLst>
                                  <p:childTnLst>
                                    <p:set>
                                      <p:cBhvr>
                                        <p:cTn id="341" dur="1" fill="hold">
                                          <p:stCondLst>
                                            <p:cond delay="0"/>
                                          </p:stCondLst>
                                        </p:cTn>
                                        <p:tgtEl>
                                          <p:spTgt spid="2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 grpId="1" animBg="1"/>
      <p:bldP spid="259" grpId="0" animBg="1"/>
      <p:bldP spid="54" grpId="0" animBg="1"/>
      <p:bldP spid="54" grpId="1" animBg="1"/>
      <p:bldP spid="67" grpId="0" animBg="1"/>
      <p:bldP spid="67" grpId="1" animBg="1"/>
      <p:bldP spid="70" grpId="0" animBg="1"/>
      <p:bldP spid="70" grpId="1" animBg="1"/>
      <p:bldP spid="114" grpId="0" animBg="1"/>
      <p:bldP spid="114" grpId="1" animBg="1"/>
      <p:bldP spid="129" grpId="0" animBg="1"/>
      <p:bldP spid="129" grpId="1" animBg="1"/>
      <p:bldP spid="131" grpId="0" animBg="1"/>
      <p:bldP spid="131" grpId="1" animBg="1"/>
      <p:bldP spid="144" grpId="0" animBg="1"/>
      <p:bldP spid="144" grpId="1" animBg="1"/>
      <p:bldP spid="147" grpId="0" animBg="1"/>
      <p:bldP spid="147" grpId="1" animBg="1"/>
      <p:bldP spid="148" grpId="0" animBg="1"/>
      <p:bldP spid="148" grpId="1" animBg="1"/>
      <p:bldP spid="156" grpId="0" animBg="1"/>
      <p:bldP spid="156" grpId="1" animBg="1"/>
      <p:bldP spid="157" grpId="0" animBg="1"/>
      <p:bldP spid="157" grpId="1" animBg="1"/>
      <p:bldP spid="158" grpId="0" animBg="1"/>
      <p:bldP spid="158" grpId="1" animBg="1"/>
      <p:bldP spid="159" grpId="0" animBg="1"/>
      <p:bldP spid="159" grpId="1" animBg="1"/>
      <p:bldP spid="160" grpId="0" animBg="1"/>
      <p:bldP spid="160" grpId="1" animBg="1"/>
      <p:bldP spid="161" grpId="0" animBg="1"/>
      <p:bldP spid="161" grpId="1" animBg="1"/>
      <p:bldP spid="162" grpId="0" animBg="1"/>
      <p:bldP spid="162" grpId="1" animBg="1"/>
      <p:bldP spid="163" grpId="0" animBg="1"/>
      <p:bldP spid="163" grpId="1" animBg="1"/>
      <p:bldP spid="175" grpId="0" animBg="1"/>
      <p:bldP spid="175" grpId="1" animBg="1"/>
      <p:bldP spid="176" grpId="0" animBg="1"/>
      <p:bldP spid="176" grpId="1" animBg="1"/>
      <p:bldP spid="177" grpId="0" animBg="1"/>
      <p:bldP spid="177" grpId="1" animBg="1"/>
      <p:bldP spid="188" grpId="0" animBg="1"/>
      <p:bldP spid="188" grpId="1" animBg="1"/>
      <p:bldP spid="189" grpId="0" animBg="1"/>
      <p:bldP spid="189" grpId="1" animBg="1"/>
      <p:bldP spid="189" grpId="2" animBg="1"/>
      <p:bldP spid="190" grpId="0" animBg="1"/>
      <p:bldP spid="190" grpId="1" animBg="1"/>
      <p:bldP spid="210" grpId="0" animBg="1"/>
      <p:bldP spid="210" grpId="1" animBg="1"/>
      <p:bldP spid="211" grpId="0" animBg="1"/>
      <p:bldP spid="211" grpId="1" animBg="1"/>
      <p:bldP spid="240" grpId="0" animBg="1"/>
      <p:bldP spid="240" grpId="1" animBg="1"/>
      <p:bldP spid="241" grpId="0" animBg="1"/>
      <p:bldP spid="241" grpId="1" animBg="1"/>
      <p:bldP spid="242" grpId="0" animBg="1"/>
      <p:bldP spid="242" grpId="1" animBg="1"/>
      <p:bldP spid="243" grpId="0" animBg="1"/>
      <p:bldP spid="243" grpId="1" animBg="1"/>
      <p:bldP spid="244" grpId="0" animBg="1"/>
      <p:bldP spid="244" grpId="1" animBg="1"/>
      <p:bldP spid="245" grpId="0" animBg="1"/>
      <p:bldP spid="245" grpId="1" animBg="1"/>
      <p:bldP spid="246" grpId="0" animBg="1"/>
      <p:bldP spid="246" grpId="1" animBg="1"/>
      <p:bldP spid="247" grpId="0" animBg="1"/>
      <p:bldP spid="247" grpId="1" animBg="1"/>
      <p:bldP spid="248" grpId="0" animBg="1"/>
      <p:bldP spid="248" grpId="1" animBg="1"/>
      <p:bldP spid="260" grpId="0" animBg="1"/>
      <p:bldP spid="275" grpId="0" animBg="1"/>
      <p:bldP spid="277" grpId="0" animBg="1"/>
      <p:bldP spid="277" grpId="1" animBg="1"/>
      <p:bldP spid="278" grpId="0" animBg="1"/>
      <p:bldP spid="278" grpId="1" animBg="1"/>
      <p:bldP spid="279" grpId="0" animBg="1"/>
      <p:bldP spid="279" grpId="1" animBg="1"/>
      <p:bldP spid="280" grpId="0" animBg="1"/>
      <p:bldP spid="280" grpId="1" animBg="1"/>
      <p:bldP spid="281" grpId="0" animBg="1"/>
      <p:bldP spid="281" grpId="1" animBg="1"/>
      <p:bldP spid="282" grpId="0" animBg="1"/>
      <p:bldP spid="282" grpId="1" animBg="1"/>
      <p:bldP spid="284" grpId="0" animBg="1"/>
      <p:bldP spid="284"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2819400" y="6324600"/>
            <a:ext cx="6172200" cy="461665"/>
          </a:xfrm>
          <a:prstGeom prst="rect">
            <a:avLst/>
          </a:prstGeom>
          <a:solidFill>
            <a:schemeClr val="bg1"/>
          </a:solidFill>
        </p:spPr>
        <p:txBody>
          <a:bodyPr wrap="square" rtlCol="0">
            <a:spAutoFit/>
          </a:bodyPr>
          <a:lstStyle/>
          <a:p>
            <a:pPr algn="r"/>
            <a:r>
              <a:rPr lang="en-US" sz="2400" dirty="0" smtClean="0"/>
              <a:t>The </a:t>
            </a:r>
            <a:r>
              <a:rPr lang="en-US" sz="2400" dirty="0" smtClean="0"/>
              <a:t>2017 </a:t>
            </a:r>
            <a:r>
              <a:rPr lang="en-US" sz="2400" dirty="0" smtClean="0"/>
              <a:t>International Radon Symposium</a:t>
            </a:r>
            <a:r>
              <a:rPr lang="en-US" sz="2400" dirty="0" smtClean="0">
                <a:effectLst/>
              </a:rPr>
              <a:t>™</a:t>
            </a:r>
            <a:endParaRPr lang="en-US" sz="240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74" y="6019800"/>
            <a:ext cx="1510126" cy="945156"/>
          </a:xfrm>
          <a:prstGeom prst="rect">
            <a:avLst/>
          </a:prstGeom>
        </p:spPr>
      </p:pic>
      <p:sp>
        <p:nvSpPr>
          <p:cNvPr id="7" name="TextBox 6"/>
          <p:cNvSpPr txBox="1"/>
          <p:nvPr/>
        </p:nvSpPr>
        <p:spPr>
          <a:xfrm>
            <a:off x="13874" y="381000"/>
            <a:ext cx="9130126" cy="3970318"/>
          </a:xfrm>
          <a:prstGeom prst="rect">
            <a:avLst/>
          </a:prstGeom>
          <a:noFill/>
        </p:spPr>
        <p:txBody>
          <a:bodyPr wrap="square" rtlCol="0">
            <a:spAutoFit/>
          </a:bodyPr>
          <a:lstStyle/>
          <a:p>
            <a:pPr algn="ctr"/>
            <a:r>
              <a:rPr lang="en-US" sz="3600" dirty="0" smtClean="0"/>
              <a:t>Radon mitigation standards require dirt crawl space floors to be covered with a minimum 6 mil vapor barrier with the seams overlapped 12 inches.  Sealing seams and edges is not required, but is highly recommended.  Why is sealing the seams and edges of the membrane important?</a:t>
            </a:r>
          </a:p>
        </p:txBody>
      </p:sp>
      <p:sp>
        <p:nvSpPr>
          <p:cNvPr id="4" name="TextBox 3"/>
          <p:cNvSpPr txBox="1"/>
          <p:nvPr/>
        </p:nvSpPr>
        <p:spPr>
          <a:xfrm>
            <a:off x="228600" y="1676400"/>
            <a:ext cx="8763000" cy="1015663"/>
          </a:xfrm>
          <a:prstGeom prst="rect">
            <a:avLst/>
          </a:prstGeom>
          <a:noFill/>
        </p:spPr>
        <p:txBody>
          <a:bodyPr wrap="square" rtlCol="0">
            <a:spAutoFit/>
          </a:bodyPr>
          <a:lstStyle/>
          <a:p>
            <a:pPr algn="ctr"/>
            <a:r>
              <a:rPr lang="en-US" sz="6000" dirty="0" smtClean="0"/>
              <a:t>Championship Question</a:t>
            </a:r>
            <a:endParaRPr lang="en-US" sz="6000" dirty="0"/>
          </a:p>
        </p:txBody>
      </p:sp>
      <p:sp>
        <p:nvSpPr>
          <p:cNvPr id="10" name="TextBox 9"/>
          <p:cNvSpPr txBox="1"/>
          <p:nvPr/>
        </p:nvSpPr>
        <p:spPr>
          <a:xfrm>
            <a:off x="197437" y="4094179"/>
            <a:ext cx="8763000" cy="1631216"/>
          </a:xfrm>
          <a:prstGeom prst="rect">
            <a:avLst/>
          </a:prstGeom>
          <a:noFill/>
        </p:spPr>
        <p:txBody>
          <a:bodyPr wrap="square" rtlCol="0">
            <a:spAutoFit/>
          </a:bodyPr>
          <a:lstStyle/>
          <a:p>
            <a:r>
              <a:rPr lang="en-US" sz="2000" b="1" dirty="0" smtClean="0"/>
              <a:t>a)  To reduce conditioned air from being drawn into the radon system and        exhausted outside.		</a:t>
            </a:r>
          </a:p>
          <a:p>
            <a:r>
              <a:rPr lang="en-US" sz="2000" b="1" dirty="0" smtClean="0"/>
              <a:t>b)  To extend the pressure field under the membrane.</a:t>
            </a:r>
          </a:p>
          <a:p>
            <a:r>
              <a:rPr lang="en-US" sz="2000" b="1" dirty="0" smtClean="0"/>
              <a:t>c)   To allow for the use of a lower wattage lower flow fan (typically quieter).</a:t>
            </a:r>
          </a:p>
          <a:p>
            <a:r>
              <a:rPr lang="en-US" sz="2000" b="1" dirty="0" smtClean="0"/>
              <a:t>d)  To prevent </a:t>
            </a:r>
            <a:r>
              <a:rPr lang="en-US" sz="2000" b="1" dirty="0" err="1" smtClean="0"/>
              <a:t>backdrafting</a:t>
            </a:r>
            <a:r>
              <a:rPr lang="en-US" sz="2000" b="1" dirty="0" smtClean="0"/>
              <a:t> of combustion appliances</a:t>
            </a:r>
          </a:p>
        </p:txBody>
      </p:sp>
      <p:sp>
        <p:nvSpPr>
          <p:cNvPr id="2" name="TextBox 1"/>
          <p:cNvSpPr txBox="1"/>
          <p:nvPr/>
        </p:nvSpPr>
        <p:spPr>
          <a:xfrm>
            <a:off x="197437" y="5638800"/>
            <a:ext cx="8763000" cy="400110"/>
          </a:xfrm>
          <a:prstGeom prst="rect">
            <a:avLst/>
          </a:prstGeom>
          <a:noFill/>
        </p:spPr>
        <p:txBody>
          <a:bodyPr wrap="square" rtlCol="0">
            <a:spAutoFit/>
          </a:bodyPr>
          <a:lstStyle/>
          <a:p>
            <a:r>
              <a:rPr lang="en-US" sz="2000" b="1" dirty="0" smtClean="0"/>
              <a:t>e)  All of the above.</a:t>
            </a:r>
            <a:endParaRPr lang="en-US" sz="2000" b="1" dirty="0"/>
          </a:p>
        </p:txBody>
      </p:sp>
      <p:sp>
        <p:nvSpPr>
          <p:cNvPr id="11" name="TextBox 10"/>
          <p:cNvSpPr txBox="1"/>
          <p:nvPr/>
        </p:nvSpPr>
        <p:spPr>
          <a:xfrm>
            <a:off x="188025" y="5636825"/>
            <a:ext cx="8763000" cy="400110"/>
          </a:xfrm>
          <a:prstGeom prst="rect">
            <a:avLst/>
          </a:prstGeom>
          <a:noFill/>
        </p:spPr>
        <p:txBody>
          <a:bodyPr wrap="square" rtlCol="0">
            <a:spAutoFit/>
          </a:bodyPr>
          <a:lstStyle/>
          <a:p>
            <a:r>
              <a:rPr lang="en-US" sz="2000" b="1" dirty="0" smtClean="0">
                <a:solidFill>
                  <a:srgbClr val="FF0000"/>
                </a:solidFill>
              </a:rPr>
              <a:t>e)  All of the above.</a:t>
            </a:r>
            <a:endParaRPr lang="en-US" sz="2000" b="1" dirty="0">
              <a:solidFill>
                <a:srgbClr val="FF0000"/>
              </a:solidFill>
            </a:endParaRPr>
          </a:p>
        </p:txBody>
      </p:sp>
    </p:spTree>
    <p:extLst>
      <p:ext uri="{BB962C8B-B14F-4D97-AF65-F5344CB8AC3E}">
        <p14:creationId xmlns:p14="http://schemas.microsoft.com/office/powerpoint/2010/main" val="2487038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4"/>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4" grpId="1"/>
      <p:bldP spid="10" grpId="0"/>
      <p:bldP spid="2" grpId="0"/>
      <p:bldP spid="2" grpId="1"/>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2819400" y="6324600"/>
            <a:ext cx="6172200" cy="461665"/>
          </a:xfrm>
          <a:prstGeom prst="rect">
            <a:avLst/>
          </a:prstGeom>
          <a:solidFill>
            <a:schemeClr val="bg1"/>
          </a:solidFill>
        </p:spPr>
        <p:txBody>
          <a:bodyPr wrap="square" rtlCol="0">
            <a:spAutoFit/>
          </a:bodyPr>
          <a:lstStyle/>
          <a:p>
            <a:pPr algn="r"/>
            <a:r>
              <a:rPr lang="en-US" sz="2400" dirty="0" smtClean="0"/>
              <a:t>The </a:t>
            </a:r>
            <a:r>
              <a:rPr lang="en-US" sz="2400" dirty="0" smtClean="0"/>
              <a:t>2017 </a:t>
            </a:r>
            <a:r>
              <a:rPr lang="en-US" sz="2400" dirty="0" smtClean="0"/>
              <a:t>International Radon Symposium</a:t>
            </a:r>
            <a:r>
              <a:rPr lang="en-US" sz="2400" dirty="0" smtClean="0">
                <a:effectLst/>
              </a:rPr>
              <a:t>™</a:t>
            </a:r>
            <a:endParaRPr lang="en-US" sz="2400" dirty="0"/>
          </a:p>
        </p:txBody>
      </p:sp>
      <p:grpSp>
        <p:nvGrpSpPr>
          <p:cNvPr id="26" name="Group 25"/>
          <p:cNvGrpSpPr/>
          <p:nvPr/>
        </p:nvGrpSpPr>
        <p:grpSpPr>
          <a:xfrm>
            <a:off x="6824717" y="1074508"/>
            <a:ext cx="711200" cy="1676400"/>
            <a:chOff x="1498600" y="1752600"/>
            <a:chExt cx="711200" cy="1676400"/>
          </a:xfrm>
        </p:grpSpPr>
        <p:sp>
          <p:nvSpPr>
            <p:cNvPr id="10" name="Oval 9"/>
            <p:cNvSpPr/>
            <p:nvPr/>
          </p:nvSpPr>
          <p:spPr>
            <a:xfrm>
              <a:off x="1752600" y="1752600"/>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a:stCxn id="10" idx="4"/>
            </p:cNvCxnSpPr>
            <p:nvPr/>
          </p:nvCxnSpPr>
          <p:spPr>
            <a:xfrm>
              <a:off x="1866900" y="2103208"/>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498600" y="2376562"/>
              <a:ext cx="71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866900" y="3048000"/>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1600200" y="3048000"/>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7" name="Oval 26"/>
          <p:cNvSpPr/>
          <p:nvPr/>
        </p:nvSpPr>
        <p:spPr>
          <a:xfrm>
            <a:off x="1866900" y="4191000"/>
            <a:ext cx="8001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a:stCxn id="27" idx="0"/>
            <a:endCxn id="33" idx="0"/>
          </p:cNvCxnSpPr>
          <p:nvPr/>
        </p:nvCxnSpPr>
        <p:spPr>
          <a:xfrm flipV="1">
            <a:off x="2266950" y="2630124"/>
            <a:ext cx="2686050" cy="1560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7" idx="4"/>
            <a:endCxn id="33" idx="4"/>
          </p:cNvCxnSpPr>
          <p:nvPr/>
        </p:nvCxnSpPr>
        <p:spPr>
          <a:xfrm flipV="1">
            <a:off x="2266950" y="4001724"/>
            <a:ext cx="2686050" cy="1560876"/>
          </a:xfrm>
          <a:prstGeom prst="line">
            <a:avLst/>
          </a:prstGeom>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4552950" y="2630124"/>
            <a:ext cx="8001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p:cNvGrpSpPr/>
          <p:nvPr/>
        </p:nvGrpSpPr>
        <p:grpSpPr>
          <a:xfrm rot="3000000">
            <a:off x="3216766" y="3519402"/>
            <a:ext cx="711200" cy="1676400"/>
            <a:chOff x="1498600" y="1752600"/>
            <a:chExt cx="711200" cy="1676400"/>
          </a:xfrm>
        </p:grpSpPr>
        <p:sp>
          <p:nvSpPr>
            <p:cNvPr id="37" name="Oval 36"/>
            <p:cNvSpPr/>
            <p:nvPr/>
          </p:nvSpPr>
          <p:spPr>
            <a:xfrm>
              <a:off x="1752600" y="1752600"/>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p:cNvCxnSpPr>
              <a:stCxn id="37" idx="4"/>
            </p:cNvCxnSpPr>
            <p:nvPr/>
          </p:nvCxnSpPr>
          <p:spPr>
            <a:xfrm>
              <a:off x="1866900" y="2103208"/>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498600" y="2376562"/>
              <a:ext cx="71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866900" y="3048000"/>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1600200" y="3048000"/>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rot="15300000">
            <a:off x="3213076" y="3401975"/>
            <a:ext cx="711200" cy="1676400"/>
            <a:chOff x="1498600" y="1752600"/>
            <a:chExt cx="711200" cy="1676400"/>
          </a:xfrm>
        </p:grpSpPr>
        <p:sp>
          <p:nvSpPr>
            <p:cNvPr id="43" name="Oval 42"/>
            <p:cNvSpPr/>
            <p:nvPr/>
          </p:nvSpPr>
          <p:spPr>
            <a:xfrm>
              <a:off x="1752600" y="1752600"/>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p:cNvCxnSpPr>
              <a:stCxn id="43" idx="4"/>
            </p:cNvCxnSpPr>
            <p:nvPr/>
          </p:nvCxnSpPr>
          <p:spPr>
            <a:xfrm>
              <a:off x="1866900" y="2103208"/>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498600" y="2376562"/>
              <a:ext cx="71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866900" y="3048000"/>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1600200" y="3048000"/>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8" name="Group 47"/>
          <p:cNvGrpSpPr/>
          <p:nvPr/>
        </p:nvGrpSpPr>
        <p:grpSpPr>
          <a:xfrm>
            <a:off x="304800" y="3505200"/>
            <a:ext cx="711200" cy="1676400"/>
            <a:chOff x="1498600" y="1752600"/>
            <a:chExt cx="711200" cy="1676400"/>
          </a:xfrm>
        </p:grpSpPr>
        <p:sp>
          <p:nvSpPr>
            <p:cNvPr id="49" name="Oval 48"/>
            <p:cNvSpPr/>
            <p:nvPr/>
          </p:nvSpPr>
          <p:spPr>
            <a:xfrm>
              <a:off x="1752600" y="1752600"/>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p:cNvCxnSpPr>
              <a:stCxn id="49" idx="4"/>
            </p:cNvCxnSpPr>
            <p:nvPr/>
          </p:nvCxnSpPr>
          <p:spPr>
            <a:xfrm>
              <a:off x="1866900" y="2103208"/>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498600" y="2376562"/>
              <a:ext cx="71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866900" y="3048000"/>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1600200" y="3048000"/>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4" name="Freeform 53"/>
          <p:cNvSpPr/>
          <p:nvPr/>
        </p:nvSpPr>
        <p:spPr>
          <a:xfrm>
            <a:off x="2867819" y="3855808"/>
            <a:ext cx="969851" cy="215633"/>
          </a:xfrm>
          <a:custGeom>
            <a:avLst/>
            <a:gdLst>
              <a:gd name="connsiteX0" fmla="*/ 0 w 969851"/>
              <a:gd name="connsiteY0" fmla="*/ 132348 h 215633"/>
              <a:gd name="connsiteX1" fmla="*/ 190005 w 969851"/>
              <a:gd name="connsiteY1" fmla="*/ 1720 h 215633"/>
              <a:gd name="connsiteX2" fmla="*/ 273133 w 969851"/>
              <a:gd name="connsiteY2" fmla="*/ 215476 h 215633"/>
              <a:gd name="connsiteX3" fmla="*/ 510639 w 969851"/>
              <a:gd name="connsiteY3" fmla="*/ 37346 h 215633"/>
              <a:gd name="connsiteX4" fmla="*/ 629392 w 969851"/>
              <a:gd name="connsiteY4" fmla="*/ 96722 h 215633"/>
              <a:gd name="connsiteX5" fmla="*/ 938151 w 969851"/>
              <a:gd name="connsiteY5" fmla="*/ 203600 h 215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9851" h="215633">
                <a:moveTo>
                  <a:pt x="0" y="132348"/>
                </a:moveTo>
                <a:cubicBezTo>
                  <a:pt x="72241" y="60106"/>
                  <a:pt x="144483" y="-12135"/>
                  <a:pt x="190005" y="1720"/>
                </a:cubicBezTo>
                <a:cubicBezTo>
                  <a:pt x="235527" y="15575"/>
                  <a:pt x="219694" y="209538"/>
                  <a:pt x="273133" y="215476"/>
                </a:cubicBezTo>
                <a:cubicBezTo>
                  <a:pt x="326572" y="221414"/>
                  <a:pt x="451262" y="57138"/>
                  <a:pt x="510639" y="37346"/>
                </a:cubicBezTo>
                <a:cubicBezTo>
                  <a:pt x="570016" y="17554"/>
                  <a:pt x="558140" y="69013"/>
                  <a:pt x="629392" y="96722"/>
                </a:cubicBezTo>
                <a:cubicBezTo>
                  <a:pt x="700644" y="124431"/>
                  <a:pt x="1080655" y="116514"/>
                  <a:pt x="938151" y="2036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5" name="Group 54"/>
          <p:cNvGrpSpPr/>
          <p:nvPr/>
        </p:nvGrpSpPr>
        <p:grpSpPr>
          <a:xfrm>
            <a:off x="939800" y="3740986"/>
            <a:ext cx="711200" cy="1676400"/>
            <a:chOff x="1498600" y="1752600"/>
            <a:chExt cx="711200" cy="1676400"/>
          </a:xfrm>
        </p:grpSpPr>
        <p:sp>
          <p:nvSpPr>
            <p:cNvPr id="56" name="Oval 55"/>
            <p:cNvSpPr/>
            <p:nvPr/>
          </p:nvSpPr>
          <p:spPr>
            <a:xfrm>
              <a:off x="1752600" y="1752600"/>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Connector 56"/>
            <p:cNvCxnSpPr>
              <a:stCxn id="56" idx="4"/>
            </p:cNvCxnSpPr>
            <p:nvPr/>
          </p:nvCxnSpPr>
          <p:spPr>
            <a:xfrm>
              <a:off x="1866900" y="2103208"/>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498600" y="2376562"/>
              <a:ext cx="71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866900" y="3048000"/>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a:off x="1600200" y="3048000"/>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7696200" y="1159400"/>
            <a:ext cx="711200" cy="1676400"/>
            <a:chOff x="1498600" y="1752600"/>
            <a:chExt cx="711200" cy="1676400"/>
          </a:xfrm>
        </p:grpSpPr>
        <p:sp>
          <p:nvSpPr>
            <p:cNvPr id="62" name="Oval 61"/>
            <p:cNvSpPr/>
            <p:nvPr/>
          </p:nvSpPr>
          <p:spPr>
            <a:xfrm>
              <a:off x="1752600" y="1752600"/>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Connector 62"/>
            <p:cNvCxnSpPr>
              <a:stCxn id="62" idx="4"/>
            </p:cNvCxnSpPr>
            <p:nvPr/>
          </p:nvCxnSpPr>
          <p:spPr>
            <a:xfrm>
              <a:off x="1866900" y="2103208"/>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1498600" y="2376562"/>
              <a:ext cx="71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866900" y="3048000"/>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1600200" y="3048000"/>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67" name="Freeform 66"/>
          <p:cNvSpPr/>
          <p:nvPr/>
        </p:nvSpPr>
        <p:spPr>
          <a:xfrm rot="3300000">
            <a:off x="6341632" y="1628421"/>
            <a:ext cx="969851" cy="215633"/>
          </a:xfrm>
          <a:custGeom>
            <a:avLst/>
            <a:gdLst>
              <a:gd name="connsiteX0" fmla="*/ 0 w 969851"/>
              <a:gd name="connsiteY0" fmla="*/ 132348 h 215633"/>
              <a:gd name="connsiteX1" fmla="*/ 190005 w 969851"/>
              <a:gd name="connsiteY1" fmla="*/ 1720 h 215633"/>
              <a:gd name="connsiteX2" fmla="*/ 273133 w 969851"/>
              <a:gd name="connsiteY2" fmla="*/ 215476 h 215633"/>
              <a:gd name="connsiteX3" fmla="*/ 510639 w 969851"/>
              <a:gd name="connsiteY3" fmla="*/ 37346 h 215633"/>
              <a:gd name="connsiteX4" fmla="*/ 629392 w 969851"/>
              <a:gd name="connsiteY4" fmla="*/ 96722 h 215633"/>
              <a:gd name="connsiteX5" fmla="*/ 938151 w 969851"/>
              <a:gd name="connsiteY5" fmla="*/ 203600 h 215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9851" h="215633">
                <a:moveTo>
                  <a:pt x="0" y="132348"/>
                </a:moveTo>
                <a:cubicBezTo>
                  <a:pt x="72241" y="60106"/>
                  <a:pt x="144483" y="-12135"/>
                  <a:pt x="190005" y="1720"/>
                </a:cubicBezTo>
                <a:cubicBezTo>
                  <a:pt x="235527" y="15575"/>
                  <a:pt x="219694" y="209538"/>
                  <a:pt x="273133" y="215476"/>
                </a:cubicBezTo>
                <a:cubicBezTo>
                  <a:pt x="326572" y="221414"/>
                  <a:pt x="451262" y="57138"/>
                  <a:pt x="510639" y="37346"/>
                </a:cubicBezTo>
                <a:cubicBezTo>
                  <a:pt x="570016" y="17554"/>
                  <a:pt x="558140" y="69013"/>
                  <a:pt x="629392" y="96722"/>
                </a:cubicBezTo>
                <a:cubicBezTo>
                  <a:pt x="700644" y="124431"/>
                  <a:pt x="1080655" y="116514"/>
                  <a:pt x="938151" y="2036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p:cNvSpPr txBox="1"/>
          <p:nvPr/>
        </p:nvSpPr>
        <p:spPr>
          <a:xfrm>
            <a:off x="304800" y="762000"/>
            <a:ext cx="4953000" cy="1015663"/>
          </a:xfrm>
          <a:prstGeom prst="rect">
            <a:avLst/>
          </a:prstGeom>
          <a:noFill/>
        </p:spPr>
        <p:txBody>
          <a:bodyPr wrap="square" rtlCol="0">
            <a:spAutoFit/>
          </a:bodyPr>
          <a:lstStyle/>
          <a:p>
            <a:r>
              <a:rPr lang="en-US" sz="6000" dirty="0" smtClean="0"/>
              <a:t>Tunnel Relay</a:t>
            </a:r>
            <a:endParaRPr lang="en-US" sz="6000" dirty="0"/>
          </a:p>
        </p:txBody>
      </p:sp>
      <p:sp>
        <p:nvSpPr>
          <p:cNvPr id="70" name="Freeform 69"/>
          <p:cNvSpPr/>
          <p:nvPr/>
        </p:nvSpPr>
        <p:spPr>
          <a:xfrm rot="18000000">
            <a:off x="1221135" y="4200479"/>
            <a:ext cx="969851" cy="215633"/>
          </a:xfrm>
          <a:custGeom>
            <a:avLst/>
            <a:gdLst>
              <a:gd name="connsiteX0" fmla="*/ 0 w 969851"/>
              <a:gd name="connsiteY0" fmla="*/ 132348 h 215633"/>
              <a:gd name="connsiteX1" fmla="*/ 190005 w 969851"/>
              <a:gd name="connsiteY1" fmla="*/ 1720 h 215633"/>
              <a:gd name="connsiteX2" fmla="*/ 273133 w 969851"/>
              <a:gd name="connsiteY2" fmla="*/ 215476 h 215633"/>
              <a:gd name="connsiteX3" fmla="*/ 510639 w 969851"/>
              <a:gd name="connsiteY3" fmla="*/ 37346 h 215633"/>
              <a:gd name="connsiteX4" fmla="*/ 629392 w 969851"/>
              <a:gd name="connsiteY4" fmla="*/ 96722 h 215633"/>
              <a:gd name="connsiteX5" fmla="*/ 938151 w 969851"/>
              <a:gd name="connsiteY5" fmla="*/ 203600 h 215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9851" h="215633">
                <a:moveTo>
                  <a:pt x="0" y="132348"/>
                </a:moveTo>
                <a:cubicBezTo>
                  <a:pt x="72241" y="60106"/>
                  <a:pt x="144483" y="-12135"/>
                  <a:pt x="190005" y="1720"/>
                </a:cubicBezTo>
                <a:cubicBezTo>
                  <a:pt x="235527" y="15575"/>
                  <a:pt x="219694" y="209538"/>
                  <a:pt x="273133" y="215476"/>
                </a:cubicBezTo>
                <a:cubicBezTo>
                  <a:pt x="326572" y="221414"/>
                  <a:pt x="451262" y="57138"/>
                  <a:pt x="510639" y="37346"/>
                </a:cubicBezTo>
                <a:cubicBezTo>
                  <a:pt x="570016" y="17554"/>
                  <a:pt x="558140" y="69013"/>
                  <a:pt x="629392" y="96722"/>
                </a:cubicBezTo>
                <a:cubicBezTo>
                  <a:pt x="700644" y="124431"/>
                  <a:pt x="1080655" y="116514"/>
                  <a:pt x="938151" y="2036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70"/>
          <p:cNvGrpSpPr/>
          <p:nvPr/>
        </p:nvGrpSpPr>
        <p:grpSpPr>
          <a:xfrm>
            <a:off x="5905500" y="1059312"/>
            <a:ext cx="711200" cy="1676400"/>
            <a:chOff x="1498600" y="1752600"/>
            <a:chExt cx="711200" cy="1676400"/>
          </a:xfrm>
        </p:grpSpPr>
        <p:sp>
          <p:nvSpPr>
            <p:cNvPr id="72" name="Oval 71"/>
            <p:cNvSpPr/>
            <p:nvPr/>
          </p:nvSpPr>
          <p:spPr>
            <a:xfrm>
              <a:off x="1752600" y="1752600"/>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p:cNvCxnSpPr>
              <a:stCxn id="72" idx="4"/>
            </p:cNvCxnSpPr>
            <p:nvPr/>
          </p:nvCxnSpPr>
          <p:spPr>
            <a:xfrm>
              <a:off x="1866900" y="2103208"/>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1498600" y="2376562"/>
              <a:ext cx="71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1866900" y="3048000"/>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1600200" y="3048000"/>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7" name="Group 76"/>
          <p:cNvGrpSpPr/>
          <p:nvPr/>
        </p:nvGrpSpPr>
        <p:grpSpPr>
          <a:xfrm>
            <a:off x="7535917" y="3835429"/>
            <a:ext cx="711200" cy="1676400"/>
            <a:chOff x="1498600" y="1752600"/>
            <a:chExt cx="711200" cy="1676400"/>
          </a:xfrm>
        </p:grpSpPr>
        <p:sp>
          <p:nvSpPr>
            <p:cNvPr id="78" name="Oval 77"/>
            <p:cNvSpPr/>
            <p:nvPr/>
          </p:nvSpPr>
          <p:spPr>
            <a:xfrm>
              <a:off x="1752600" y="1752600"/>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9" name="Straight Connector 78"/>
            <p:cNvCxnSpPr>
              <a:stCxn id="78" idx="4"/>
            </p:cNvCxnSpPr>
            <p:nvPr/>
          </p:nvCxnSpPr>
          <p:spPr>
            <a:xfrm>
              <a:off x="1866900" y="2103208"/>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498600" y="2376562"/>
              <a:ext cx="71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866900" y="3048000"/>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1600200" y="3048000"/>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3" name="Group 82"/>
          <p:cNvGrpSpPr/>
          <p:nvPr/>
        </p:nvGrpSpPr>
        <p:grpSpPr>
          <a:xfrm>
            <a:off x="7096894" y="4067463"/>
            <a:ext cx="711200" cy="1676400"/>
            <a:chOff x="1498600" y="1752600"/>
            <a:chExt cx="711200" cy="1676400"/>
          </a:xfrm>
        </p:grpSpPr>
        <p:sp>
          <p:nvSpPr>
            <p:cNvPr id="84" name="Oval 83"/>
            <p:cNvSpPr/>
            <p:nvPr/>
          </p:nvSpPr>
          <p:spPr>
            <a:xfrm>
              <a:off x="1752600" y="1752600"/>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5" name="Straight Connector 84"/>
            <p:cNvCxnSpPr>
              <a:stCxn id="84" idx="4"/>
            </p:cNvCxnSpPr>
            <p:nvPr/>
          </p:nvCxnSpPr>
          <p:spPr>
            <a:xfrm>
              <a:off x="1866900" y="2103208"/>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1498600" y="2376562"/>
              <a:ext cx="71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1866900" y="3048000"/>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H="1">
              <a:off x="1600200" y="3048000"/>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9" name="Group 88"/>
          <p:cNvGrpSpPr/>
          <p:nvPr/>
        </p:nvGrpSpPr>
        <p:grpSpPr>
          <a:xfrm>
            <a:off x="6616700" y="4001724"/>
            <a:ext cx="711200" cy="1676400"/>
            <a:chOff x="1498600" y="1752600"/>
            <a:chExt cx="711200" cy="1676400"/>
          </a:xfrm>
        </p:grpSpPr>
        <p:sp>
          <p:nvSpPr>
            <p:cNvPr id="90" name="Oval 89"/>
            <p:cNvSpPr/>
            <p:nvPr/>
          </p:nvSpPr>
          <p:spPr>
            <a:xfrm>
              <a:off x="1752600" y="1752600"/>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p:cNvCxnSpPr>
              <a:stCxn id="90" idx="4"/>
            </p:cNvCxnSpPr>
            <p:nvPr/>
          </p:nvCxnSpPr>
          <p:spPr>
            <a:xfrm>
              <a:off x="1866900" y="2103208"/>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1498600" y="2376562"/>
              <a:ext cx="71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1866900" y="3048000"/>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H="1">
              <a:off x="1600200" y="3048000"/>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95" name="Group 94"/>
          <p:cNvGrpSpPr/>
          <p:nvPr/>
        </p:nvGrpSpPr>
        <p:grpSpPr>
          <a:xfrm>
            <a:off x="6130158" y="3886200"/>
            <a:ext cx="711200" cy="1676400"/>
            <a:chOff x="1498600" y="1752600"/>
            <a:chExt cx="711200" cy="1676400"/>
          </a:xfrm>
        </p:grpSpPr>
        <p:sp>
          <p:nvSpPr>
            <p:cNvPr id="96" name="Oval 95"/>
            <p:cNvSpPr/>
            <p:nvPr/>
          </p:nvSpPr>
          <p:spPr>
            <a:xfrm>
              <a:off x="1752600" y="1752600"/>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7" name="Straight Connector 96"/>
            <p:cNvCxnSpPr>
              <a:stCxn id="96" idx="4"/>
            </p:cNvCxnSpPr>
            <p:nvPr/>
          </p:nvCxnSpPr>
          <p:spPr>
            <a:xfrm>
              <a:off x="1866900" y="2103208"/>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1498600" y="2376562"/>
              <a:ext cx="71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1866900" y="3048000"/>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H="1">
              <a:off x="1600200" y="3048000"/>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2" name="TextBox 101"/>
          <p:cNvSpPr txBox="1"/>
          <p:nvPr/>
        </p:nvSpPr>
        <p:spPr>
          <a:xfrm>
            <a:off x="6413500" y="4492298"/>
            <a:ext cx="1507358" cy="369332"/>
          </a:xfrm>
          <a:prstGeom prst="rect">
            <a:avLst/>
          </a:prstGeom>
          <a:solidFill>
            <a:schemeClr val="bg1">
              <a:lumMod val="65000"/>
            </a:schemeClr>
          </a:solidFill>
        </p:spPr>
        <p:txBody>
          <a:bodyPr wrap="square" rtlCol="0" anchor="ctr">
            <a:spAutoFit/>
          </a:bodyPr>
          <a:lstStyle/>
          <a:p>
            <a:pPr algn="ctr"/>
            <a:r>
              <a:rPr lang="en-US" dirty="0" smtClean="0"/>
              <a:t>Question</a:t>
            </a:r>
            <a:endParaRPr lang="en-US" dirty="0"/>
          </a:p>
        </p:txBody>
      </p:sp>
      <p:pic>
        <p:nvPicPr>
          <p:cNvPr id="103" name="Picture 10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74" y="6019800"/>
            <a:ext cx="1510126" cy="945156"/>
          </a:xfrm>
          <a:prstGeom prst="rect">
            <a:avLst/>
          </a:prstGeom>
        </p:spPr>
      </p:pic>
      <p:grpSp>
        <p:nvGrpSpPr>
          <p:cNvPr id="104" name="Group 103"/>
          <p:cNvGrpSpPr/>
          <p:nvPr/>
        </p:nvGrpSpPr>
        <p:grpSpPr>
          <a:xfrm>
            <a:off x="1155700" y="3315924"/>
            <a:ext cx="711200" cy="1676400"/>
            <a:chOff x="1498600" y="1752600"/>
            <a:chExt cx="711200" cy="1676400"/>
          </a:xfrm>
        </p:grpSpPr>
        <p:sp>
          <p:nvSpPr>
            <p:cNvPr id="105" name="Oval 104"/>
            <p:cNvSpPr/>
            <p:nvPr/>
          </p:nvSpPr>
          <p:spPr>
            <a:xfrm>
              <a:off x="1752600" y="1752600"/>
              <a:ext cx="228600" cy="3506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Connector 105"/>
            <p:cNvCxnSpPr>
              <a:stCxn id="105" idx="4"/>
            </p:cNvCxnSpPr>
            <p:nvPr/>
          </p:nvCxnSpPr>
          <p:spPr>
            <a:xfrm>
              <a:off x="1866900" y="2103208"/>
              <a:ext cx="0" cy="944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1498600" y="2376562"/>
              <a:ext cx="71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866900" y="3048000"/>
              <a:ext cx="1905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H="1">
              <a:off x="1600200" y="3048000"/>
              <a:ext cx="246117" cy="3810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10" name="Freeform 109"/>
          <p:cNvSpPr/>
          <p:nvPr/>
        </p:nvSpPr>
        <p:spPr>
          <a:xfrm rot="3300000">
            <a:off x="590198" y="3728739"/>
            <a:ext cx="969851" cy="215633"/>
          </a:xfrm>
          <a:custGeom>
            <a:avLst/>
            <a:gdLst>
              <a:gd name="connsiteX0" fmla="*/ 0 w 969851"/>
              <a:gd name="connsiteY0" fmla="*/ 132348 h 215633"/>
              <a:gd name="connsiteX1" fmla="*/ 190005 w 969851"/>
              <a:gd name="connsiteY1" fmla="*/ 1720 h 215633"/>
              <a:gd name="connsiteX2" fmla="*/ 273133 w 969851"/>
              <a:gd name="connsiteY2" fmla="*/ 215476 h 215633"/>
              <a:gd name="connsiteX3" fmla="*/ 510639 w 969851"/>
              <a:gd name="connsiteY3" fmla="*/ 37346 h 215633"/>
              <a:gd name="connsiteX4" fmla="*/ 629392 w 969851"/>
              <a:gd name="connsiteY4" fmla="*/ 96722 h 215633"/>
              <a:gd name="connsiteX5" fmla="*/ 938151 w 969851"/>
              <a:gd name="connsiteY5" fmla="*/ 203600 h 215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9851" h="215633">
                <a:moveTo>
                  <a:pt x="0" y="132348"/>
                </a:moveTo>
                <a:cubicBezTo>
                  <a:pt x="72241" y="60106"/>
                  <a:pt x="144483" y="-12135"/>
                  <a:pt x="190005" y="1720"/>
                </a:cubicBezTo>
                <a:cubicBezTo>
                  <a:pt x="235527" y="15575"/>
                  <a:pt x="219694" y="209538"/>
                  <a:pt x="273133" y="215476"/>
                </a:cubicBezTo>
                <a:cubicBezTo>
                  <a:pt x="326572" y="221414"/>
                  <a:pt x="451262" y="57138"/>
                  <a:pt x="510639" y="37346"/>
                </a:cubicBezTo>
                <a:cubicBezTo>
                  <a:pt x="570016" y="17554"/>
                  <a:pt x="558140" y="69013"/>
                  <a:pt x="629392" y="96722"/>
                </a:cubicBezTo>
                <a:cubicBezTo>
                  <a:pt x="700644" y="124431"/>
                  <a:pt x="1080655" y="116514"/>
                  <a:pt x="938151" y="2036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3390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par>
                                <p:cTn id="23" presetID="1" presetClass="exit" presetSubtype="0" fill="hold" nodeType="withEffect">
                                  <p:stCondLst>
                                    <p:cond delay="0"/>
                                  </p:stCondLst>
                                  <p:childTnLst>
                                    <p:set>
                                      <p:cBhvr>
                                        <p:cTn id="24" dur="1" fill="hold">
                                          <p:stCondLst>
                                            <p:cond delay="0"/>
                                          </p:stCondLst>
                                        </p:cTn>
                                        <p:tgtEl>
                                          <p:spTgt spid="55"/>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7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7"/>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54"/>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36"/>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nodeType="clickEffect">
                                  <p:stCondLst>
                                    <p:cond delay="0"/>
                                  </p:stCondLst>
                                  <p:childTnLst>
                                    <p:set>
                                      <p:cBhvr>
                                        <p:cTn id="40" dur="1" fill="hold">
                                          <p:stCondLst>
                                            <p:cond delay="0"/>
                                          </p:stCondLst>
                                        </p:cTn>
                                        <p:tgtEl>
                                          <p:spTgt spid="26"/>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67"/>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0"/>
                                          </p:stCondLst>
                                        </p:cTn>
                                        <p:tgtEl>
                                          <p:spTgt spid="42"/>
                                        </p:tgtEl>
                                        <p:attrNameLst>
                                          <p:attrName>style.visibility</p:attrName>
                                        </p:attrNameLst>
                                      </p:cBhvr>
                                      <p:to>
                                        <p:strVal val="visible"/>
                                      </p:to>
                                    </p:set>
                                  </p:childTnLst>
                                </p:cTn>
                              </p:par>
                              <p:par>
                                <p:cTn id="45" presetID="1" presetClass="entr" presetSubtype="0" fill="hold" grpId="2" nodeType="withEffect">
                                  <p:stCondLst>
                                    <p:cond delay="0"/>
                                  </p:stCondLst>
                                  <p:childTnLst>
                                    <p:set>
                                      <p:cBhvr>
                                        <p:cTn id="46" dur="1" fill="hold">
                                          <p:stCondLst>
                                            <p:cond delay="0"/>
                                          </p:stCondLst>
                                        </p:cTn>
                                        <p:tgtEl>
                                          <p:spTgt spid="5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04"/>
                                        </p:tgtEl>
                                        <p:attrNameLst>
                                          <p:attrName>style.visibility</p:attrName>
                                        </p:attrNameLst>
                                      </p:cBhvr>
                                      <p:to>
                                        <p:strVal val="visible"/>
                                      </p:to>
                                    </p:set>
                                  </p:childTnLst>
                                </p:cTn>
                              </p:par>
                              <p:par>
                                <p:cTn id="51" presetID="1" presetClass="entr" presetSubtype="0" fill="hold" grpId="3" nodeType="withEffect">
                                  <p:stCondLst>
                                    <p:cond delay="0"/>
                                  </p:stCondLst>
                                  <p:childTnLst>
                                    <p:set>
                                      <p:cBhvr>
                                        <p:cTn id="52" dur="1" fill="hold">
                                          <p:stCondLst>
                                            <p:cond delay="0"/>
                                          </p:stCondLst>
                                        </p:cTn>
                                        <p:tgtEl>
                                          <p:spTgt spid="110"/>
                                        </p:tgtEl>
                                        <p:attrNameLst>
                                          <p:attrName>style.visibility</p:attrName>
                                        </p:attrNameLst>
                                      </p:cBhvr>
                                      <p:to>
                                        <p:strVal val="visible"/>
                                      </p:to>
                                    </p:set>
                                  </p:childTnLst>
                                </p:cTn>
                              </p:par>
                              <p:par>
                                <p:cTn id="53" presetID="1" presetClass="exit" presetSubtype="0" fill="hold" nodeType="withEffect">
                                  <p:stCondLst>
                                    <p:cond delay="0"/>
                                  </p:stCondLst>
                                  <p:childTnLst>
                                    <p:set>
                                      <p:cBhvr>
                                        <p:cTn id="54" dur="1" fill="hold">
                                          <p:stCondLst>
                                            <p:cond delay="0"/>
                                          </p:stCondLst>
                                        </p:cTn>
                                        <p:tgtEl>
                                          <p:spTgt spid="42"/>
                                        </p:tgtEl>
                                        <p:attrNameLst>
                                          <p:attrName>style.visibility</p:attrName>
                                        </p:attrNameLst>
                                      </p:cBhvr>
                                      <p:to>
                                        <p:strVal val="hidden"/>
                                      </p:to>
                                    </p:set>
                                  </p:childTnLst>
                                </p:cTn>
                              </p:par>
                              <p:par>
                                <p:cTn id="55" presetID="1" presetClass="exit" presetSubtype="0" fill="hold" grpId="3" nodeType="withEffect">
                                  <p:stCondLst>
                                    <p:cond delay="0"/>
                                  </p:stCondLst>
                                  <p:childTnLst>
                                    <p:set>
                                      <p:cBhvr>
                                        <p:cTn id="56" dur="1" fill="hold">
                                          <p:stCondLst>
                                            <p:cond delay="0"/>
                                          </p:stCondLst>
                                        </p:cTn>
                                        <p:tgtEl>
                                          <p:spTgt spid="54"/>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7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83"/>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9"/>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95"/>
                                        </p:tgtEl>
                                        <p:attrNameLst>
                                          <p:attrName>style.visibility</p:attrName>
                                        </p:attrNameLst>
                                      </p:cBhvr>
                                      <p:to>
                                        <p:strVal val="visible"/>
                                      </p:to>
                                    </p:set>
                                  </p:childTnLst>
                                </p:cTn>
                              </p:par>
                              <p:par>
                                <p:cTn id="67" presetID="1" presetClass="exit" presetSubtype="0" fill="hold" grpId="4" nodeType="withEffect">
                                  <p:stCondLst>
                                    <p:cond delay="0"/>
                                  </p:stCondLst>
                                  <p:childTnLst>
                                    <p:set>
                                      <p:cBhvr>
                                        <p:cTn id="68" dur="1" fill="hold">
                                          <p:stCondLst>
                                            <p:cond delay="0"/>
                                          </p:stCondLst>
                                        </p:cTn>
                                        <p:tgtEl>
                                          <p:spTgt spid="110"/>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104"/>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48"/>
                                        </p:tgtEl>
                                        <p:attrNameLst>
                                          <p:attrName>style.visibility</p:attrName>
                                        </p:attrNameLst>
                                      </p:cBhvr>
                                      <p:to>
                                        <p:strVal val="hidden"/>
                                      </p:to>
                                    </p:set>
                                  </p:childTnLst>
                                </p:cTn>
                              </p:par>
                              <p:par>
                                <p:cTn id="73" presetID="1" presetClass="exit" presetSubtype="0" fill="hold" nodeType="withEffect">
                                  <p:stCondLst>
                                    <p:cond delay="0"/>
                                  </p:stCondLst>
                                  <p:childTnLst>
                                    <p:set>
                                      <p:cBhvr>
                                        <p:cTn id="74" dur="1" fill="hold">
                                          <p:stCondLst>
                                            <p:cond delay="0"/>
                                          </p:stCondLst>
                                        </p:cTn>
                                        <p:tgtEl>
                                          <p:spTgt spid="55"/>
                                        </p:tgtEl>
                                        <p:attrNameLst>
                                          <p:attrName>style.visibility</p:attrName>
                                        </p:attrNameLst>
                                      </p:cBhvr>
                                      <p:to>
                                        <p:strVal val="hidden"/>
                                      </p:to>
                                    </p:set>
                                  </p:childTnLst>
                                </p:cTn>
                              </p:par>
                              <p:par>
                                <p:cTn id="75" presetID="1" presetClass="exit" presetSubtype="0" fill="hold" nodeType="withEffect">
                                  <p:stCondLst>
                                    <p:cond delay="0"/>
                                  </p:stCondLst>
                                  <p:childTnLst>
                                    <p:set>
                                      <p:cBhvr>
                                        <p:cTn id="76" dur="1" fill="hold">
                                          <p:stCondLst>
                                            <p:cond delay="0"/>
                                          </p:stCondLst>
                                        </p:cTn>
                                        <p:tgtEl>
                                          <p:spTgt spid="61"/>
                                        </p:tgtEl>
                                        <p:attrNameLst>
                                          <p:attrName>style.visibility</p:attrName>
                                        </p:attrNameLst>
                                      </p:cBhvr>
                                      <p:to>
                                        <p:strVal val="hidden"/>
                                      </p:to>
                                    </p:set>
                                  </p:childTnLst>
                                </p:cTn>
                              </p:par>
                              <p:par>
                                <p:cTn id="77" presetID="1" presetClass="exit" presetSubtype="0" fill="hold" nodeType="withEffect">
                                  <p:stCondLst>
                                    <p:cond delay="0"/>
                                  </p:stCondLst>
                                  <p:childTnLst>
                                    <p:set>
                                      <p:cBhvr>
                                        <p:cTn id="78" dur="1" fill="hold">
                                          <p:stCondLst>
                                            <p:cond delay="0"/>
                                          </p:stCondLst>
                                        </p:cTn>
                                        <p:tgtEl>
                                          <p:spTgt spid="26"/>
                                        </p:tgtEl>
                                        <p:attrNameLst>
                                          <p:attrName>style.visibility</p:attrName>
                                        </p:attrNameLst>
                                      </p:cBhvr>
                                      <p:to>
                                        <p:strVal val="hidden"/>
                                      </p:to>
                                    </p:set>
                                  </p:childTnLst>
                                </p:cTn>
                              </p:par>
                              <p:par>
                                <p:cTn id="79" presetID="1" presetClass="exit" presetSubtype="0" fill="hold" grpId="2" nodeType="withEffect">
                                  <p:stCondLst>
                                    <p:cond delay="0"/>
                                  </p:stCondLst>
                                  <p:childTnLst>
                                    <p:set>
                                      <p:cBhvr>
                                        <p:cTn id="80" dur="1" fill="hold">
                                          <p:stCondLst>
                                            <p:cond delay="0"/>
                                          </p:stCondLst>
                                        </p:cTn>
                                        <p:tgtEl>
                                          <p:spTgt spid="70"/>
                                        </p:tgtEl>
                                        <p:attrNameLst>
                                          <p:attrName>style.visibility</p:attrName>
                                        </p:attrNameLst>
                                      </p:cBhvr>
                                      <p:to>
                                        <p:strVal val="hidden"/>
                                      </p:to>
                                    </p:set>
                                  </p:childTnLst>
                                </p:cTn>
                              </p:par>
                              <p:par>
                                <p:cTn id="81" presetID="1" presetClass="exit" presetSubtype="0" fill="hold" nodeType="withEffect">
                                  <p:stCondLst>
                                    <p:cond delay="0"/>
                                  </p:stCondLst>
                                  <p:childTnLst>
                                    <p:set>
                                      <p:cBhvr>
                                        <p:cTn id="82" dur="1" fill="hold">
                                          <p:stCondLst>
                                            <p:cond delay="0"/>
                                          </p:stCondLst>
                                        </p:cTn>
                                        <p:tgtEl>
                                          <p:spTgt spid="36"/>
                                        </p:tgtEl>
                                        <p:attrNameLst>
                                          <p:attrName>style.visibility</p:attrName>
                                        </p:attrNameLst>
                                      </p:cBhvr>
                                      <p:to>
                                        <p:strVal val="hidden"/>
                                      </p:to>
                                    </p:set>
                                  </p:childTnLst>
                                </p:cTn>
                              </p:par>
                              <p:par>
                                <p:cTn id="83" presetID="1" presetClass="exit" presetSubtype="0" fill="hold" nodeType="withEffect">
                                  <p:stCondLst>
                                    <p:cond delay="0"/>
                                  </p:stCondLst>
                                  <p:childTnLst>
                                    <p:set>
                                      <p:cBhvr>
                                        <p:cTn id="84" dur="1" fill="hold">
                                          <p:stCondLst>
                                            <p:cond delay="0"/>
                                          </p:stCondLst>
                                        </p:cTn>
                                        <p:tgtEl>
                                          <p:spTgt spid="71"/>
                                        </p:tgtEl>
                                        <p:attrNameLst>
                                          <p:attrName>style.visibility</p:attrName>
                                        </p:attrNameLst>
                                      </p:cBhvr>
                                      <p:to>
                                        <p:strVal val="hidden"/>
                                      </p:to>
                                    </p:set>
                                  </p:childTnLst>
                                </p:cTn>
                              </p:par>
                              <p:par>
                                <p:cTn id="85" presetID="1" presetClass="exit" presetSubtype="0" fill="hold" grpId="2" nodeType="withEffect">
                                  <p:stCondLst>
                                    <p:cond delay="0"/>
                                  </p:stCondLst>
                                  <p:childTnLst>
                                    <p:set>
                                      <p:cBhvr>
                                        <p:cTn id="86" dur="1" fill="hold">
                                          <p:stCondLst>
                                            <p:cond delay="0"/>
                                          </p:stCondLst>
                                        </p:cTn>
                                        <p:tgtEl>
                                          <p:spTgt spid="67"/>
                                        </p:tgtEl>
                                        <p:attrNameLst>
                                          <p:attrName>style.visibility</p:attrName>
                                        </p:attrNameLst>
                                      </p:cBhvr>
                                      <p:to>
                                        <p:strVal val="hidden"/>
                                      </p:to>
                                    </p:set>
                                  </p:childTnLst>
                                </p:cTn>
                              </p:par>
                              <p:par>
                                <p:cTn id="87" presetID="1" presetClass="entr" presetSubtype="0" fill="hold" grpId="0" nodeType="withEffect">
                                  <p:stCondLst>
                                    <p:cond delay="0"/>
                                  </p:stCondLst>
                                  <p:childTnLst>
                                    <p:set>
                                      <p:cBhvr>
                                        <p:cTn id="88" dur="1" fill="hold">
                                          <p:stCondLst>
                                            <p:cond delay="0"/>
                                          </p:stCondLst>
                                        </p:cTn>
                                        <p:tgtEl>
                                          <p:spTgt spid="102"/>
                                        </p:tgtEl>
                                        <p:attrNameLst>
                                          <p:attrName>style.visibility</p:attrName>
                                        </p:attrNameLst>
                                      </p:cBhvr>
                                      <p:to>
                                        <p:strVal val="visible"/>
                                      </p:to>
                                    </p:set>
                                  </p:childTnLst>
                                </p:cTn>
                              </p:par>
                              <p:par>
                                <p:cTn id="89" presetID="1" presetClass="exit" presetSubtype="0" fill="hold" nodeType="withEffect">
                                  <p:stCondLst>
                                    <p:cond delay="0"/>
                                  </p:stCondLst>
                                  <p:childTnLst>
                                    <p:set>
                                      <p:cBhvr>
                                        <p:cTn id="90" dur="1" fill="hold">
                                          <p:stCondLst>
                                            <p:cond delay="0"/>
                                          </p:stCondLst>
                                        </p:cTn>
                                        <p:tgtEl>
                                          <p:spTgt spid="104"/>
                                        </p:tgtEl>
                                        <p:attrNameLst>
                                          <p:attrName>style.visibility</p:attrName>
                                        </p:attrNameLst>
                                      </p:cBhvr>
                                      <p:to>
                                        <p:strVal val="hidden"/>
                                      </p:to>
                                    </p:set>
                                  </p:childTnLst>
                                </p:cTn>
                              </p:par>
                              <p:par>
                                <p:cTn id="91" presetID="1" presetClass="entr" presetSubtype="0" fill="hold" grpId="0" nodeType="withEffect">
                                  <p:stCondLst>
                                    <p:cond delay="0"/>
                                  </p:stCondLst>
                                  <p:childTnLst>
                                    <p:set>
                                      <p:cBhvr>
                                        <p:cTn id="92" dur="1" fill="hold">
                                          <p:stCondLst>
                                            <p:cond delay="0"/>
                                          </p:stCondLst>
                                        </p:cTn>
                                        <p:tgtEl>
                                          <p:spTgt spid="110"/>
                                        </p:tgtEl>
                                        <p:attrNameLst>
                                          <p:attrName>style.visibility</p:attrName>
                                        </p:attrNameLst>
                                      </p:cBhvr>
                                      <p:to>
                                        <p:strVal val="visible"/>
                                      </p:to>
                                    </p:set>
                                  </p:childTnLst>
                                </p:cTn>
                              </p:par>
                              <p:par>
                                <p:cTn id="93" presetID="1" presetClass="exit" presetSubtype="0" fill="hold" grpId="1" nodeType="withEffect">
                                  <p:stCondLst>
                                    <p:cond delay="0"/>
                                  </p:stCondLst>
                                  <p:childTnLst>
                                    <p:set>
                                      <p:cBhvr>
                                        <p:cTn id="94" dur="1" fill="hold">
                                          <p:stCondLst>
                                            <p:cond delay="0"/>
                                          </p:stCondLst>
                                        </p:cTn>
                                        <p:tgtEl>
                                          <p:spTgt spid="110"/>
                                        </p:tgtEl>
                                        <p:attrNameLst>
                                          <p:attrName>style.visibility</p:attrName>
                                        </p:attrNameLst>
                                      </p:cBhvr>
                                      <p:to>
                                        <p:strVal val="hidden"/>
                                      </p:to>
                                    </p:set>
                                  </p:childTnLst>
                                </p:cTn>
                              </p:par>
                              <p:par>
                                <p:cTn id="95" presetID="1" presetClass="exit" presetSubtype="0" fill="hold" grpId="2" nodeType="withEffect">
                                  <p:stCondLst>
                                    <p:cond delay="0"/>
                                  </p:stCondLst>
                                  <p:childTnLst>
                                    <p:set>
                                      <p:cBhvr>
                                        <p:cTn id="96" dur="1" fill="hold">
                                          <p:stCondLst>
                                            <p:cond delay="0"/>
                                          </p:stCondLst>
                                        </p:cTn>
                                        <p:tgtEl>
                                          <p:spTgt spid="1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4" grpId="1" animBg="1"/>
      <p:bldP spid="54" grpId="2" animBg="1"/>
      <p:bldP spid="54" grpId="3" animBg="1"/>
      <p:bldP spid="67" grpId="0" animBg="1"/>
      <p:bldP spid="67" grpId="1" animBg="1"/>
      <p:bldP spid="67" grpId="2" animBg="1"/>
      <p:bldP spid="70" grpId="0" animBg="1"/>
      <p:bldP spid="70" grpId="1" animBg="1"/>
      <p:bldP spid="70" grpId="2" animBg="1"/>
      <p:bldP spid="102" grpId="0" animBg="1"/>
      <p:bldP spid="110" grpId="0" animBg="1"/>
      <p:bldP spid="110" grpId="1" animBg="1"/>
      <p:bldP spid="110" grpId="2" animBg="1"/>
      <p:bldP spid="110" grpId="3" animBg="1"/>
      <p:bldP spid="110" grpId="4"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2819400" y="6324600"/>
            <a:ext cx="6172200" cy="461665"/>
          </a:xfrm>
          <a:prstGeom prst="rect">
            <a:avLst/>
          </a:prstGeom>
          <a:solidFill>
            <a:schemeClr val="bg1"/>
          </a:solidFill>
        </p:spPr>
        <p:txBody>
          <a:bodyPr wrap="square" rtlCol="0">
            <a:spAutoFit/>
          </a:bodyPr>
          <a:lstStyle/>
          <a:p>
            <a:pPr algn="r"/>
            <a:r>
              <a:rPr lang="en-US" sz="2400" dirty="0" smtClean="0"/>
              <a:t>The </a:t>
            </a:r>
            <a:r>
              <a:rPr lang="en-US" sz="2400" dirty="0" smtClean="0"/>
              <a:t>2017 </a:t>
            </a:r>
            <a:r>
              <a:rPr lang="en-US" sz="2400" dirty="0" smtClean="0"/>
              <a:t>International Radon Symposium</a:t>
            </a:r>
            <a:r>
              <a:rPr lang="en-US" sz="2400" dirty="0" smtClean="0">
                <a:effectLst/>
              </a:rPr>
              <a:t>™</a:t>
            </a:r>
            <a:endParaRPr lang="en-US" sz="240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74" y="6019800"/>
            <a:ext cx="1510126" cy="945156"/>
          </a:xfrm>
          <a:prstGeom prst="rect">
            <a:avLst/>
          </a:prstGeom>
        </p:spPr>
      </p:pic>
      <p:sp>
        <p:nvSpPr>
          <p:cNvPr id="7" name="TextBox 6"/>
          <p:cNvSpPr txBox="1"/>
          <p:nvPr/>
        </p:nvSpPr>
        <p:spPr>
          <a:xfrm>
            <a:off x="13874" y="381000"/>
            <a:ext cx="9130126" cy="3416320"/>
          </a:xfrm>
          <a:prstGeom prst="rect">
            <a:avLst/>
          </a:prstGeom>
          <a:noFill/>
        </p:spPr>
        <p:txBody>
          <a:bodyPr wrap="square" rtlCol="0">
            <a:spAutoFit/>
          </a:bodyPr>
          <a:lstStyle/>
          <a:p>
            <a:pPr algn="ctr"/>
            <a:r>
              <a:rPr lang="en-US" sz="3600" dirty="0" smtClean="0"/>
              <a:t>A confined space has; limited means of entry and/or exit, is large enough for a worker to enter it and is not intended for regular/continuous occupancy.  Examples include sewers, pits, crawl spaces, attics, boilers, and many more.</a:t>
            </a:r>
          </a:p>
        </p:txBody>
      </p:sp>
      <p:sp>
        <p:nvSpPr>
          <p:cNvPr id="4" name="TextBox 3"/>
          <p:cNvSpPr txBox="1"/>
          <p:nvPr/>
        </p:nvSpPr>
        <p:spPr>
          <a:xfrm>
            <a:off x="228600" y="1676400"/>
            <a:ext cx="8763000" cy="1015663"/>
          </a:xfrm>
          <a:prstGeom prst="rect">
            <a:avLst/>
          </a:prstGeom>
          <a:noFill/>
        </p:spPr>
        <p:txBody>
          <a:bodyPr wrap="square" rtlCol="0">
            <a:spAutoFit/>
          </a:bodyPr>
          <a:lstStyle/>
          <a:p>
            <a:pPr algn="ctr"/>
            <a:r>
              <a:rPr lang="en-US" sz="6000" dirty="0" smtClean="0"/>
              <a:t>Round 1 Heat 1 Question</a:t>
            </a:r>
            <a:endParaRPr lang="en-US" sz="6000" dirty="0"/>
          </a:p>
        </p:txBody>
      </p:sp>
      <p:sp>
        <p:nvSpPr>
          <p:cNvPr id="9" name="TextBox 8"/>
          <p:cNvSpPr txBox="1"/>
          <p:nvPr/>
        </p:nvSpPr>
        <p:spPr>
          <a:xfrm>
            <a:off x="228600" y="3962400"/>
            <a:ext cx="8763000" cy="1015663"/>
          </a:xfrm>
          <a:prstGeom prst="rect">
            <a:avLst/>
          </a:prstGeom>
          <a:noFill/>
        </p:spPr>
        <p:txBody>
          <a:bodyPr wrap="square" rtlCol="0">
            <a:spAutoFit/>
          </a:bodyPr>
          <a:lstStyle/>
          <a:p>
            <a:pPr algn="ctr"/>
            <a:r>
              <a:rPr lang="en-US" sz="6000" b="1" dirty="0" smtClean="0">
                <a:solidFill>
                  <a:srgbClr val="FF0000"/>
                </a:solidFill>
              </a:rPr>
              <a:t>TRUE</a:t>
            </a:r>
            <a:endParaRPr lang="en-US" sz="6000" b="1" dirty="0">
              <a:solidFill>
                <a:srgbClr val="FF0000"/>
              </a:solidFill>
            </a:endParaRPr>
          </a:p>
        </p:txBody>
      </p:sp>
      <p:sp>
        <p:nvSpPr>
          <p:cNvPr id="10" name="TextBox 9"/>
          <p:cNvSpPr txBox="1"/>
          <p:nvPr/>
        </p:nvSpPr>
        <p:spPr>
          <a:xfrm>
            <a:off x="197437" y="4094179"/>
            <a:ext cx="8763000" cy="1015663"/>
          </a:xfrm>
          <a:prstGeom prst="rect">
            <a:avLst/>
          </a:prstGeom>
          <a:noFill/>
        </p:spPr>
        <p:txBody>
          <a:bodyPr wrap="square" rtlCol="0">
            <a:spAutoFit/>
          </a:bodyPr>
          <a:lstStyle/>
          <a:p>
            <a:pPr algn="ctr"/>
            <a:r>
              <a:rPr lang="en-US" sz="6000" b="1" dirty="0" smtClean="0"/>
              <a:t>True     OR    False</a:t>
            </a:r>
            <a:endParaRPr lang="en-US" sz="6000" b="1" dirty="0"/>
          </a:p>
        </p:txBody>
      </p:sp>
    </p:spTree>
    <p:extLst>
      <p:ext uri="{BB962C8B-B14F-4D97-AF65-F5344CB8AC3E}">
        <p14:creationId xmlns:p14="http://schemas.microsoft.com/office/powerpoint/2010/main" val="27838439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heel(1)">
                                      <p:cBhvr>
                                        <p:cTn id="19" dur="2000"/>
                                        <p:tgtEl>
                                          <p:spTgt spid="9"/>
                                        </p:tgtEl>
                                      </p:cBhvr>
                                    </p:animEffect>
                                  </p:childTnLst>
                                </p:cTn>
                              </p:par>
                              <p:par>
                                <p:cTn id="20" presetID="1" presetClass="exit" presetSubtype="0" fill="hold" grpId="2" nodeType="withEffect">
                                  <p:stCondLst>
                                    <p:cond delay="0"/>
                                  </p:stCondLst>
                                  <p:childTnLst>
                                    <p:set>
                                      <p:cBhvr>
                                        <p:cTn id="21"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4" grpId="1"/>
      <p:bldP spid="9" grpId="0"/>
      <p:bldP spid="10" grpId="1"/>
      <p:bldP spid="10"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2819400" y="6324600"/>
            <a:ext cx="6172200" cy="461665"/>
          </a:xfrm>
          <a:prstGeom prst="rect">
            <a:avLst/>
          </a:prstGeom>
          <a:solidFill>
            <a:schemeClr val="bg1"/>
          </a:solidFill>
        </p:spPr>
        <p:txBody>
          <a:bodyPr wrap="square" rtlCol="0">
            <a:spAutoFit/>
          </a:bodyPr>
          <a:lstStyle/>
          <a:p>
            <a:pPr algn="r"/>
            <a:r>
              <a:rPr lang="en-US" sz="2400" dirty="0" smtClean="0"/>
              <a:t>The </a:t>
            </a:r>
            <a:r>
              <a:rPr lang="en-US" sz="2400" dirty="0" smtClean="0"/>
              <a:t>2017 </a:t>
            </a:r>
            <a:r>
              <a:rPr lang="en-US" sz="2400" dirty="0" smtClean="0"/>
              <a:t>International Radon Symposium</a:t>
            </a:r>
            <a:r>
              <a:rPr lang="en-US" sz="2400" dirty="0" smtClean="0">
                <a:effectLst/>
              </a:rPr>
              <a:t>™</a:t>
            </a:r>
            <a:endParaRPr lang="en-US" sz="240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74" y="6019800"/>
            <a:ext cx="1510126" cy="945156"/>
          </a:xfrm>
          <a:prstGeom prst="rect">
            <a:avLst/>
          </a:prstGeom>
        </p:spPr>
      </p:pic>
      <p:sp>
        <p:nvSpPr>
          <p:cNvPr id="7" name="TextBox 6"/>
          <p:cNvSpPr txBox="1"/>
          <p:nvPr/>
        </p:nvSpPr>
        <p:spPr>
          <a:xfrm>
            <a:off x="13874" y="381000"/>
            <a:ext cx="9130126" cy="3416320"/>
          </a:xfrm>
          <a:prstGeom prst="rect">
            <a:avLst/>
          </a:prstGeom>
          <a:noFill/>
        </p:spPr>
        <p:txBody>
          <a:bodyPr wrap="square" rtlCol="0">
            <a:spAutoFit/>
          </a:bodyPr>
          <a:lstStyle/>
          <a:p>
            <a:pPr algn="ctr"/>
            <a:r>
              <a:rPr lang="en-US" sz="3600" dirty="0" smtClean="0"/>
              <a:t>A permit required confined space is a confined space that may have a hazardous atmosphere, engulfment hazard, or other serious hazard such as exposed wiring, that can interfere with a worker’s ability to leave the space without assistance.</a:t>
            </a:r>
          </a:p>
        </p:txBody>
      </p:sp>
      <p:sp>
        <p:nvSpPr>
          <p:cNvPr id="4" name="TextBox 3"/>
          <p:cNvSpPr txBox="1"/>
          <p:nvPr/>
        </p:nvSpPr>
        <p:spPr>
          <a:xfrm>
            <a:off x="228600" y="1676400"/>
            <a:ext cx="8763000" cy="1015663"/>
          </a:xfrm>
          <a:prstGeom prst="rect">
            <a:avLst/>
          </a:prstGeom>
          <a:noFill/>
        </p:spPr>
        <p:txBody>
          <a:bodyPr wrap="square" rtlCol="0">
            <a:spAutoFit/>
          </a:bodyPr>
          <a:lstStyle/>
          <a:p>
            <a:pPr algn="ctr"/>
            <a:r>
              <a:rPr lang="en-US" sz="6000" dirty="0" smtClean="0"/>
              <a:t>Round 1 Heat 2 Question</a:t>
            </a:r>
            <a:endParaRPr lang="en-US" sz="6000" dirty="0"/>
          </a:p>
        </p:txBody>
      </p:sp>
      <p:sp>
        <p:nvSpPr>
          <p:cNvPr id="9" name="TextBox 8"/>
          <p:cNvSpPr txBox="1"/>
          <p:nvPr/>
        </p:nvSpPr>
        <p:spPr>
          <a:xfrm>
            <a:off x="228600" y="3962400"/>
            <a:ext cx="8763000" cy="1015663"/>
          </a:xfrm>
          <a:prstGeom prst="rect">
            <a:avLst/>
          </a:prstGeom>
          <a:noFill/>
        </p:spPr>
        <p:txBody>
          <a:bodyPr wrap="square" rtlCol="0">
            <a:spAutoFit/>
          </a:bodyPr>
          <a:lstStyle/>
          <a:p>
            <a:pPr algn="ctr"/>
            <a:r>
              <a:rPr lang="en-US" sz="6000" b="1" dirty="0" smtClean="0">
                <a:solidFill>
                  <a:srgbClr val="FF0000"/>
                </a:solidFill>
              </a:rPr>
              <a:t>TRUE</a:t>
            </a:r>
            <a:endParaRPr lang="en-US" sz="6000" b="1" dirty="0">
              <a:solidFill>
                <a:srgbClr val="FF0000"/>
              </a:solidFill>
            </a:endParaRPr>
          </a:p>
        </p:txBody>
      </p:sp>
      <p:sp>
        <p:nvSpPr>
          <p:cNvPr id="10" name="TextBox 9"/>
          <p:cNvSpPr txBox="1"/>
          <p:nvPr/>
        </p:nvSpPr>
        <p:spPr>
          <a:xfrm>
            <a:off x="197437" y="4094179"/>
            <a:ext cx="8763000" cy="1015663"/>
          </a:xfrm>
          <a:prstGeom prst="rect">
            <a:avLst/>
          </a:prstGeom>
          <a:noFill/>
        </p:spPr>
        <p:txBody>
          <a:bodyPr wrap="square" rtlCol="0">
            <a:spAutoFit/>
          </a:bodyPr>
          <a:lstStyle/>
          <a:p>
            <a:pPr algn="ctr"/>
            <a:r>
              <a:rPr lang="en-US" sz="6000" b="1" dirty="0" smtClean="0"/>
              <a:t>True     OR    False</a:t>
            </a:r>
            <a:endParaRPr lang="en-US" sz="6000" b="1" dirty="0"/>
          </a:p>
        </p:txBody>
      </p:sp>
    </p:spTree>
    <p:extLst>
      <p:ext uri="{BB962C8B-B14F-4D97-AF65-F5344CB8AC3E}">
        <p14:creationId xmlns:p14="http://schemas.microsoft.com/office/powerpoint/2010/main" val="1116371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heel(1)">
                                      <p:cBhvr>
                                        <p:cTn id="19" dur="2000"/>
                                        <p:tgtEl>
                                          <p:spTgt spid="9"/>
                                        </p:tgtEl>
                                      </p:cBhvr>
                                    </p:animEffect>
                                  </p:childTnLst>
                                </p:cTn>
                              </p:par>
                              <p:par>
                                <p:cTn id="20" presetID="1" presetClass="exit" presetSubtype="0" fill="hold" grpId="1" nodeType="withEffect">
                                  <p:stCondLst>
                                    <p:cond delay="0"/>
                                  </p:stCondLst>
                                  <p:childTnLst>
                                    <p:set>
                                      <p:cBhvr>
                                        <p:cTn id="21"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4" grpId="1"/>
      <p:bldP spid="9" grpId="0"/>
      <p:bldP spid="10" grpId="0"/>
      <p:bldP spid="10"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2819400" y="6324600"/>
            <a:ext cx="6172200" cy="461665"/>
          </a:xfrm>
          <a:prstGeom prst="rect">
            <a:avLst/>
          </a:prstGeom>
          <a:solidFill>
            <a:schemeClr val="bg1"/>
          </a:solidFill>
        </p:spPr>
        <p:txBody>
          <a:bodyPr wrap="square" rtlCol="0">
            <a:spAutoFit/>
          </a:bodyPr>
          <a:lstStyle/>
          <a:p>
            <a:pPr algn="r"/>
            <a:r>
              <a:rPr lang="en-US" sz="2400" dirty="0" smtClean="0"/>
              <a:t>The </a:t>
            </a:r>
            <a:r>
              <a:rPr lang="en-US" sz="2400" dirty="0" smtClean="0"/>
              <a:t>2017 </a:t>
            </a:r>
            <a:r>
              <a:rPr lang="en-US" sz="2400" dirty="0" smtClean="0"/>
              <a:t>International Radon Symposium</a:t>
            </a:r>
            <a:r>
              <a:rPr lang="en-US" sz="2400" dirty="0" smtClean="0">
                <a:effectLst/>
              </a:rPr>
              <a:t>™</a:t>
            </a:r>
            <a:endParaRPr lang="en-US" sz="240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74" y="6019800"/>
            <a:ext cx="1510126" cy="945156"/>
          </a:xfrm>
          <a:prstGeom prst="rect">
            <a:avLst/>
          </a:prstGeom>
        </p:spPr>
      </p:pic>
      <p:sp>
        <p:nvSpPr>
          <p:cNvPr id="7" name="TextBox 6"/>
          <p:cNvSpPr txBox="1"/>
          <p:nvPr/>
        </p:nvSpPr>
        <p:spPr>
          <a:xfrm>
            <a:off x="13874" y="381000"/>
            <a:ext cx="9130126" cy="2308324"/>
          </a:xfrm>
          <a:prstGeom prst="rect">
            <a:avLst/>
          </a:prstGeom>
          <a:noFill/>
        </p:spPr>
        <p:txBody>
          <a:bodyPr wrap="square" rtlCol="0">
            <a:spAutoFit/>
          </a:bodyPr>
          <a:lstStyle/>
          <a:p>
            <a:pPr algn="ctr"/>
            <a:r>
              <a:rPr lang="en-US" sz="3600" dirty="0" smtClean="0"/>
              <a:t>If an employer has employees that enter permit required confined spaces, the employer is required to have a written confined space program.</a:t>
            </a:r>
          </a:p>
        </p:txBody>
      </p:sp>
      <p:sp>
        <p:nvSpPr>
          <p:cNvPr id="4" name="TextBox 3"/>
          <p:cNvSpPr txBox="1"/>
          <p:nvPr/>
        </p:nvSpPr>
        <p:spPr>
          <a:xfrm>
            <a:off x="228600" y="1676400"/>
            <a:ext cx="8763000" cy="1015663"/>
          </a:xfrm>
          <a:prstGeom prst="rect">
            <a:avLst/>
          </a:prstGeom>
          <a:noFill/>
        </p:spPr>
        <p:txBody>
          <a:bodyPr wrap="square" rtlCol="0">
            <a:spAutoFit/>
          </a:bodyPr>
          <a:lstStyle/>
          <a:p>
            <a:pPr algn="ctr"/>
            <a:r>
              <a:rPr lang="en-US" sz="6000" dirty="0" smtClean="0"/>
              <a:t>Round 1 Heat 3 Question</a:t>
            </a:r>
            <a:endParaRPr lang="en-US" sz="6000" dirty="0"/>
          </a:p>
        </p:txBody>
      </p:sp>
      <p:sp>
        <p:nvSpPr>
          <p:cNvPr id="9" name="TextBox 8"/>
          <p:cNvSpPr txBox="1"/>
          <p:nvPr/>
        </p:nvSpPr>
        <p:spPr>
          <a:xfrm>
            <a:off x="228600" y="3962400"/>
            <a:ext cx="8763000" cy="1015663"/>
          </a:xfrm>
          <a:prstGeom prst="rect">
            <a:avLst/>
          </a:prstGeom>
          <a:noFill/>
        </p:spPr>
        <p:txBody>
          <a:bodyPr wrap="square" rtlCol="0">
            <a:spAutoFit/>
          </a:bodyPr>
          <a:lstStyle/>
          <a:p>
            <a:pPr algn="ctr"/>
            <a:r>
              <a:rPr lang="en-US" sz="6000" b="1" dirty="0" smtClean="0">
                <a:solidFill>
                  <a:srgbClr val="FF0000"/>
                </a:solidFill>
              </a:rPr>
              <a:t>TRUE</a:t>
            </a:r>
            <a:endParaRPr lang="en-US" sz="6000" b="1" dirty="0">
              <a:solidFill>
                <a:srgbClr val="FF0000"/>
              </a:solidFill>
            </a:endParaRPr>
          </a:p>
        </p:txBody>
      </p:sp>
      <p:sp>
        <p:nvSpPr>
          <p:cNvPr id="10" name="TextBox 9"/>
          <p:cNvSpPr txBox="1"/>
          <p:nvPr/>
        </p:nvSpPr>
        <p:spPr>
          <a:xfrm>
            <a:off x="197437" y="4094179"/>
            <a:ext cx="8763000" cy="1015663"/>
          </a:xfrm>
          <a:prstGeom prst="rect">
            <a:avLst/>
          </a:prstGeom>
          <a:noFill/>
        </p:spPr>
        <p:txBody>
          <a:bodyPr wrap="square" rtlCol="0">
            <a:spAutoFit/>
          </a:bodyPr>
          <a:lstStyle/>
          <a:p>
            <a:pPr algn="ctr"/>
            <a:r>
              <a:rPr lang="en-US" sz="6000" b="1" dirty="0" smtClean="0"/>
              <a:t>True     OR    False</a:t>
            </a:r>
            <a:endParaRPr lang="en-US" sz="6000" b="1" dirty="0"/>
          </a:p>
        </p:txBody>
      </p:sp>
    </p:spTree>
    <p:extLst>
      <p:ext uri="{BB962C8B-B14F-4D97-AF65-F5344CB8AC3E}">
        <p14:creationId xmlns:p14="http://schemas.microsoft.com/office/powerpoint/2010/main" val="829322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heel(1)">
                                      <p:cBhvr>
                                        <p:cTn id="19" dur="2000"/>
                                        <p:tgtEl>
                                          <p:spTgt spid="9"/>
                                        </p:tgtEl>
                                      </p:cBhvr>
                                    </p:animEffect>
                                  </p:childTnLst>
                                </p:cTn>
                              </p:par>
                              <p:par>
                                <p:cTn id="20" presetID="1" presetClass="exit" presetSubtype="0" fill="hold" grpId="1" nodeType="withEffect">
                                  <p:stCondLst>
                                    <p:cond delay="0"/>
                                  </p:stCondLst>
                                  <p:childTnLst>
                                    <p:set>
                                      <p:cBhvr>
                                        <p:cTn id="21"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4" grpId="1"/>
      <p:bldP spid="9" grpId="0"/>
      <p:bldP spid="10" grpId="0"/>
      <p:bldP spid="10"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2819400" y="6324600"/>
            <a:ext cx="6172200" cy="461665"/>
          </a:xfrm>
          <a:prstGeom prst="rect">
            <a:avLst/>
          </a:prstGeom>
          <a:solidFill>
            <a:schemeClr val="bg1"/>
          </a:solidFill>
        </p:spPr>
        <p:txBody>
          <a:bodyPr wrap="square" rtlCol="0">
            <a:spAutoFit/>
          </a:bodyPr>
          <a:lstStyle/>
          <a:p>
            <a:pPr algn="r"/>
            <a:r>
              <a:rPr lang="en-US" sz="2400" dirty="0" smtClean="0"/>
              <a:t>The </a:t>
            </a:r>
            <a:r>
              <a:rPr lang="en-US" sz="2400" dirty="0" smtClean="0"/>
              <a:t>2017 </a:t>
            </a:r>
            <a:r>
              <a:rPr lang="en-US" sz="2400" dirty="0" smtClean="0"/>
              <a:t>International Radon Symposium</a:t>
            </a:r>
            <a:r>
              <a:rPr lang="en-US" sz="2400" dirty="0" smtClean="0">
                <a:effectLst/>
              </a:rPr>
              <a:t>™</a:t>
            </a:r>
            <a:endParaRPr lang="en-US" sz="240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74" y="6019800"/>
            <a:ext cx="1510126" cy="945156"/>
          </a:xfrm>
          <a:prstGeom prst="rect">
            <a:avLst/>
          </a:prstGeom>
        </p:spPr>
      </p:pic>
      <p:sp>
        <p:nvSpPr>
          <p:cNvPr id="7" name="TextBox 6"/>
          <p:cNvSpPr txBox="1"/>
          <p:nvPr/>
        </p:nvSpPr>
        <p:spPr>
          <a:xfrm>
            <a:off x="13874" y="381000"/>
            <a:ext cx="9130126" cy="3416320"/>
          </a:xfrm>
          <a:prstGeom prst="rect">
            <a:avLst/>
          </a:prstGeom>
          <a:noFill/>
        </p:spPr>
        <p:txBody>
          <a:bodyPr wrap="square" rtlCol="0">
            <a:spAutoFit/>
          </a:bodyPr>
          <a:lstStyle/>
          <a:p>
            <a:pPr algn="ctr"/>
            <a:r>
              <a:rPr lang="en-US" sz="3600" dirty="0" smtClean="0"/>
              <a:t>If the radon concentration in a crawl space is known to be 30 </a:t>
            </a:r>
            <a:r>
              <a:rPr lang="en-US" sz="3600" dirty="0" err="1" smtClean="0"/>
              <a:t>pCi</a:t>
            </a:r>
            <a:r>
              <a:rPr lang="en-US" sz="3600" dirty="0" smtClean="0"/>
              <a:t>/L or greater and ventilating the space is not an option to reduce the radon level, the employer must have a respiratory protection program in place prior to sending an employee into the space.</a:t>
            </a:r>
          </a:p>
        </p:txBody>
      </p:sp>
      <p:sp>
        <p:nvSpPr>
          <p:cNvPr id="4" name="TextBox 3"/>
          <p:cNvSpPr txBox="1"/>
          <p:nvPr/>
        </p:nvSpPr>
        <p:spPr>
          <a:xfrm>
            <a:off x="228600" y="1676400"/>
            <a:ext cx="8763000" cy="1015663"/>
          </a:xfrm>
          <a:prstGeom prst="rect">
            <a:avLst/>
          </a:prstGeom>
          <a:noFill/>
        </p:spPr>
        <p:txBody>
          <a:bodyPr wrap="square" rtlCol="0">
            <a:spAutoFit/>
          </a:bodyPr>
          <a:lstStyle/>
          <a:p>
            <a:pPr algn="ctr"/>
            <a:r>
              <a:rPr lang="en-US" sz="6000" dirty="0" smtClean="0"/>
              <a:t>Round 1 Heat 4 Question</a:t>
            </a:r>
            <a:endParaRPr lang="en-US" sz="6000" dirty="0"/>
          </a:p>
        </p:txBody>
      </p:sp>
      <p:sp>
        <p:nvSpPr>
          <p:cNvPr id="9" name="TextBox 8"/>
          <p:cNvSpPr txBox="1"/>
          <p:nvPr/>
        </p:nvSpPr>
        <p:spPr>
          <a:xfrm>
            <a:off x="228600" y="3962400"/>
            <a:ext cx="8763000" cy="1015663"/>
          </a:xfrm>
          <a:prstGeom prst="rect">
            <a:avLst/>
          </a:prstGeom>
          <a:noFill/>
        </p:spPr>
        <p:txBody>
          <a:bodyPr wrap="square" rtlCol="0">
            <a:spAutoFit/>
          </a:bodyPr>
          <a:lstStyle/>
          <a:p>
            <a:pPr algn="ctr"/>
            <a:r>
              <a:rPr lang="en-US" sz="6000" b="1" dirty="0" smtClean="0">
                <a:solidFill>
                  <a:srgbClr val="FF0000"/>
                </a:solidFill>
              </a:rPr>
              <a:t>TRUE</a:t>
            </a:r>
            <a:endParaRPr lang="en-US" sz="6000" b="1" dirty="0">
              <a:solidFill>
                <a:srgbClr val="FF0000"/>
              </a:solidFill>
            </a:endParaRPr>
          </a:p>
        </p:txBody>
      </p:sp>
      <p:sp>
        <p:nvSpPr>
          <p:cNvPr id="10" name="TextBox 9"/>
          <p:cNvSpPr txBox="1"/>
          <p:nvPr/>
        </p:nvSpPr>
        <p:spPr>
          <a:xfrm>
            <a:off x="197437" y="4094179"/>
            <a:ext cx="8763000" cy="1015663"/>
          </a:xfrm>
          <a:prstGeom prst="rect">
            <a:avLst/>
          </a:prstGeom>
          <a:noFill/>
        </p:spPr>
        <p:txBody>
          <a:bodyPr wrap="square" rtlCol="0">
            <a:spAutoFit/>
          </a:bodyPr>
          <a:lstStyle/>
          <a:p>
            <a:pPr algn="ctr"/>
            <a:r>
              <a:rPr lang="en-US" sz="6000" b="1" dirty="0" smtClean="0"/>
              <a:t>True     OR    False</a:t>
            </a:r>
            <a:endParaRPr lang="en-US" sz="6000" b="1" dirty="0"/>
          </a:p>
        </p:txBody>
      </p:sp>
    </p:spTree>
    <p:extLst>
      <p:ext uri="{BB962C8B-B14F-4D97-AF65-F5344CB8AC3E}">
        <p14:creationId xmlns:p14="http://schemas.microsoft.com/office/powerpoint/2010/main" val="3712236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heel(1)">
                                      <p:cBhvr>
                                        <p:cTn id="19" dur="2000"/>
                                        <p:tgtEl>
                                          <p:spTgt spid="9"/>
                                        </p:tgtEl>
                                      </p:cBhvr>
                                    </p:animEffect>
                                  </p:childTnLst>
                                </p:cTn>
                              </p:par>
                              <p:par>
                                <p:cTn id="20" presetID="1" presetClass="exit" presetSubtype="0" fill="hold" grpId="1" nodeType="withEffect">
                                  <p:stCondLst>
                                    <p:cond delay="0"/>
                                  </p:stCondLst>
                                  <p:childTnLst>
                                    <p:set>
                                      <p:cBhvr>
                                        <p:cTn id="21"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4" grpId="1"/>
      <p:bldP spid="9" grpId="0"/>
      <p:bldP spid="10" grpId="0"/>
      <p:bldP spid="10"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4872" y="1097280"/>
            <a:ext cx="4334256" cy="2712720"/>
          </a:xfrm>
          <a:prstGeom prst="rect">
            <a:avLst/>
          </a:prstGeom>
        </p:spPr>
      </p:pic>
      <p:sp>
        <p:nvSpPr>
          <p:cNvPr id="17" name="TextBox 16"/>
          <p:cNvSpPr txBox="1"/>
          <p:nvPr/>
        </p:nvSpPr>
        <p:spPr>
          <a:xfrm>
            <a:off x="-76200" y="76200"/>
            <a:ext cx="9331200" cy="6225908"/>
          </a:xfrm>
          <a:prstGeom prst="rect">
            <a:avLst/>
          </a:prstGeom>
          <a:noFill/>
          <a:ln>
            <a:noFill/>
          </a:ln>
        </p:spPr>
        <p:txBody>
          <a:bodyPr vert="horz" wrap="square" lIns="81643" tIns="40817" rIns="81643" bIns="40817" anchor="t" anchorCtr="0" compatLnSpc="0">
            <a:spAutoFit/>
          </a:bodyPr>
          <a:lstStyle/>
          <a:p>
            <a:pPr algn="ctr" defTabSz="829452" hangingPunct="0">
              <a:defRPr sz="1800" b="0" i="0" u="none" strike="noStrike" kern="0" cap="none" spc="0" baseline="0">
                <a:solidFill>
                  <a:srgbClr val="000000"/>
                </a:solidFill>
                <a:uFillTx/>
              </a:defRPr>
            </a:pPr>
            <a:r>
              <a:rPr lang="en-US" sz="8000" dirty="0" smtClean="0">
                <a:solidFill>
                  <a:schemeClr val="bg1">
                    <a:lumMod val="75000"/>
                  </a:schemeClr>
                </a:solidFill>
                <a:latin typeface="Baskerville Old Face" panose="02020602080505020303" pitchFamily="18" charset="0"/>
                <a:ea typeface="MS Gothic" pitchFamily="2"/>
                <a:cs typeface="Tahoma" pitchFamily="2"/>
              </a:rPr>
              <a:t>2017 </a:t>
            </a:r>
          </a:p>
          <a:p>
            <a:pPr algn="ctr" defTabSz="829452" hangingPunct="0">
              <a:defRPr sz="1800" b="0" i="0" u="none" strike="noStrike" kern="0" cap="none" spc="0" baseline="0">
                <a:solidFill>
                  <a:srgbClr val="000000"/>
                </a:solidFill>
                <a:uFillTx/>
              </a:defRPr>
            </a:pPr>
            <a:r>
              <a:rPr lang="en-US" sz="8000" dirty="0" smtClean="0">
                <a:solidFill>
                  <a:schemeClr val="bg1">
                    <a:lumMod val="75000"/>
                  </a:schemeClr>
                </a:solidFill>
                <a:latin typeface="Baskerville Old Face" panose="02020602080505020303" pitchFamily="18" charset="0"/>
                <a:ea typeface="MS Gothic" pitchFamily="2"/>
                <a:cs typeface="Tahoma" pitchFamily="2"/>
              </a:rPr>
              <a:t>		</a:t>
            </a:r>
          </a:p>
          <a:p>
            <a:pPr algn="ctr" defTabSz="829452" hangingPunct="0">
              <a:defRPr sz="1800" b="0" i="0" u="none" strike="noStrike" kern="0" cap="none" spc="0" baseline="0">
                <a:solidFill>
                  <a:srgbClr val="000000"/>
                </a:solidFill>
                <a:uFillTx/>
              </a:defRPr>
            </a:pPr>
            <a:endParaRPr lang="en-US" sz="8000" dirty="0" smtClean="0">
              <a:solidFill>
                <a:schemeClr val="bg1">
                  <a:lumMod val="75000"/>
                </a:schemeClr>
              </a:solidFill>
              <a:latin typeface="Baskerville Old Face" panose="02020602080505020303" pitchFamily="18" charset="0"/>
              <a:ea typeface="MS Gothic" pitchFamily="2"/>
              <a:cs typeface="Tahoma" pitchFamily="2"/>
            </a:endParaRPr>
          </a:p>
          <a:p>
            <a:pPr algn="ctr" defTabSz="829452" hangingPunct="0">
              <a:defRPr sz="1800" b="0" i="0" u="none" strike="noStrike" kern="0" cap="none" spc="0" baseline="0">
                <a:solidFill>
                  <a:srgbClr val="000000"/>
                </a:solidFill>
                <a:uFillTx/>
              </a:defRPr>
            </a:pPr>
            <a:r>
              <a:rPr lang="en-US" sz="8000" dirty="0" smtClean="0">
                <a:solidFill>
                  <a:schemeClr val="bg1">
                    <a:lumMod val="75000"/>
                  </a:schemeClr>
                </a:solidFill>
                <a:latin typeface="Baskerville Old Face" panose="02020602080505020303" pitchFamily="18" charset="0"/>
                <a:ea typeface="MS Gothic" pitchFamily="2"/>
                <a:cs typeface="Tahoma" pitchFamily="2"/>
              </a:rPr>
              <a:t>Crawl </a:t>
            </a:r>
            <a:r>
              <a:rPr lang="en-US" sz="8000" dirty="0" smtClean="0">
                <a:solidFill>
                  <a:schemeClr val="tx2">
                    <a:lumMod val="60000"/>
                    <a:lumOff val="40000"/>
                  </a:schemeClr>
                </a:solidFill>
                <a:latin typeface="Baskerville Old Face" panose="02020602080505020303" pitchFamily="18" charset="0"/>
                <a:ea typeface="MS Gothic" pitchFamily="2"/>
                <a:cs typeface="Tahoma" pitchFamily="2"/>
              </a:rPr>
              <a:t>Space</a:t>
            </a:r>
            <a:r>
              <a:rPr lang="en-US" sz="8000" dirty="0" smtClean="0">
                <a:solidFill>
                  <a:srgbClr val="FF0000"/>
                </a:solidFill>
                <a:latin typeface="Baskerville Old Face" panose="02020602080505020303" pitchFamily="18" charset="0"/>
                <a:ea typeface="MS Gothic" pitchFamily="2"/>
                <a:cs typeface="Tahoma" pitchFamily="2"/>
              </a:rPr>
              <a:t> Olympics</a:t>
            </a:r>
          </a:p>
          <a:p>
            <a:pPr algn="ctr" defTabSz="829452" hangingPunct="0">
              <a:defRPr sz="1800" b="0" i="0" u="none" strike="noStrike" kern="0" cap="none" spc="0" baseline="0">
                <a:solidFill>
                  <a:srgbClr val="000000"/>
                </a:solidFill>
                <a:uFillTx/>
              </a:defRPr>
            </a:pPr>
            <a:endParaRPr lang="en-US" sz="2000" dirty="0" smtClean="0">
              <a:solidFill>
                <a:schemeClr val="tx2">
                  <a:lumMod val="60000"/>
                  <a:lumOff val="40000"/>
                </a:schemeClr>
              </a:solidFill>
              <a:latin typeface="Baskerville Old Face" panose="02020602080505020303" pitchFamily="18" charset="0"/>
              <a:ea typeface="MS Gothic" pitchFamily="2"/>
              <a:cs typeface="Tahoma" pitchFamily="2"/>
            </a:endParaRPr>
          </a:p>
          <a:p>
            <a:pPr algn="ctr" defTabSz="829452" hangingPunct="0">
              <a:defRPr sz="1800" b="0" i="0" u="none" strike="noStrike" kern="0" cap="none" spc="0" baseline="0">
                <a:solidFill>
                  <a:srgbClr val="000000"/>
                </a:solidFill>
                <a:uFillTx/>
              </a:defRPr>
            </a:pPr>
            <a:r>
              <a:rPr lang="en-US" sz="8000" dirty="0" smtClean="0">
                <a:solidFill>
                  <a:schemeClr val="bg1">
                    <a:lumMod val="75000"/>
                  </a:schemeClr>
                </a:solidFill>
                <a:latin typeface="Baskerville Old Face" panose="02020602080505020303" pitchFamily="18" charset="0"/>
                <a:ea typeface="MS Gothic" pitchFamily="2"/>
                <a:cs typeface="Tahoma" pitchFamily="2"/>
              </a:rPr>
              <a:t>Round 2</a:t>
            </a:r>
            <a:endParaRPr lang="en-US" sz="8000" dirty="0">
              <a:solidFill>
                <a:schemeClr val="bg1">
                  <a:lumMod val="75000"/>
                </a:schemeClr>
              </a:solidFill>
              <a:latin typeface="Baskerville Old Face" panose="02020602080505020303" pitchFamily="18" charset="0"/>
              <a:ea typeface="MS Gothic" pitchFamily="2"/>
              <a:cs typeface="Tahoma" pitchFamily="2"/>
            </a:endParaRPr>
          </a:p>
        </p:txBody>
      </p:sp>
      <p:sp>
        <p:nvSpPr>
          <p:cNvPr id="20" name="TextBox 19"/>
          <p:cNvSpPr txBox="1"/>
          <p:nvPr/>
        </p:nvSpPr>
        <p:spPr>
          <a:xfrm>
            <a:off x="2819400" y="6324600"/>
            <a:ext cx="6172200" cy="461665"/>
          </a:xfrm>
          <a:prstGeom prst="rect">
            <a:avLst/>
          </a:prstGeom>
          <a:solidFill>
            <a:schemeClr val="bg1"/>
          </a:solidFill>
        </p:spPr>
        <p:txBody>
          <a:bodyPr wrap="square" rtlCol="0">
            <a:spAutoFit/>
          </a:bodyPr>
          <a:lstStyle/>
          <a:p>
            <a:pPr algn="r"/>
            <a:r>
              <a:rPr lang="en-US" sz="2400" dirty="0" smtClean="0"/>
              <a:t>The </a:t>
            </a:r>
            <a:r>
              <a:rPr lang="en-US" sz="2400" dirty="0" smtClean="0"/>
              <a:t>2017 </a:t>
            </a:r>
            <a:r>
              <a:rPr lang="en-US" sz="2400" dirty="0" smtClean="0"/>
              <a:t>International Radon Symposium</a:t>
            </a:r>
            <a:r>
              <a:rPr lang="en-US" sz="2400" dirty="0" smtClean="0">
                <a:effectLst/>
              </a:rPr>
              <a:t>™</a:t>
            </a:r>
            <a:endParaRPr lang="en-US" sz="2400"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874" y="6019800"/>
            <a:ext cx="1510126" cy="945156"/>
          </a:xfrm>
          <a:prstGeom prst="rect">
            <a:avLst/>
          </a:prstGeom>
        </p:spPr>
      </p:pic>
    </p:spTree>
    <p:extLst>
      <p:ext uri="{BB962C8B-B14F-4D97-AF65-F5344CB8AC3E}">
        <p14:creationId xmlns:p14="http://schemas.microsoft.com/office/powerpoint/2010/main" val="27838439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2819400" y="6324600"/>
            <a:ext cx="6172200" cy="461665"/>
          </a:xfrm>
          <a:prstGeom prst="rect">
            <a:avLst/>
          </a:prstGeom>
          <a:solidFill>
            <a:schemeClr val="bg1"/>
          </a:solidFill>
        </p:spPr>
        <p:txBody>
          <a:bodyPr wrap="square" rtlCol="0">
            <a:spAutoFit/>
          </a:bodyPr>
          <a:lstStyle/>
          <a:p>
            <a:pPr algn="r"/>
            <a:r>
              <a:rPr lang="en-US" sz="2400" dirty="0" smtClean="0"/>
              <a:t>The </a:t>
            </a:r>
            <a:r>
              <a:rPr lang="en-US" sz="2400" dirty="0" smtClean="0"/>
              <a:t>2017 </a:t>
            </a:r>
            <a:r>
              <a:rPr lang="en-US" sz="2400" dirty="0" smtClean="0"/>
              <a:t>International Radon Symposium</a:t>
            </a:r>
            <a:r>
              <a:rPr lang="en-US" sz="2400" dirty="0" smtClean="0">
                <a:effectLst/>
              </a:rPr>
              <a:t>™</a:t>
            </a:r>
            <a:endParaRPr lang="en-US" sz="2400" dirty="0"/>
          </a:p>
        </p:txBody>
      </p:sp>
      <p:grpSp>
        <p:nvGrpSpPr>
          <p:cNvPr id="5" name="Group 4"/>
          <p:cNvGrpSpPr/>
          <p:nvPr/>
        </p:nvGrpSpPr>
        <p:grpSpPr>
          <a:xfrm>
            <a:off x="1591789" y="2011972"/>
            <a:ext cx="2057400" cy="3856329"/>
            <a:chOff x="3048000" y="2315870"/>
            <a:chExt cx="2057400" cy="3856329"/>
          </a:xfrm>
        </p:grpSpPr>
        <p:sp>
          <p:nvSpPr>
            <p:cNvPr id="49" name="Oval 48"/>
            <p:cNvSpPr/>
            <p:nvPr/>
          </p:nvSpPr>
          <p:spPr>
            <a:xfrm>
              <a:off x="3782786" y="2315870"/>
              <a:ext cx="661307" cy="8065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p:cNvCxnSpPr>
              <a:stCxn id="49" idx="4"/>
            </p:cNvCxnSpPr>
            <p:nvPr/>
          </p:nvCxnSpPr>
          <p:spPr>
            <a:xfrm>
              <a:off x="4113439" y="3122396"/>
              <a:ext cx="0" cy="2173365"/>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048000" y="3751209"/>
              <a:ext cx="2057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4113439" y="5295761"/>
              <a:ext cx="551089" cy="876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3341914" y="5295761"/>
              <a:ext cx="711981" cy="876438"/>
            </a:xfrm>
            <a:prstGeom prst="line">
              <a:avLst/>
            </a:prstGeom>
          </p:spPr>
          <p:style>
            <a:lnRef idx="1">
              <a:schemeClr val="accent1"/>
            </a:lnRef>
            <a:fillRef idx="0">
              <a:schemeClr val="accent1"/>
            </a:fillRef>
            <a:effectRef idx="0">
              <a:schemeClr val="accent1"/>
            </a:effectRef>
            <a:fontRef idx="minor">
              <a:schemeClr val="tx1"/>
            </a:fontRef>
          </p:style>
        </p:cxnSp>
      </p:grpSp>
      <p:sp>
        <p:nvSpPr>
          <p:cNvPr id="69" name="TextBox 68"/>
          <p:cNvSpPr txBox="1"/>
          <p:nvPr/>
        </p:nvSpPr>
        <p:spPr>
          <a:xfrm>
            <a:off x="304800" y="762000"/>
            <a:ext cx="8610600" cy="1015663"/>
          </a:xfrm>
          <a:prstGeom prst="rect">
            <a:avLst/>
          </a:prstGeom>
          <a:noFill/>
        </p:spPr>
        <p:txBody>
          <a:bodyPr wrap="square" rtlCol="0">
            <a:spAutoFit/>
          </a:bodyPr>
          <a:lstStyle/>
          <a:p>
            <a:pPr algn="ctr"/>
            <a:r>
              <a:rPr lang="en-US" sz="6000" dirty="0" smtClean="0"/>
              <a:t>Safety Equipment Relay</a:t>
            </a:r>
            <a:endParaRPr lang="en-US" sz="6000" dirty="0"/>
          </a:p>
        </p:txBody>
      </p:sp>
      <p:grpSp>
        <p:nvGrpSpPr>
          <p:cNvPr id="4" name="Group 3"/>
          <p:cNvGrpSpPr/>
          <p:nvPr/>
        </p:nvGrpSpPr>
        <p:grpSpPr>
          <a:xfrm>
            <a:off x="1568984" y="2818498"/>
            <a:ext cx="2057400" cy="3049803"/>
            <a:chOff x="5602308" y="2719133"/>
            <a:chExt cx="2057400" cy="3049803"/>
          </a:xfrm>
        </p:grpSpPr>
        <p:cxnSp>
          <p:nvCxnSpPr>
            <p:cNvPr id="101" name="Straight Connector 100"/>
            <p:cNvCxnSpPr/>
            <p:nvPr/>
          </p:nvCxnSpPr>
          <p:spPr>
            <a:xfrm>
              <a:off x="6667747" y="2719133"/>
              <a:ext cx="0" cy="2173365"/>
            </a:xfrm>
            <a:prstGeom prst="line">
              <a:avLst/>
            </a:prstGeom>
            <a:ln w="133350"/>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5602308" y="3347946"/>
              <a:ext cx="2057400" cy="0"/>
            </a:xfrm>
            <a:prstGeom prst="line">
              <a:avLst/>
            </a:prstGeom>
            <a:ln w="133350"/>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667747" y="4892498"/>
              <a:ext cx="551089" cy="876438"/>
            </a:xfrm>
            <a:prstGeom prst="line">
              <a:avLst/>
            </a:prstGeom>
            <a:ln w="133350"/>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H="1">
              <a:off x="5896222" y="4892498"/>
              <a:ext cx="711981" cy="876438"/>
            </a:xfrm>
            <a:prstGeom prst="line">
              <a:avLst/>
            </a:prstGeom>
            <a:ln w="133350"/>
          </p:spPr>
          <p:style>
            <a:lnRef idx="1">
              <a:schemeClr val="accent1"/>
            </a:lnRef>
            <a:fillRef idx="0">
              <a:schemeClr val="accent1"/>
            </a:fillRef>
            <a:effectRef idx="0">
              <a:schemeClr val="accent1"/>
            </a:effectRef>
            <a:fontRef idx="minor">
              <a:schemeClr val="tx1"/>
            </a:fontRef>
          </p:style>
        </p:cxnSp>
      </p:grpSp>
      <p:sp>
        <p:nvSpPr>
          <p:cNvPr id="6" name="Oval 5"/>
          <p:cNvSpPr/>
          <p:nvPr/>
        </p:nvSpPr>
        <p:spPr>
          <a:xfrm>
            <a:off x="3496789" y="3353702"/>
            <a:ext cx="381000" cy="228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1363189" y="3333011"/>
            <a:ext cx="381000" cy="228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3035136" y="5711449"/>
            <a:ext cx="381000" cy="228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1553689" y="5750044"/>
            <a:ext cx="381000" cy="228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rot="3900000">
            <a:off x="2719466" y="5348978"/>
            <a:ext cx="381000" cy="228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rot="17949942">
            <a:off x="2028388" y="5315783"/>
            <a:ext cx="381000" cy="228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2241693" y="2210702"/>
            <a:ext cx="793443" cy="577339"/>
            <a:chOff x="3697904" y="2514600"/>
            <a:chExt cx="793443" cy="577339"/>
          </a:xfrm>
        </p:grpSpPr>
        <p:sp>
          <p:nvSpPr>
            <p:cNvPr id="111" name="Oval 110"/>
            <p:cNvSpPr/>
            <p:nvPr/>
          </p:nvSpPr>
          <p:spPr>
            <a:xfrm rot="5400000">
              <a:off x="3922938" y="2787139"/>
              <a:ext cx="381000" cy="228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111" idx="0"/>
            </p:cNvCxnSpPr>
            <p:nvPr/>
          </p:nvCxnSpPr>
          <p:spPr>
            <a:xfrm flipV="1">
              <a:off x="4227738" y="2514600"/>
              <a:ext cx="263609" cy="386839"/>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111" idx="4"/>
            </p:cNvCxnSpPr>
            <p:nvPr/>
          </p:nvCxnSpPr>
          <p:spPr>
            <a:xfrm flipH="1" flipV="1">
              <a:off x="3697904" y="2514600"/>
              <a:ext cx="301234" cy="386839"/>
            </a:xfrm>
            <a:prstGeom prst="line">
              <a:avLst/>
            </a:prstGeom>
            <a:ln w="63500"/>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2387497" y="2177252"/>
            <a:ext cx="533400" cy="199259"/>
            <a:chOff x="6324600" y="2702180"/>
            <a:chExt cx="533400" cy="199259"/>
          </a:xfrm>
        </p:grpSpPr>
        <p:sp>
          <p:nvSpPr>
            <p:cNvPr id="13" name="Oval 12"/>
            <p:cNvSpPr/>
            <p:nvPr/>
          </p:nvSpPr>
          <p:spPr>
            <a:xfrm>
              <a:off x="6324600" y="2708019"/>
              <a:ext cx="228600" cy="1934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6629400" y="2702180"/>
              <a:ext cx="228600" cy="1934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p:cNvSpPr txBox="1"/>
          <p:nvPr/>
        </p:nvSpPr>
        <p:spPr>
          <a:xfrm>
            <a:off x="3877789" y="3376945"/>
            <a:ext cx="1066800" cy="369332"/>
          </a:xfrm>
          <a:prstGeom prst="rect">
            <a:avLst/>
          </a:prstGeom>
          <a:noFill/>
        </p:spPr>
        <p:txBody>
          <a:bodyPr wrap="square" rtlCol="0">
            <a:spAutoFit/>
          </a:bodyPr>
          <a:lstStyle/>
          <a:p>
            <a:r>
              <a:rPr lang="en-US" dirty="0" smtClean="0"/>
              <a:t>Gloves</a:t>
            </a:r>
            <a:endParaRPr lang="en-US" dirty="0"/>
          </a:p>
        </p:txBody>
      </p:sp>
      <p:sp>
        <p:nvSpPr>
          <p:cNvPr id="113" name="TextBox 112"/>
          <p:cNvSpPr txBox="1"/>
          <p:nvPr/>
        </p:nvSpPr>
        <p:spPr>
          <a:xfrm>
            <a:off x="639784" y="5679678"/>
            <a:ext cx="1066800" cy="369332"/>
          </a:xfrm>
          <a:prstGeom prst="rect">
            <a:avLst/>
          </a:prstGeom>
          <a:noFill/>
        </p:spPr>
        <p:txBody>
          <a:bodyPr wrap="square" rtlCol="0">
            <a:spAutoFit/>
          </a:bodyPr>
          <a:lstStyle/>
          <a:p>
            <a:r>
              <a:rPr lang="en-US" dirty="0" smtClean="0"/>
              <a:t>Booties</a:t>
            </a:r>
            <a:endParaRPr lang="en-US" dirty="0"/>
          </a:p>
        </p:txBody>
      </p:sp>
      <p:sp>
        <p:nvSpPr>
          <p:cNvPr id="114" name="TextBox 113"/>
          <p:cNvSpPr txBox="1"/>
          <p:nvPr/>
        </p:nvSpPr>
        <p:spPr>
          <a:xfrm>
            <a:off x="2987881" y="4880113"/>
            <a:ext cx="1651907" cy="369332"/>
          </a:xfrm>
          <a:prstGeom prst="rect">
            <a:avLst/>
          </a:prstGeom>
          <a:noFill/>
        </p:spPr>
        <p:txBody>
          <a:bodyPr wrap="square" rtlCol="0">
            <a:spAutoFit/>
          </a:bodyPr>
          <a:lstStyle/>
          <a:p>
            <a:r>
              <a:rPr lang="en-US" dirty="0" smtClean="0"/>
              <a:t>Knee Pads</a:t>
            </a:r>
            <a:endParaRPr lang="en-US" dirty="0"/>
          </a:p>
        </p:txBody>
      </p:sp>
      <p:sp>
        <p:nvSpPr>
          <p:cNvPr id="115" name="TextBox 114"/>
          <p:cNvSpPr txBox="1"/>
          <p:nvPr/>
        </p:nvSpPr>
        <p:spPr>
          <a:xfrm>
            <a:off x="1515094" y="1642640"/>
            <a:ext cx="1638795" cy="369332"/>
          </a:xfrm>
          <a:prstGeom prst="rect">
            <a:avLst/>
          </a:prstGeom>
          <a:noFill/>
        </p:spPr>
        <p:txBody>
          <a:bodyPr wrap="square" rtlCol="0">
            <a:spAutoFit/>
          </a:bodyPr>
          <a:lstStyle/>
          <a:p>
            <a:r>
              <a:rPr lang="en-US" dirty="0" smtClean="0"/>
              <a:t>Safety Glasses</a:t>
            </a:r>
            <a:endParaRPr lang="en-US" dirty="0"/>
          </a:p>
        </p:txBody>
      </p:sp>
      <p:sp>
        <p:nvSpPr>
          <p:cNvPr id="116" name="TextBox 115"/>
          <p:cNvSpPr txBox="1"/>
          <p:nvPr/>
        </p:nvSpPr>
        <p:spPr>
          <a:xfrm>
            <a:off x="1203322" y="2394805"/>
            <a:ext cx="1319151" cy="369332"/>
          </a:xfrm>
          <a:prstGeom prst="rect">
            <a:avLst/>
          </a:prstGeom>
          <a:noFill/>
        </p:spPr>
        <p:txBody>
          <a:bodyPr wrap="square" rtlCol="0">
            <a:spAutoFit/>
          </a:bodyPr>
          <a:lstStyle/>
          <a:p>
            <a:r>
              <a:rPr lang="en-US" dirty="0" smtClean="0"/>
              <a:t>Dust Mask</a:t>
            </a:r>
            <a:endParaRPr lang="en-US" dirty="0"/>
          </a:p>
        </p:txBody>
      </p:sp>
      <p:sp>
        <p:nvSpPr>
          <p:cNvPr id="117" name="TextBox 116"/>
          <p:cNvSpPr txBox="1"/>
          <p:nvPr/>
        </p:nvSpPr>
        <p:spPr>
          <a:xfrm>
            <a:off x="1439389" y="4039502"/>
            <a:ext cx="1333995" cy="369332"/>
          </a:xfrm>
          <a:prstGeom prst="rect">
            <a:avLst/>
          </a:prstGeom>
          <a:noFill/>
        </p:spPr>
        <p:txBody>
          <a:bodyPr wrap="square" rtlCol="0">
            <a:spAutoFit/>
          </a:bodyPr>
          <a:lstStyle/>
          <a:p>
            <a:r>
              <a:rPr lang="en-US" dirty="0" smtClean="0"/>
              <a:t>Tyvek Suit</a:t>
            </a:r>
            <a:endParaRPr lang="en-US" dirty="0"/>
          </a:p>
        </p:txBody>
      </p:sp>
      <p:grpSp>
        <p:nvGrpSpPr>
          <p:cNvPr id="118" name="Group 117"/>
          <p:cNvGrpSpPr/>
          <p:nvPr/>
        </p:nvGrpSpPr>
        <p:grpSpPr>
          <a:xfrm>
            <a:off x="5366658" y="2139166"/>
            <a:ext cx="2057400" cy="3856329"/>
            <a:chOff x="3048000" y="2315870"/>
            <a:chExt cx="2057400" cy="3856329"/>
          </a:xfrm>
        </p:grpSpPr>
        <p:sp>
          <p:nvSpPr>
            <p:cNvPr id="119" name="Oval 118"/>
            <p:cNvSpPr/>
            <p:nvPr/>
          </p:nvSpPr>
          <p:spPr>
            <a:xfrm>
              <a:off x="3782786" y="2315870"/>
              <a:ext cx="661307" cy="8065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0" name="Straight Connector 119"/>
            <p:cNvCxnSpPr>
              <a:stCxn id="119" idx="4"/>
            </p:cNvCxnSpPr>
            <p:nvPr/>
          </p:nvCxnSpPr>
          <p:spPr>
            <a:xfrm>
              <a:off x="4113439" y="3122396"/>
              <a:ext cx="0" cy="21733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3048000" y="3751209"/>
              <a:ext cx="2057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4113439" y="5295761"/>
              <a:ext cx="551089" cy="876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H="1">
              <a:off x="3341914" y="5295761"/>
              <a:ext cx="711981" cy="87643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24" name="Group 123"/>
          <p:cNvGrpSpPr/>
          <p:nvPr/>
        </p:nvGrpSpPr>
        <p:grpSpPr>
          <a:xfrm>
            <a:off x="5343853" y="2945692"/>
            <a:ext cx="2057400" cy="3049803"/>
            <a:chOff x="5602308" y="2719133"/>
            <a:chExt cx="2057400" cy="3049803"/>
          </a:xfrm>
        </p:grpSpPr>
        <p:cxnSp>
          <p:nvCxnSpPr>
            <p:cNvPr id="125" name="Straight Connector 124"/>
            <p:cNvCxnSpPr/>
            <p:nvPr/>
          </p:nvCxnSpPr>
          <p:spPr>
            <a:xfrm>
              <a:off x="6667747" y="2719133"/>
              <a:ext cx="0" cy="2173365"/>
            </a:xfrm>
            <a:prstGeom prst="line">
              <a:avLst/>
            </a:prstGeom>
            <a:ln w="133350"/>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5602308" y="3347946"/>
              <a:ext cx="2057400" cy="0"/>
            </a:xfrm>
            <a:prstGeom prst="line">
              <a:avLst/>
            </a:prstGeom>
            <a:ln w="133350"/>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6667747" y="4892498"/>
              <a:ext cx="551089" cy="876438"/>
            </a:xfrm>
            <a:prstGeom prst="line">
              <a:avLst/>
            </a:prstGeom>
            <a:ln w="133350"/>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H="1">
              <a:off x="5896222" y="4892498"/>
              <a:ext cx="711981" cy="876438"/>
            </a:xfrm>
            <a:prstGeom prst="line">
              <a:avLst/>
            </a:prstGeom>
            <a:ln w="133350"/>
          </p:spPr>
          <p:style>
            <a:lnRef idx="1">
              <a:schemeClr val="accent1"/>
            </a:lnRef>
            <a:fillRef idx="0">
              <a:schemeClr val="accent1"/>
            </a:fillRef>
            <a:effectRef idx="0">
              <a:schemeClr val="accent1"/>
            </a:effectRef>
            <a:fontRef idx="minor">
              <a:schemeClr val="tx1"/>
            </a:fontRef>
          </p:style>
        </p:cxnSp>
      </p:grpSp>
      <p:sp>
        <p:nvSpPr>
          <p:cNvPr id="129" name="Oval 128"/>
          <p:cNvSpPr/>
          <p:nvPr/>
        </p:nvSpPr>
        <p:spPr>
          <a:xfrm>
            <a:off x="7271658" y="3480896"/>
            <a:ext cx="381000" cy="228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5138058" y="3460205"/>
            <a:ext cx="381000" cy="228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6810005" y="5838643"/>
            <a:ext cx="381000" cy="228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5328558" y="5877238"/>
            <a:ext cx="381000" cy="228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rot="3900000">
            <a:off x="6494335" y="5476172"/>
            <a:ext cx="381000" cy="228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rot="17949942">
            <a:off x="5803257" y="5442977"/>
            <a:ext cx="381000" cy="228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5" name="Group 134"/>
          <p:cNvGrpSpPr/>
          <p:nvPr/>
        </p:nvGrpSpPr>
        <p:grpSpPr>
          <a:xfrm>
            <a:off x="6016562" y="2337896"/>
            <a:ext cx="793443" cy="577339"/>
            <a:chOff x="3697904" y="2514600"/>
            <a:chExt cx="793443" cy="577339"/>
          </a:xfrm>
        </p:grpSpPr>
        <p:sp>
          <p:nvSpPr>
            <p:cNvPr id="136" name="Oval 135"/>
            <p:cNvSpPr/>
            <p:nvPr/>
          </p:nvSpPr>
          <p:spPr>
            <a:xfrm rot="5400000">
              <a:off x="3922938" y="2787139"/>
              <a:ext cx="381000" cy="228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7" name="Straight Connector 136"/>
            <p:cNvCxnSpPr>
              <a:stCxn id="136" idx="0"/>
            </p:cNvCxnSpPr>
            <p:nvPr/>
          </p:nvCxnSpPr>
          <p:spPr>
            <a:xfrm flipV="1">
              <a:off x="4227738" y="2514600"/>
              <a:ext cx="263609" cy="386839"/>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38" name="Straight Connector 137"/>
            <p:cNvCxnSpPr>
              <a:stCxn id="136" idx="4"/>
            </p:cNvCxnSpPr>
            <p:nvPr/>
          </p:nvCxnSpPr>
          <p:spPr>
            <a:xfrm flipH="1" flipV="1">
              <a:off x="3697904" y="2514600"/>
              <a:ext cx="301234" cy="386839"/>
            </a:xfrm>
            <a:prstGeom prst="line">
              <a:avLst/>
            </a:prstGeom>
            <a:ln w="63500"/>
          </p:spPr>
          <p:style>
            <a:lnRef idx="1">
              <a:schemeClr val="accent1"/>
            </a:lnRef>
            <a:fillRef idx="0">
              <a:schemeClr val="accent1"/>
            </a:fillRef>
            <a:effectRef idx="0">
              <a:schemeClr val="accent1"/>
            </a:effectRef>
            <a:fontRef idx="minor">
              <a:schemeClr val="tx1"/>
            </a:fontRef>
          </p:style>
        </p:cxnSp>
      </p:grpSp>
      <p:grpSp>
        <p:nvGrpSpPr>
          <p:cNvPr id="139" name="Group 138"/>
          <p:cNvGrpSpPr/>
          <p:nvPr/>
        </p:nvGrpSpPr>
        <p:grpSpPr>
          <a:xfrm>
            <a:off x="6162366" y="2304446"/>
            <a:ext cx="533400" cy="199259"/>
            <a:chOff x="6324600" y="2702180"/>
            <a:chExt cx="533400" cy="199259"/>
          </a:xfrm>
        </p:grpSpPr>
        <p:sp>
          <p:nvSpPr>
            <p:cNvPr id="140" name="Oval 139"/>
            <p:cNvSpPr/>
            <p:nvPr/>
          </p:nvSpPr>
          <p:spPr>
            <a:xfrm>
              <a:off x="6324600" y="2708019"/>
              <a:ext cx="228600" cy="1934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6629400" y="2702180"/>
              <a:ext cx="228600" cy="1934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2" name="TextBox 141"/>
          <p:cNvSpPr txBox="1"/>
          <p:nvPr/>
        </p:nvSpPr>
        <p:spPr>
          <a:xfrm>
            <a:off x="7652658" y="3504139"/>
            <a:ext cx="1066800" cy="369332"/>
          </a:xfrm>
          <a:prstGeom prst="rect">
            <a:avLst/>
          </a:prstGeom>
          <a:noFill/>
        </p:spPr>
        <p:txBody>
          <a:bodyPr wrap="square" rtlCol="0">
            <a:spAutoFit/>
          </a:bodyPr>
          <a:lstStyle/>
          <a:p>
            <a:r>
              <a:rPr lang="en-US" dirty="0" smtClean="0"/>
              <a:t>Gloves</a:t>
            </a:r>
            <a:endParaRPr lang="en-US" dirty="0"/>
          </a:p>
        </p:txBody>
      </p:sp>
      <p:sp>
        <p:nvSpPr>
          <p:cNvPr id="143" name="TextBox 142"/>
          <p:cNvSpPr txBox="1"/>
          <p:nvPr/>
        </p:nvSpPr>
        <p:spPr>
          <a:xfrm>
            <a:off x="4414653" y="5806872"/>
            <a:ext cx="1066800" cy="369332"/>
          </a:xfrm>
          <a:prstGeom prst="rect">
            <a:avLst/>
          </a:prstGeom>
          <a:noFill/>
        </p:spPr>
        <p:txBody>
          <a:bodyPr wrap="square" rtlCol="0">
            <a:spAutoFit/>
          </a:bodyPr>
          <a:lstStyle/>
          <a:p>
            <a:r>
              <a:rPr lang="en-US" dirty="0" smtClean="0"/>
              <a:t>Booties</a:t>
            </a:r>
            <a:endParaRPr lang="en-US" dirty="0"/>
          </a:p>
        </p:txBody>
      </p:sp>
      <p:sp>
        <p:nvSpPr>
          <p:cNvPr id="144" name="TextBox 143"/>
          <p:cNvSpPr txBox="1"/>
          <p:nvPr/>
        </p:nvSpPr>
        <p:spPr>
          <a:xfrm>
            <a:off x="6762750" y="5007307"/>
            <a:ext cx="1651907" cy="369332"/>
          </a:xfrm>
          <a:prstGeom prst="rect">
            <a:avLst/>
          </a:prstGeom>
          <a:noFill/>
        </p:spPr>
        <p:txBody>
          <a:bodyPr wrap="square" rtlCol="0">
            <a:spAutoFit/>
          </a:bodyPr>
          <a:lstStyle/>
          <a:p>
            <a:r>
              <a:rPr lang="en-US" dirty="0" smtClean="0"/>
              <a:t>Knee Pads</a:t>
            </a:r>
            <a:endParaRPr lang="en-US" dirty="0"/>
          </a:p>
        </p:txBody>
      </p:sp>
      <p:sp>
        <p:nvSpPr>
          <p:cNvPr id="145" name="TextBox 144"/>
          <p:cNvSpPr txBox="1"/>
          <p:nvPr/>
        </p:nvSpPr>
        <p:spPr>
          <a:xfrm>
            <a:off x="5289963" y="1769834"/>
            <a:ext cx="1638795" cy="369332"/>
          </a:xfrm>
          <a:prstGeom prst="rect">
            <a:avLst/>
          </a:prstGeom>
          <a:noFill/>
        </p:spPr>
        <p:txBody>
          <a:bodyPr wrap="square" rtlCol="0">
            <a:spAutoFit/>
          </a:bodyPr>
          <a:lstStyle/>
          <a:p>
            <a:r>
              <a:rPr lang="en-US" dirty="0" smtClean="0"/>
              <a:t>Safety Glasses</a:t>
            </a:r>
            <a:endParaRPr lang="en-US" dirty="0"/>
          </a:p>
        </p:txBody>
      </p:sp>
      <p:sp>
        <p:nvSpPr>
          <p:cNvPr id="146" name="TextBox 145"/>
          <p:cNvSpPr txBox="1"/>
          <p:nvPr/>
        </p:nvSpPr>
        <p:spPr>
          <a:xfrm>
            <a:off x="4978191" y="2521999"/>
            <a:ext cx="1319151" cy="369332"/>
          </a:xfrm>
          <a:prstGeom prst="rect">
            <a:avLst/>
          </a:prstGeom>
          <a:noFill/>
        </p:spPr>
        <p:txBody>
          <a:bodyPr wrap="square" rtlCol="0">
            <a:spAutoFit/>
          </a:bodyPr>
          <a:lstStyle/>
          <a:p>
            <a:r>
              <a:rPr lang="en-US" dirty="0" smtClean="0"/>
              <a:t>Dust Mask</a:t>
            </a:r>
            <a:endParaRPr lang="en-US" dirty="0"/>
          </a:p>
        </p:txBody>
      </p:sp>
      <p:sp>
        <p:nvSpPr>
          <p:cNvPr id="147" name="TextBox 146"/>
          <p:cNvSpPr txBox="1"/>
          <p:nvPr/>
        </p:nvSpPr>
        <p:spPr>
          <a:xfrm>
            <a:off x="5214258" y="4166696"/>
            <a:ext cx="1333995" cy="369332"/>
          </a:xfrm>
          <a:prstGeom prst="rect">
            <a:avLst/>
          </a:prstGeom>
          <a:noFill/>
        </p:spPr>
        <p:txBody>
          <a:bodyPr wrap="square" rtlCol="0">
            <a:spAutoFit/>
          </a:bodyPr>
          <a:lstStyle/>
          <a:p>
            <a:r>
              <a:rPr lang="en-US" dirty="0" smtClean="0"/>
              <a:t>Tyvek Suit</a:t>
            </a:r>
            <a:endParaRPr lang="en-US" dirty="0"/>
          </a:p>
        </p:txBody>
      </p:sp>
      <p:pic>
        <p:nvPicPr>
          <p:cNvPr id="148" name="Picture 1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74" y="6019800"/>
            <a:ext cx="1510126" cy="945156"/>
          </a:xfrm>
          <a:prstGeom prst="rect">
            <a:avLst/>
          </a:prstGeom>
        </p:spPr>
      </p:pic>
    </p:spTree>
    <p:extLst>
      <p:ext uri="{BB962C8B-B14F-4D97-AF65-F5344CB8AC3E}">
        <p14:creationId xmlns:p14="http://schemas.microsoft.com/office/powerpoint/2010/main" val="11317850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 presetClass="exit" presetSubtype="4" fill="hold" nodeType="clickEffect">
                                  <p:stCondLst>
                                    <p:cond delay="0"/>
                                  </p:stCondLst>
                                  <p:childTnLst>
                                    <p:anim calcmode="lin" valueType="num">
                                      <p:cBhvr additive="base">
                                        <p:cTn id="52" dur="500"/>
                                        <p:tgtEl>
                                          <p:spTgt spid="14"/>
                                        </p:tgtEl>
                                        <p:attrNameLst>
                                          <p:attrName>ppt_x</p:attrName>
                                        </p:attrNameLst>
                                      </p:cBhvr>
                                      <p:tavLst>
                                        <p:tav tm="0">
                                          <p:val>
                                            <p:strVal val="ppt_x"/>
                                          </p:val>
                                        </p:tav>
                                        <p:tav tm="100000">
                                          <p:val>
                                            <p:strVal val="ppt_x"/>
                                          </p:val>
                                        </p:tav>
                                      </p:tavLst>
                                    </p:anim>
                                    <p:anim calcmode="lin" valueType="num">
                                      <p:cBhvr additive="base">
                                        <p:cTn id="53" dur="500"/>
                                        <p:tgtEl>
                                          <p:spTgt spid="14"/>
                                        </p:tgtEl>
                                        <p:attrNameLst>
                                          <p:attrName>ppt_y</p:attrName>
                                        </p:attrNameLst>
                                      </p:cBhvr>
                                      <p:tavLst>
                                        <p:tav tm="0">
                                          <p:val>
                                            <p:strVal val="ppt_y"/>
                                          </p:val>
                                        </p:tav>
                                        <p:tav tm="100000">
                                          <p:val>
                                            <p:strVal val="1+ppt_h/2"/>
                                          </p:val>
                                        </p:tav>
                                      </p:tavLst>
                                    </p:anim>
                                    <p:set>
                                      <p:cBhvr>
                                        <p:cTn id="54" dur="1" fill="hold">
                                          <p:stCondLst>
                                            <p:cond delay="499"/>
                                          </p:stCondLst>
                                        </p:cTn>
                                        <p:tgtEl>
                                          <p:spTgt spid="14"/>
                                        </p:tgtEl>
                                        <p:attrNameLst>
                                          <p:attrName>style.visibility</p:attrName>
                                        </p:attrNameLst>
                                      </p:cBhvr>
                                      <p:to>
                                        <p:strVal val="hidden"/>
                                      </p:to>
                                    </p:set>
                                  </p:childTnLst>
                                </p:cTn>
                              </p:par>
                              <p:par>
                                <p:cTn id="55" presetID="2" presetClass="exit" presetSubtype="4" fill="hold" grpId="1" nodeType="withEffect">
                                  <p:stCondLst>
                                    <p:cond delay="0"/>
                                  </p:stCondLst>
                                  <p:childTnLst>
                                    <p:anim calcmode="lin" valueType="num">
                                      <p:cBhvr additive="base">
                                        <p:cTn id="56" dur="500"/>
                                        <p:tgtEl>
                                          <p:spTgt spid="115"/>
                                        </p:tgtEl>
                                        <p:attrNameLst>
                                          <p:attrName>ppt_x</p:attrName>
                                        </p:attrNameLst>
                                      </p:cBhvr>
                                      <p:tavLst>
                                        <p:tav tm="0">
                                          <p:val>
                                            <p:strVal val="ppt_x"/>
                                          </p:val>
                                        </p:tav>
                                        <p:tav tm="100000">
                                          <p:val>
                                            <p:strVal val="ppt_x"/>
                                          </p:val>
                                        </p:tav>
                                      </p:tavLst>
                                    </p:anim>
                                    <p:anim calcmode="lin" valueType="num">
                                      <p:cBhvr additive="base">
                                        <p:cTn id="57" dur="500"/>
                                        <p:tgtEl>
                                          <p:spTgt spid="115"/>
                                        </p:tgtEl>
                                        <p:attrNameLst>
                                          <p:attrName>ppt_y</p:attrName>
                                        </p:attrNameLst>
                                      </p:cBhvr>
                                      <p:tavLst>
                                        <p:tav tm="0">
                                          <p:val>
                                            <p:strVal val="ppt_y"/>
                                          </p:val>
                                        </p:tav>
                                        <p:tav tm="100000">
                                          <p:val>
                                            <p:strVal val="1+ppt_h/2"/>
                                          </p:val>
                                        </p:tav>
                                      </p:tavLst>
                                    </p:anim>
                                    <p:set>
                                      <p:cBhvr>
                                        <p:cTn id="58" dur="1" fill="hold">
                                          <p:stCondLst>
                                            <p:cond delay="499"/>
                                          </p:stCondLst>
                                        </p:cTn>
                                        <p:tgtEl>
                                          <p:spTgt spid="115"/>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6" presetClass="exit" presetSubtype="21" fill="hold" nodeType="clickEffect">
                                  <p:stCondLst>
                                    <p:cond delay="0"/>
                                  </p:stCondLst>
                                  <p:childTnLst>
                                    <p:animEffect transition="out" filter="barn(inVertical)">
                                      <p:cBhvr>
                                        <p:cTn id="62" dur="500"/>
                                        <p:tgtEl>
                                          <p:spTgt spid="12"/>
                                        </p:tgtEl>
                                      </p:cBhvr>
                                    </p:animEffect>
                                    <p:set>
                                      <p:cBhvr>
                                        <p:cTn id="63" dur="1" fill="hold">
                                          <p:stCondLst>
                                            <p:cond delay="499"/>
                                          </p:stCondLst>
                                        </p:cTn>
                                        <p:tgtEl>
                                          <p:spTgt spid="12"/>
                                        </p:tgtEl>
                                        <p:attrNameLst>
                                          <p:attrName>style.visibility</p:attrName>
                                        </p:attrNameLst>
                                      </p:cBhvr>
                                      <p:to>
                                        <p:strVal val="hidden"/>
                                      </p:to>
                                    </p:set>
                                  </p:childTnLst>
                                </p:cTn>
                              </p:par>
                              <p:par>
                                <p:cTn id="64" presetID="16" presetClass="exit" presetSubtype="21" fill="hold" grpId="1" nodeType="withEffect">
                                  <p:stCondLst>
                                    <p:cond delay="0"/>
                                  </p:stCondLst>
                                  <p:childTnLst>
                                    <p:animEffect transition="out" filter="barn(inVertical)">
                                      <p:cBhvr>
                                        <p:cTn id="65" dur="500"/>
                                        <p:tgtEl>
                                          <p:spTgt spid="116"/>
                                        </p:tgtEl>
                                      </p:cBhvr>
                                    </p:animEffect>
                                    <p:set>
                                      <p:cBhvr>
                                        <p:cTn id="66" dur="1" fill="hold">
                                          <p:stCondLst>
                                            <p:cond delay="499"/>
                                          </p:stCondLst>
                                        </p:cTn>
                                        <p:tgtEl>
                                          <p:spTgt spid="116"/>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6" presetClass="exit" presetSubtype="21" fill="hold" grpId="1" nodeType="clickEffect">
                                  <p:stCondLst>
                                    <p:cond delay="0"/>
                                  </p:stCondLst>
                                  <p:childTnLst>
                                    <p:animEffect transition="out" filter="barn(inVertical)">
                                      <p:cBhvr>
                                        <p:cTn id="70" dur="500"/>
                                        <p:tgtEl>
                                          <p:spTgt spid="107"/>
                                        </p:tgtEl>
                                      </p:cBhvr>
                                    </p:animEffect>
                                    <p:set>
                                      <p:cBhvr>
                                        <p:cTn id="71" dur="1" fill="hold">
                                          <p:stCondLst>
                                            <p:cond delay="499"/>
                                          </p:stCondLst>
                                        </p:cTn>
                                        <p:tgtEl>
                                          <p:spTgt spid="107"/>
                                        </p:tgtEl>
                                        <p:attrNameLst>
                                          <p:attrName>style.visibility</p:attrName>
                                        </p:attrNameLst>
                                      </p:cBhvr>
                                      <p:to>
                                        <p:strVal val="hidden"/>
                                      </p:to>
                                    </p:set>
                                  </p:childTnLst>
                                </p:cTn>
                              </p:par>
                              <p:par>
                                <p:cTn id="72" presetID="16" presetClass="exit" presetSubtype="21" fill="hold" grpId="1" nodeType="withEffect">
                                  <p:stCondLst>
                                    <p:cond delay="0"/>
                                  </p:stCondLst>
                                  <p:childTnLst>
                                    <p:animEffect transition="out" filter="barn(inVertical)">
                                      <p:cBhvr>
                                        <p:cTn id="73" dur="500"/>
                                        <p:tgtEl>
                                          <p:spTgt spid="108"/>
                                        </p:tgtEl>
                                      </p:cBhvr>
                                    </p:animEffect>
                                    <p:set>
                                      <p:cBhvr>
                                        <p:cTn id="74" dur="1" fill="hold">
                                          <p:stCondLst>
                                            <p:cond delay="499"/>
                                          </p:stCondLst>
                                        </p:cTn>
                                        <p:tgtEl>
                                          <p:spTgt spid="108"/>
                                        </p:tgtEl>
                                        <p:attrNameLst>
                                          <p:attrName>style.visibility</p:attrName>
                                        </p:attrNameLst>
                                      </p:cBhvr>
                                      <p:to>
                                        <p:strVal val="hidden"/>
                                      </p:to>
                                    </p:set>
                                  </p:childTnLst>
                                </p:cTn>
                              </p:par>
                              <p:par>
                                <p:cTn id="75" presetID="16" presetClass="exit" presetSubtype="21" fill="hold" grpId="1" nodeType="withEffect">
                                  <p:stCondLst>
                                    <p:cond delay="0"/>
                                  </p:stCondLst>
                                  <p:childTnLst>
                                    <p:animEffect transition="out" filter="barn(inVertical)">
                                      <p:cBhvr>
                                        <p:cTn id="76" dur="500"/>
                                        <p:tgtEl>
                                          <p:spTgt spid="113"/>
                                        </p:tgtEl>
                                      </p:cBhvr>
                                    </p:animEffect>
                                    <p:set>
                                      <p:cBhvr>
                                        <p:cTn id="77" dur="1" fill="hold">
                                          <p:stCondLst>
                                            <p:cond delay="499"/>
                                          </p:stCondLst>
                                        </p:cTn>
                                        <p:tgtEl>
                                          <p:spTgt spid="113"/>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 presetClass="exit" presetSubtype="0" fill="hold" grpId="1" nodeType="clickEffect">
                                  <p:stCondLst>
                                    <p:cond delay="0"/>
                                  </p:stCondLst>
                                  <p:childTnLst>
                                    <p:set>
                                      <p:cBhvr>
                                        <p:cTn id="81" dur="1" fill="hold">
                                          <p:stCondLst>
                                            <p:cond delay="0"/>
                                          </p:stCondLst>
                                        </p:cTn>
                                        <p:tgtEl>
                                          <p:spTgt spid="110"/>
                                        </p:tgtEl>
                                        <p:attrNameLst>
                                          <p:attrName>style.visibility</p:attrName>
                                        </p:attrNameLst>
                                      </p:cBhvr>
                                      <p:to>
                                        <p:strVal val="hidden"/>
                                      </p:to>
                                    </p:set>
                                  </p:childTnLst>
                                </p:cTn>
                              </p:par>
                              <p:par>
                                <p:cTn id="82" presetID="1" presetClass="exit" presetSubtype="0" fill="hold" grpId="1" nodeType="withEffect">
                                  <p:stCondLst>
                                    <p:cond delay="0"/>
                                  </p:stCondLst>
                                  <p:childTnLst>
                                    <p:set>
                                      <p:cBhvr>
                                        <p:cTn id="83" dur="1" fill="hold">
                                          <p:stCondLst>
                                            <p:cond delay="0"/>
                                          </p:stCondLst>
                                        </p:cTn>
                                        <p:tgtEl>
                                          <p:spTgt spid="109"/>
                                        </p:tgtEl>
                                        <p:attrNameLst>
                                          <p:attrName>style.visibility</p:attrName>
                                        </p:attrNameLst>
                                      </p:cBhvr>
                                      <p:to>
                                        <p:strVal val="hidden"/>
                                      </p:to>
                                    </p:set>
                                  </p:childTnLst>
                                </p:cTn>
                              </p:par>
                              <p:par>
                                <p:cTn id="84" presetID="1" presetClass="exit" presetSubtype="0" fill="hold" grpId="1" nodeType="withEffect">
                                  <p:stCondLst>
                                    <p:cond delay="0"/>
                                  </p:stCondLst>
                                  <p:childTnLst>
                                    <p:set>
                                      <p:cBhvr>
                                        <p:cTn id="85" dur="1" fill="hold">
                                          <p:stCondLst>
                                            <p:cond delay="0"/>
                                          </p:stCondLst>
                                        </p:cTn>
                                        <p:tgtEl>
                                          <p:spTgt spid="114"/>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14" presetClass="exit" presetSubtype="10" fill="hold" grpId="1" nodeType="clickEffect">
                                  <p:stCondLst>
                                    <p:cond delay="0"/>
                                  </p:stCondLst>
                                  <p:childTnLst>
                                    <p:animEffect transition="out" filter="randombar(horizontal)">
                                      <p:cBhvr>
                                        <p:cTn id="89" dur="500"/>
                                        <p:tgtEl>
                                          <p:spTgt spid="106"/>
                                        </p:tgtEl>
                                      </p:cBhvr>
                                    </p:animEffect>
                                    <p:set>
                                      <p:cBhvr>
                                        <p:cTn id="90" dur="1" fill="hold">
                                          <p:stCondLst>
                                            <p:cond delay="499"/>
                                          </p:stCondLst>
                                        </p:cTn>
                                        <p:tgtEl>
                                          <p:spTgt spid="106"/>
                                        </p:tgtEl>
                                        <p:attrNameLst>
                                          <p:attrName>style.visibility</p:attrName>
                                        </p:attrNameLst>
                                      </p:cBhvr>
                                      <p:to>
                                        <p:strVal val="hidden"/>
                                      </p:to>
                                    </p:set>
                                  </p:childTnLst>
                                </p:cTn>
                              </p:par>
                              <p:par>
                                <p:cTn id="91" presetID="14" presetClass="exit" presetSubtype="10" fill="hold" grpId="1" nodeType="withEffect">
                                  <p:stCondLst>
                                    <p:cond delay="0"/>
                                  </p:stCondLst>
                                  <p:childTnLst>
                                    <p:animEffect transition="out" filter="randombar(horizontal)">
                                      <p:cBhvr>
                                        <p:cTn id="92" dur="500"/>
                                        <p:tgtEl>
                                          <p:spTgt spid="6"/>
                                        </p:tgtEl>
                                      </p:cBhvr>
                                    </p:animEffect>
                                    <p:set>
                                      <p:cBhvr>
                                        <p:cTn id="93" dur="1" fill="hold">
                                          <p:stCondLst>
                                            <p:cond delay="499"/>
                                          </p:stCondLst>
                                        </p:cTn>
                                        <p:tgtEl>
                                          <p:spTgt spid="6"/>
                                        </p:tgtEl>
                                        <p:attrNameLst>
                                          <p:attrName>style.visibility</p:attrName>
                                        </p:attrNameLst>
                                      </p:cBhvr>
                                      <p:to>
                                        <p:strVal val="hidden"/>
                                      </p:to>
                                    </p:set>
                                  </p:childTnLst>
                                </p:cTn>
                              </p:par>
                              <p:par>
                                <p:cTn id="94" presetID="14" presetClass="exit" presetSubtype="10" fill="hold" grpId="1" nodeType="withEffect">
                                  <p:stCondLst>
                                    <p:cond delay="0"/>
                                  </p:stCondLst>
                                  <p:childTnLst>
                                    <p:animEffect transition="out" filter="randombar(horizontal)">
                                      <p:cBhvr>
                                        <p:cTn id="95" dur="500"/>
                                        <p:tgtEl>
                                          <p:spTgt spid="16"/>
                                        </p:tgtEl>
                                      </p:cBhvr>
                                    </p:animEffect>
                                    <p:set>
                                      <p:cBhvr>
                                        <p:cTn id="96" dur="1" fill="hold">
                                          <p:stCondLst>
                                            <p:cond delay="499"/>
                                          </p:stCondLst>
                                        </p:cTn>
                                        <p:tgtEl>
                                          <p:spTgt spid="16"/>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26" presetClass="exit" presetSubtype="0" fill="hold" nodeType="clickEffect">
                                  <p:stCondLst>
                                    <p:cond delay="0"/>
                                  </p:stCondLst>
                                  <p:childTnLst>
                                    <p:animEffect transition="out" filter="wipe(down)">
                                      <p:cBhvr>
                                        <p:cTn id="100" dur="180" accel="50000">
                                          <p:stCondLst>
                                            <p:cond delay="1820"/>
                                          </p:stCondLst>
                                        </p:cTn>
                                        <p:tgtEl>
                                          <p:spTgt spid="4"/>
                                        </p:tgtEl>
                                      </p:cBhvr>
                                    </p:animEffect>
                                    <p:anim calcmode="lin" valueType="num">
                                      <p:cBhvr>
                                        <p:cTn id="101" dur="1822" tmFilter="0,0; 0.14,0.31; 0.43,0.73; 0.71,0.91; 1.0,1.0">
                                          <p:stCondLst>
                                            <p:cond delay="0"/>
                                          </p:stCondLst>
                                        </p:cTn>
                                        <p:tgtEl>
                                          <p:spTgt spid="4"/>
                                        </p:tgtEl>
                                        <p:attrNameLst>
                                          <p:attrName>ppt_x</p:attrName>
                                        </p:attrNameLst>
                                      </p:cBhvr>
                                      <p:tavLst>
                                        <p:tav tm="0">
                                          <p:val>
                                            <p:strVal val="ppt_x"/>
                                          </p:val>
                                        </p:tav>
                                        <p:tav tm="100000">
                                          <p:val>
                                            <p:strVal val="#ppt_x+0.25"/>
                                          </p:val>
                                        </p:tav>
                                      </p:tavLst>
                                    </p:anim>
                                    <p:anim calcmode="lin" valueType="num">
                                      <p:cBhvr>
                                        <p:cTn id="102" dur="178">
                                          <p:stCondLst>
                                            <p:cond delay="1822"/>
                                          </p:stCondLst>
                                        </p:cTn>
                                        <p:tgtEl>
                                          <p:spTgt spid="4"/>
                                        </p:tgtEl>
                                        <p:attrNameLst>
                                          <p:attrName>ppt_x</p:attrName>
                                        </p:attrNameLst>
                                      </p:cBhvr>
                                      <p:tavLst>
                                        <p:tav tm="0">
                                          <p:val>
                                            <p:strVal val="ppt_x"/>
                                          </p:val>
                                        </p:tav>
                                        <p:tav tm="100000">
                                          <p:val>
                                            <p:strVal val="ppt_x"/>
                                          </p:val>
                                        </p:tav>
                                      </p:tavLst>
                                    </p:anim>
                                    <p:anim calcmode="lin" valueType="num">
                                      <p:cBhvr>
                                        <p:cTn id="103" dur="664" tmFilter="0.0,0.0;0.25,0.07;0.50,0.2;0.75,0.467;1.0,1.0">
                                          <p:stCondLst>
                                            <p:cond delay="0"/>
                                          </p:stCondLst>
                                        </p:cTn>
                                        <p:tgtEl>
                                          <p:spTgt spid="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4" dur="664" tmFilter="0, 0; 0.125,0.2665; 0.25,0.4; 0.375,0.465; 0.5,0.5;  0.625,0.535; 0.75,0.6; 0.875,0.7335; 1,1">
                                          <p:stCondLst>
                                            <p:cond delay="664"/>
                                          </p:stCondLst>
                                        </p:cTn>
                                        <p:tgtEl>
                                          <p:spTgt spid="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05" dur="332" tmFilter="0, 0; 0.125,0.2665; 0.25,0.4; 0.375,0.465; 0.5,0.5;  0.625,0.535; 0.75,0.6; 0.875,0.7335; 1,1">
                                          <p:stCondLst>
                                            <p:cond delay="1324"/>
                                          </p:stCondLst>
                                        </p:cTn>
                                        <p:tgtEl>
                                          <p:spTgt spid="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06" dur="164" tmFilter="0, 0; 0.125,0.2665; 0.25,0.4; 0.375,0.465; 0.5,0.5;  0.625,0.535; 0.75,0.6; 0.875,0.7335; 1,1">
                                          <p:stCondLst>
                                            <p:cond delay="1656"/>
                                          </p:stCondLst>
                                        </p:cTn>
                                        <p:tgtEl>
                                          <p:spTgt spid="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07" dur="180" accel="50000">
                                          <p:stCondLst>
                                            <p:cond delay="1820"/>
                                          </p:stCondLst>
                                        </p:cTn>
                                        <p:tgtEl>
                                          <p:spTgt spid="4"/>
                                        </p:tgtEl>
                                        <p:attrNameLst>
                                          <p:attrName>ppt_y</p:attrName>
                                        </p:attrNameLst>
                                      </p:cBhvr>
                                      <p:tavLst>
                                        <p:tav tm="0">
                                          <p:val>
                                            <p:strVal val="ppt_y"/>
                                          </p:val>
                                        </p:tav>
                                        <p:tav tm="100000">
                                          <p:val>
                                            <p:strVal val="ppt_y+ppt_h"/>
                                          </p:val>
                                        </p:tav>
                                      </p:tavLst>
                                    </p:anim>
                                    <p:animScale>
                                      <p:cBhvr>
                                        <p:cTn id="108" dur="26">
                                          <p:stCondLst>
                                            <p:cond delay="620"/>
                                          </p:stCondLst>
                                        </p:cTn>
                                        <p:tgtEl>
                                          <p:spTgt spid="4"/>
                                        </p:tgtEl>
                                      </p:cBhvr>
                                      <p:to x="100000" y="60000"/>
                                    </p:animScale>
                                    <p:animScale>
                                      <p:cBhvr>
                                        <p:cTn id="109" dur="166" decel="50000">
                                          <p:stCondLst>
                                            <p:cond delay="646"/>
                                          </p:stCondLst>
                                        </p:cTn>
                                        <p:tgtEl>
                                          <p:spTgt spid="4"/>
                                        </p:tgtEl>
                                      </p:cBhvr>
                                      <p:to x="100000" y="100000"/>
                                    </p:animScale>
                                    <p:animScale>
                                      <p:cBhvr>
                                        <p:cTn id="110" dur="26">
                                          <p:stCondLst>
                                            <p:cond delay="1312"/>
                                          </p:stCondLst>
                                        </p:cTn>
                                        <p:tgtEl>
                                          <p:spTgt spid="4"/>
                                        </p:tgtEl>
                                      </p:cBhvr>
                                      <p:to x="100000" y="80000"/>
                                    </p:animScale>
                                    <p:animScale>
                                      <p:cBhvr>
                                        <p:cTn id="111" dur="166" decel="50000">
                                          <p:stCondLst>
                                            <p:cond delay="1338"/>
                                          </p:stCondLst>
                                        </p:cTn>
                                        <p:tgtEl>
                                          <p:spTgt spid="4"/>
                                        </p:tgtEl>
                                      </p:cBhvr>
                                      <p:to x="100000" y="100000"/>
                                    </p:animScale>
                                    <p:animScale>
                                      <p:cBhvr>
                                        <p:cTn id="112" dur="26">
                                          <p:stCondLst>
                                            <p:cond delay="1642"/>
                                          </p:stCondLst>
                                        </p:cTn>
                                        <p:tgtEl>
                                          <p:spTgt spid="4"/>
                                        </p:tgtEl>
                                      </p:cBhvr>
                                      <p:to x="100000" y="90000"/>
                                    </p:animScale>
                                    <p:animScale>
                                      <p:cBhvr>
                                        <p:cTn id="113" dur="166" decel="50000">
                                          <p:stCondLst>
                                            <p:cond delay="1668"/>
                                          </p:stCondLst>
                                        </p:cTn>
                                        <p:tgtEl>
                                          <p:spTgt spid="4"/>
                                        </p:tgtEl>
                                      </p:cBhvr>
                                      <p:to x="100000" y="100000"/>
                                    </p:animScale>
                                    <p:animScale>
                                      <p:cBhvr>
                                        <p:cTn id="114" dur="26">
                                          <p:stCondLst>
                                            <p:cond delay="1808"/>
                                          </p:stCondLst>
                                        </p:cTn>
                                        <p:tgtEl>
                                          <p:spTgt spid="4"/>
                                        </p:tgtEl>
                                      </p:cBhvr>
                                      <p:to x="100000" y="95000"/>
                                    </p:animScale>
                                    <p:animScale>
                                      <p:cBhvr>
                                        <p:cTn id="115" dur="166" decel="50000">
                                          <p:stCondLst>
                                            <p:cond delay="1834"/>
                                          </p:stCondLst>
                                        </p:cTn>
                                        <p:tgtEl>
                                          <p:spTgt spid="4"/>
                                        </p:tgtEl>
                                      </p:cBhvr>
                                      <p:to x="100000" y="100000"/>
                                    </p:animScale>
                                    <p:set>
                                      <p:cBhvr>
                                        <p:cTn id="116" dur="1" fill="hold">
                                          <p:stCondLst>
                                            <p:cond delay="1999"/>
                                          </p:stCondLst>
                                        </p:cTn>
                                        <p:tgtEl>
                                          <p:spTgt spid="4"/>
                                        </p:tgtEl>
                                        <p:attrNameLst>
                                          <p:attrName>style.visibility</p:attrName>
                                        </p:attrNameLst>
                                      </p:cBhvr>
                                      <p:to>
                                        <p:strVal val="hidden"/>
                                      </p:to>
                                    </p:set>
                                  </p:childTnLst>
                                </p:cTn>
                              </p:par>
                              <p:par>
                                <p:cTn id="117" presetID="26" presetClass="exit" presetSubtype="0" fill="hold" grpId="1" nodeType="withEffect">
                                  <p:stCondLst>
                                    <p:cond delay="0"/>
                                  </p:stCondLst>
                                  <p:childTnLst>
                                    <p:animEffect transition="out" filter="wipe(down)">
                                      <p:cBhvr>
                                        <p:cTn id="118" dur="180" accel="50000">
                                          <p:stCondLst>
                                            <p:cond delay="1820"/>
                                          </p:stCondLst>
                                        </p:cTn>
                                        <p:tgtEl>
                                          <p:spTgt spid="117"/>
                                        </p:tgtEl>
                                      </p:cBhvr>
                                    </p:animEffect>
                                    <p:anim calcmode="lin" valueType="num">
                                      <p:cBhvr>
                                        <p:cTn id="119" dur="1822" tmFilter="0,0; 0.14,0.31; 0.43,0.73; 0.71,0.91; 1.0,1.0">
                                          <p:stCondLst>
                                            <p:cond delay="0"/>
                                          </p:stCondLst>
                                        </p:cTn>
                                        <p:tgtEl>
                                          <p:spTgt spid="117"/>
                                        </p:tgtEl>
                                        <p:attrNameLst>
                                          <p:attrName>ppt_x</p:attrName>
                                        </p:attrNameLst>
                                      </p:cBhvr>
                                      <p:tavLst>
                                        <p:tav tm="0">
                                          <p:val>
                                            <p:strVal val="ppt_x"/>
                                          </p:val>
                                        </p:tav>
                                        <p:tav tm="100000">
                                          <p:val>
                                            <p:strVal val="#ppt_x+0.25"/>
                                          </p:val>
                                        </p:tav>
                                      </p:tavLst>
                                    </p:anim>
                                    <p:anim calcmode="lin" valueType="num">
                                      <p:cBhvr>
                                        <p:cTn id="120" dur="178">
                                          <p:stCondLst>
                                            <p:cond delay="1822"/>
                                          </p:stCondLst>
                                        </p:cTn>
                                        <p:tgtEl>
                                          <p:spTgt spid="117"/>
                                        </p:tgtEl>
                                        <p:attrNameLst>
                                          <p:attrName>ppt_x</p:attrName>
                                        </p:attrNameLst>
                                      </p:cBhvr>
                                      <p:tavLst>
                                        <p:tav tm="0">
                                          <p:val>
                                            <p:strVal val="ppt_x"/>
                                          </p:val>
                                        </p:tav>
                                        <p:tav tm="100000">
                                          <p:val>
                                            <p:strVal val="ppt_x"/>
                                          </p:val>
                                        </p:tav>
                                      </p:tavLst>
                                    </p:anim>
                                    <p:anim calcmode="lin" valueType="num">
                                      <p:cBhvr>
                                        <p:cTn id="121" dur="664" tmFilter="0.0,0.0;0.25,0.07;0.50,0.2;0.75,0.467;1.0,1.0">
                                          <p:stCondLst>
                                            <p:cond delay="0"/>
                                          </p:stCondLst>
                                        </p:cTn>
                                        <p:tgtEl>
                                          <p:spTgt spid="117"/>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22" dur="664" tmFilter="0, 0; 0.125,0.2665; 0.25,0.4; 0.375,0.465; 0.5,0.5;  0.625,0.535; 0.75,0.6; 0.875,0.7335; 1,1">
                                          <p:stCondLst>
                                            <p:cond delay="664"/>
                                          </p:stCondLst>
                                        </p:cTn>
                                        <p:tgtEl>
                                          <p:spTgt spid="117"/>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23" dur="332" tmFilter="0, 0; 0.125,0.2665; 0.25,0.4; 0.375,0.465; 0.5,0.5;  0.625,0.535; 0.75,0.6; 0.875,0.7335; 1,1">
                                          <p:stCondLst>
                                            <p:cond delay="1324"/>
                                          </p:stCondLst>
                                        </p:cTn>
                                        <p:tgtEl>
                                          <p:spTgt spid="117"/>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4" dur="164" tmFilter="0, 0; 0.125,0.2665; 0.25,0.4; 0.375,0.465; 0.5,0.5;  0.625,0.535; 0.75,0.6; 0.875,0.7335; 1,1">
                                          <p:stCondLst>
                                            <p:cond delay="1656"/>
                                          </p:stCondLst>
                                        </p:cTn>
                                        <p:tgtEl>
                                          <p:spTgt spid="117"/>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25" dur="180" accel="50000">
                                          <p:stCondLst>
                                            <p:cond delay="1820"/>
                                          </p:stCondLst>
                                        </p:cTn>
                                        <p:tgtEl>
                                          <p:spTgt spid="117"/>
                                        </p:tgtEl>
                                        <p:attrNameLst>
                                          <p:attrName>ppt_y</p:attrName>
                                        </p:attrNameLst>
                                      </p:cBhvr>
                                      <p:tavLst>
                                        <p:tav tm="0">
                                          <p:val>
                                            <p:strVal val="ppt_y"/>
                                          </p:val>
                                        </p:tav>
                                        <p:tav tm="100000">
                                          <p:val>
                                            <p:strVal val="ppt_y+ppt_h"/>
                                          </p:val>
                                        </p:tav>
                                      </p:tavLst>
                                    </p:anim>
                                    <p:animScale>
                                      <p:cBhvr>
                                        <p:cTn id="126" dur="26">
                                          <p:stCondLst>
                                            <p:cond delay="620"/>
                                          </p:stCondLst>
                                        </p:cTn>
                                        <p:tgtEl>
                                          <p:spTgt spid="117"/>
                                        </p:tgtEl>
                                      </p:cBhvr>
                                      <p:to x="100000" y="60000"/>
                                    </p:animScale>
                                    <p:animScale>
                                      <p:cBhvr>
                                        <p:cTn id="127" dur="166" decel="50000">
                                          <p:stCondLst>
                                            <p:cond delay="646"/>
                                          </p:stCondLst>
                                        </p:cTn>
                                        <p:tgtEl>
                                          <p:spTgt spid="117"/>
                                        </p:tgtEl>
                                      </p:cBhvr>
                                      <p:to x="100000" y="100000"/>
                                    </p:animScale>
                                    <p:animScale>
                                      <p:cBhvr>
                                        <p:cTn id="128" dur="26">
                                          <p:stCondLst>
                                            <p:cond delay="1312"/>
                                          </p:stCondLst>
                                        </p:cTn>
                                        <p:tgtEl>
                                          <p:spTgt spid="117"/>
                                        </p:tgtEl>
                                      </p:cBhvr>
                                      <p:to x="100000" y="80000"/>
                                    </p:animScale>
                                    <p:animScale>
                                      <p:cBhvr>
                                        <p:cTn id="129" dur="166" decel="50000">
                                          <p:stCondLst>
                                            <p:cond delay="1338"/>
                                          </p:stCondLst>
                                        </p:cTn>
                                        <p:tgtEl>
                                          <p:spTgt spid="117"/>
                                        </p:tgtEl>
                                      </p:cBhvr>
                                      <p:to x="100000" y="100000"/>
                                    </p:animScale>
                                    <p:animScale>
                                      <p:cBhvr>
                                        <p:cTn id="130" dur="26">
                                          <p:stCondLst>
                                            <p:cond delay="1642"/>
                                          </p:stCondLst>
                                        </p:cTn>
                                        <p:tgtEl>
                                          <p:spTgt spid="117"/>
                                        </p:tgtEl>
                                      </p:cBhvr>
                                      <p:to x="100000" y="90000"/>
                                    </p:animScale>
                                    <p:animScale>
                                      <p:cBhvr>
                                        <p:cTn id="131" dur="166" decel="50000">
                                          <p:stCondLst>
                                            <p:cond delay="1668"/>
                                          </p:stCondLst>
                                        </p:cTn>
                                        <p:tgtEl>
                                          <p:spTgt spid="117"/>
                                        </p:tgtEl>
                                      </p:cBhvr>
                                      <p:to x="100000" y="100000"/>
                                    </p:animScale>
                                    <p:animScale>
                                      <p:cBhvr>
                                        <p:cTn id="132" dur="26">
                                          <p:stCondLst>
                                            <p:cond delay="1808"/>
                                          </p:stCondLst>
                                        </p:cTn>
                                        <p:tgtEl>
                                          <p:spTgt spid="117"/>
                                        </p:tgtEl>
                                      </p:cBhvr>
                                      <p:to x="100000" y="95000"/>
                                    </p:animScale>
                                    <p:animScale>
                                      <p:cBhvr>
                                        <p:cTn id="133" dur="166" decel="50000">
                                          <p:stCondLst>
                                            <p:cond delay="1834"/>
                                          </p:stCondLst>
                                        </p:cTn>
                                        <p:tgtEl>
                                          <p:spTgt spid="117"/>
                                        </p:tgtEl>
                                      </p:cBhvr>
                                      <p:to x="100000" y="100000"/>
                                    </p:animScale>
                                    <p:set>
                                      <p:cBhvr>
                                        <p:cTn id="134" dur="1" fill="hold">
                                          <p:stCondLst>
                                            <p:cond delay="1999"/>
                                          </p:stCondLst>
                                        </p:cTn>
                                        <p:tgtEl>
                                          <p:spTgt spid="117"/>
                                        </p:tgtEl>
                                        <p:attrNameLst>
                                          <p:attrName>style.visibility</p:attrName>
                                        </p:attrNameLst>
                                      </p:cBhvr>
                                      <p:to>
                                        <p:strVal val="hidden"/>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nodeType="clickEffect">
                                  <p:stCondLst>
                                    <p:cond delay="0"/>
                                  </p:stCondLst>
                                  <p:childTnLst>
                                    <p:set>
                                      <p:cBhvr>
                                        <p:cTn id="138" dur="1" fill="hold">
                                          <p:stCondLst>
                                            <p:cond delay="0"/>
                                          </p:stCondLst>
                                        </p:cTn>
                                        <p:tgtEl>
                                          <p:spTgt spid="118"/>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nodeType="clickEffect">
                                  <p:stCondLst>
                                    <p:cond delay="0"/>
                                  </p:stCondLst>
                                  <p:childTnLst>
                                    <p:set>
                                      <p:cBhvr>
                                        <p:cTn id="142" dur="1" fill="hold">
                                          <p:stCondLst>
                                            <p:cond delay="0"/>
                                          </p:stCondLst>
                                        </p:cTn>
                                        <p:tgtEl>
                                          <p:spTgt spid="124"/>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147"/>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130"/>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129"/>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142"/>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134"/>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133"/>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144"/>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131"/>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132"/>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143"/>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nodeType="clickEffect">
                                  <p:stCondLst>
                                    <p:cond delay="0"/>
                                  </p:stCondLst>
                                  <p:childTnLst>
                                    <p:set>
                                      <p:cBhvr>
                                        <p:cTn id="172" dur="1" fill="hold">
                                          <p:stCondLst>
                                            <p:cond delay="0"/>
                                          </p:stCondLst>
                                        </p:cTn>
                                        <p:tgtEl>
                                          <p:spTgt spid="135"/>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146"/>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nodeType="clickEffect">
                                  <p:stCondLst>
                                    <p:cond delay="0"/>
                                  </p:stCondLst>
                                  <p:childTnLst>
                                    <p:set>
                                      <p:cBhvr>
                                        <p:cTn id="178" dur="1" fill="hold">
                                          <p:stCondLst>
                                            <p:cond delay="0"/>
                                          </p:stCondLst>
                                        </p:cTn>
                                        <p:tgtEl>
                                          <p:spTgt spid="139"/>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145"/>
                                        </p:tgtEl>
                                        <p:attrNameLst>
                                          <p:attrName>style.visibility</p:attrName>
                                        </p:attrNameLst>
                                      </p:cBhvr>
                                      <p:to>
                                        <p:strVal val="visible"/>
                                      </p:to>
                                    </p:set>
                                  </p:childTnLst>
                                </p:cTn>
                              </p:par>
                            </p:childTnLst>
                          </p:cTn>
                        </p:par>
                      </p:childTnLst>
                    </p:cTn>
                  </p:par>
                  <p:par>
                    <p:cTn id="181" fill="hold">
                      <p:stCondLst>
                        <p:cond delay="indefinite"/>
                      </p:stCondLst>
                      <p:childTnLst>
                        <p:par>
                          <p:cTn id="182" fill="hold">
                            <p:stCondLst>
                              <p:cond delay="0"/>
                            </p:stCondLst>
                            <p:childTnLst>
                              <p:par>
                                <p:cTn id="183" presetID="2" presetClass="exit" presetSubtype="4" fill="hold" nodeType="clickEffect">
                                  <p:stCondLst>
                                    <p:cond delay="0"/>
                                  </p:stCondLst>
                                  <p:childTnLst>
                                    <p:anim calcmode="lin" valueType="num">
                                      <p:cBhvr additive="base">
                                        <p:cTn id="184" dur="500"/>
                                        <p:tgtEl>
                                          <p:spTgt spid="139"/>
                                        </p:tgtEl>
                                        <p:attrNameLst>
                                          <p:attrName>ppt_x</p:attrName>
                                        </p:attrNameLst>
                                      </p:cBhvr>
                                      <p:tavLst>
                                        <p:tav tm="0">
                                          <p:val>
                                            <p:strVal val="ppt_x"/>
                                          </p:val>
                                        </p:tav>
                                        <p:tav tm="100000">
                                          <p:val>
                                            <p:strVal val="ppt_x"/>
                                          </p:val>
                                        </p:tav>
                                      </p:tavLst>
                                    </p:anim>
                                    <p:anim calcmode="lin" valueType="num">
                                      <p:cBhvr additive="base">
                                        <p:cTn id="185" dur="500"/>
                                        <p:tgtEl>
                                          <p:spTgt spid="139"/>
                                        </p:tgtEl>
                                        <p:attrNameLst>
                                          <p:attrName>ppt_y</p:attrName>
                                        </p:attrNameLst>
                                      </p:cBhvr>
                                      <p:tavLst>
                                        <p:tav tm="0">
                                          <p:val>
                                            <p:strVal val="ppt_y"/>
                                          </p:val>
                                        </p:tav>
                                        <p:tav tm="100000">
                                          <p:val>
                                            <p:strVal val="1+ppt_h/2"/>
                                          </p:val>
                                        </p:tav>
                                      </p:tavLst>
                                    </p:anim>
                                    <p:set>
                                      <p:cBhvr>
                                        <p:cTn id="186" dur="1" fill="hold">
                                          <p:stCondLst>
                                            <p:cond delay="499"/>
                                          </p:stCondLst>
                                        </p:cTn>
                                        <p:tgtEl>
                                          <p:spTgt spid="139"/>
                                        </p:tgtEl>
                                        <p:attrNameLst>
                                          <p:attrName>style.visibility</p:attrName>
                                        </p:attrNameLst>
                                      </p:cBhvr>
                                      <p:to>
                                        <p:strVal val="hidden"/>
                                      </p:to>
                                    </p:set>
                                  </p:childTnLst>
                                </p:cTn>
                              </p:par>
                              <p:par>
                                <p:cTn id="187" presetID="2" presetClass="exit" presetSubtype="4" fill="hold" grpId="1" nodeType="withEffect">
                                  <p:stCondLst>
                                    <p:cond delay="0"/>
                                  </p:stCondLst>
                                  <p:childTnLst>
                                    <p:anim calcmode="lin" valueType="num">
                                      <p:cBhvr additive="base">
                                        <p:cTn id="188" dur="500"/>
                                        <p:tgtEl>
                                          <p:spTgt spid="145"/>
                                        </p:tgtEl>
                                        <p:attrNameLst>
                                          <p:attrName>ppt_x</p:attrName>
                                        </p:attrNameLst>
                                      </p:cBhvr>
                                      <p:tavLst>
                                        <p:tav tm="0">
                                          <p:val>
                                            <p:strVal val="ppt_x"/>
                                          </p:val>
                                        </p:tav>
                                        <p:tav tm="100000">
                                          <p:val>
                                            <p:strVal val="ppt_x"/>
                                          </p:val>
                                        </p:tav>
                                      </p:tavLst>
                                    </p:anim>
                                    <p:anim calcmode="lin" valueType="num">
                                      <p:cBhvr additive="base">
                                        <p:cTn id="189" dur="500"/>
                                        <p:tgtEl>
                                          <p:spTgt spid="145"/>
                                        </p:tgtEl>
                                        <p:attrNameLst>
                                          <p:attrName>ppt_y</p:attrName>
                                        </p:attrNameLst>
                                      </p:cBhvr>
                                      <p:tavLst>
                                        <p:tav tm="0">
                                          <p:val>
                                            <p:strVal val="ppt_y"/>
                                          </p:val>
                                        </p:tav>
                                        <p:tav tm="100000">
                                          <p:val>
                                            <p:strVal val="1+ppt_h/2"/>
                                          </p:val>
                                        </p:tav>
                                      </p:tavLst>
                                    </p:anim>
                                    <p:set>
                                      <p:cBhvr>
                                        <p:cTn id="190" dur="1" fill="hold">
                                          <p:stCondLst>
                                            <p:cond delay="499"/>
                                          </p:stCondLst>
                                        </p:cTn>
                                        <p:tgtEl>
                                          <p:spTgt spid="145"/>
                                        </p:tgtEl>
                                        <p:attrNameLst>
                                          <p:attrName>style.visibility</p:attrName>
                                        </p:attrNameLst>
                                      </p:cBhvr>
                                      <p:to>
                                        <p:strVal val="hidden"/>
                                      </p:to>
                                    </p:set>
                                  </p:childTnLst>
                                </p:cTn>
                              </p:par>
                            </p:childTnLst>
                          </p:cTn>
                        </p:par>
                      </p:childTnLst>
                    </p:cTn>
                  </p:par>
                  <p:par>
                    <p:cTn id="191" fill="hold">
                      <p:stCondLst>
                        <p:cond delay="indefinite"/>
                      </p:stCondLst>
                      <p:childTnLst>
                        <p:par>
                          <p:cTn id="192" fill="hold">
                            <p:stCondLst>
                              <p:cond delay="0"/>
                            </p:stCondLst>
                            <p:childTnLst>
                              <p:par>
                                <p:cTn id="193" presetID="16" presetClass="exit" presetSubtype="21" fill="hold" nodeType="clickEffect">
                                  <p:stCondLst>
                                    <p:cond delay="0"/>
                                  </p:stCondLst>
                                  <p:childTnLst>
                                    <p:animEffect transition="out" filter="barn(inVertical)">
                                      <p:cBhvr>
                                        <p:cTn id="194" dur="500"/>
                                        <p:tgtEl>
                                          <p:spTgt spid="135"/>
                                        </p:tgtEl>
                                      </p:cBhvr>
                                    </p:animEffect>
                                    <p:set>
                                      <p:cBhvr>
                                        <p:cTn id="195" dur="1" fill="hold">
                                          <p:stCondLst>
                                            <p:cond delay="499"/>
                                          </p:stCondLst>
                                        </p:cTn>
                                        <p:tgtEl>
                                          <p:spTgt spid="135"/>
                                        </p:tgtEl>
                                        <p:attrNameLst>
                                          <p:attrName>style.visibility</p:attrName>
                                        </p:attrNameLst>
                                      </p:cBhvr>
                                      <p:to>
                                        <p:strVal val="hidden"/>
                                      </p:to>
                                    </p:set>
                                  </p:childTnLst>
                                </p:cTn>
                              </p:par>
                              <p:par>
                                <p:cTn id="196" presetID="16" presetClass="exit" presetSubtype="21" fill="hold" grpId="1" nodeType="withEffect">
                                  <p:stCondLst>
                                    <p:cond delay="0"/>
                                  </p:stCondLst>
                                  <p:childTnLst>
                                    <p:animEffect transition="out" filter="barn(inVertical)">
                                      <p:cBhvr>
                                        <p:cTn id="197" dur="500"/>
                                        <p:tgtEl>
                                          <p:spTgt spid="146"/>
                                        </p:tgtEl>
                                      </p:cBhvr>
                                    </p:animEffect>
                                    <p:set>
                                      <p:cBhvr>
                                        <p:cTn id="198" dur="1" fill="hold">
                                          <p:stCondLst>
                                            <p:cond delay="499"/>
                                          </p:stCondLst>
                                        </p:cTn>
                                        <p:tgtEl>
                                          <p:spTgt spid="146"/>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16" presetClass="exit" presetSubtype="21" fill="hold" grpId="1" nodeType="clickEffect">
                                  <p:stCondLst>
                                    <p:cond delay="0"/>
                                  </p:stCondLst>
                                  <p:childTnLst>
                                    <p:animEffect transition="out" filter="barn(inVertical)">
                                      <p:cBhvr>
                                        <p:cTn id="202" dur="500"/>
                                        <p:tgtEl>
                                          <p:spTgt spid="131"/>
                                        </p:tgtEl>
                                      </p:cBhvr>
                                    </p:animEffect>
                                    <p:set>
                                      <p:cBhvr>
                                        <p:cTn id="203" dur="1" fill="hold">
                                          <p:stCondLst>
                                            <p:cond delay="499"/>
                                          </p:stCondLst>
                                        </p:cTn>
                                        <p:tgtEl>
                                          <p:spTgt spid="131"/>
                                        </p:tgtEl>
                                        <p:attrNameLst>
                                          <p:attrName>style.visibility</p:attrName>
                                        </p:attrNameLst>
                                      </p:cBhvr>
                                      <p:to>
                                        <p:strVal val="hidden"/>
                                      </p:to>
                                    </p:set>
                                  </p:childTnLst>
                                </p:cTn>
                              </p:par>
                              <p:par>
                                <p:cTn id="204" presetID="16" presetClass="exit" presetSubtype="21" fill="hold" grpId="1" nodeType="withEffect">
                                  <p:stCondLst>
                                    <p:cond delay="0"/>
                                  </p:stCondLst>
                                  <p:childTnLst>
                                    <p:animEffect transition="out" filter="barn(inVertical)">
                                      <p:cBhvr>
                                        <p:cTn id="205" dur="500"/>
                                        <p:tgtEl>
                                          <p:spTgt spid="132"/>
                                        </p:tgtEl>
                                      </p:cBhvr>
                                    </p:animEffect>
                                    <p:set>
                                      <p:cBhvr>
                                        <p:cTn id="206" dur="1" fill="hold">
                                          <p:stCondLst>
                                            <p:cond delay="499"/>
                                          </p:stCondLst>
                                        </p:cTn>
                                        <p:tgtEl>
                                          <p:spTgt spid="132"/>
                                        </p:tgtEl>
                                        <p:attrNameLst>
                                          <p:attrName>style.visibility</p:attrName>
                                        </p:attrNameLst>
                                      </p:cBhvr>
                                      <p:to>
                                        <p:strVal val="hidden"/>
                                      </p:to>
                                    </p:set>
                                  </p:childTnLst>
                                </p:cTn>
                              </p:par>
                              <p:par>
                                <p:cTn id="207" presetID="16" presetClass="exit" presetSubtype="21" fill="hold" grpId="1" nodeType="withEffect">
                                  <p:stCondLst>
                                    <p:cond delay="0"/>
                                  </p:stCondLst>
                                  <p:childTnLst>
                                    <p:animEffect transition="out" filter="barn(inVertical)">
                                      <p:cBhvr>
                                        <p:cTn id="208" dur="500"/>
                                        <p:tgtEl>
                                          <p:spTgt spid="143"/>
                                        </p:tgtEl>
                                      </p:cBhvr>
                                    </p:animEffect>
                                    <p:set>
                                      <p:cBhvr>
                                        <p:cTn id="209" dur="1" fill="hold">
                                          <p:stCondLst>
                                            <p:cond delay="499"/>
                                          </p:stCondLst>
                                        </p:cTn>
                                        <p:tgtEl>
                                          <p:spTgt spid="143"/>
                                        </p:tgtEl>
                                        <p:attrNameLst>
                                          <p:attrName>style.visibility</p:attrName>
                                        </p:attrNameLst>
                                      </p:cBhvr>
                                      <p:to>
                                        <p:strVal val="hidden"/>
                                      </p:to>
                                    </p:set>
                                  </p:childTnLst>
                                </p:cTn>
                              </p:par>
                            </p:childTnLst>
                          </p:cTn>
                        </p:par>
                      </p:childTnLst>
                    </p:cTn>
                  </p:par>
                  <p:par>
                    <p:cTn id="210" fill="hold">
                      <p:stCondLst>
                        <p:cond delay="indefinite"/>
                      </p:stCondLst>
                      <p:childTnLst>
                        <p:par>
                          <p:cTn id="211" fill="hold">
                            <p:stCondLst>
                              <p:cond delay="0"/>
                            </p:stCondLst>
                            <p:childTnLst>
                              <p:par>
                                <p:cTn id="212" presetID="1" presetClass="exit" presetSubtype="0" fill="hold" grpId="1" nodeType="clickEffect">
                                  <p:stCondLst>
                                    <p:cond delay="0"/>
                                  </p:stCondLst>
                                  <p:childTnLst>
                                    <p:set>
                                      <p:cBhvr>
                                        <p:cTn id="213" dur="1" fill="hold">
                                          <p:stCondLst>
                                            <p:cond delay="0"/>
                                          </p:stCondLst>
                                        </p:cTn>
                                        <p:tgtEl>
                                          <p:spTgt spid="134"/>
                                        </p:tgtEl>
                                        <p:attrNameLst>
                                          <p:attrName>style.visibility</p:attrName>
                                        </p:attrNameLst>
                                      </p:cBhvr>
                                      <p:to>
                                        <p:strVal val="hidden"/>
                                      </p:to>
                                    </p:set>
                                  </p:childTnLst>
                                </p:cTn>
                              </p:par>
                              <p:par>
                                <p:cTn id="214" presetID="1" presetClass="exit" presetSubtype="0" fill="hold" grpId="1" nodeType="withEffect">
                                  <p:stCondLst>
                                    <p:cond delay="0"/>
                                  </p:stCondLst>
                                  <p:childTnLst>
                                    <p:set>
                                      <p:cBhvr>
                                        <p:cTn id="215" dur="1" fill="hold">
                                          <p:stCondLst>
                                            <p:cond delay="0"/>
                                          </p:stCondLst>
                                        </p:cTn>
                                        <p:tgtEl>
                                          <p:spTgt spid="133"/>
                                        </p:tgtEl>
                                        <p:attrNameLst>
                                          <p:attrName>style.visibility</p:attrName>
                                        </p:attrNameLst>
                                      </p:cBhvr>
                                      <p:to>
                                        <p:strVal val="hidden"/>
                                      </p:to>
                                    </p:set>
                                  </p:childTnLst>
                                </p:cTn>
                              </p:par>
                              <p:par>
                                <p:cTn id="216" presetID="1" presetClass="exit" presetSubtype="0" fill="hold" grpId="1" nodeType="withEffect">
                                  <p:stCondLst>
                                    <p:cond delay="0"/>
                                  </p:stCondLst>
                                  <p:childTnLst>
                                    <p:set>
                                      <p:cBhvr>
                                        <p:cTn id="217" dur="1" fill="hold">
                                          <p:stCondLst>
                                            <p:cond delay="0"/>
                                          </p:stCondLst>
                                        </p:cTn>
                                        <p:tgtEl>
                                          <p:spTgt spid="144"/>
                                        </p:tgtEl>
                                        <p:attrNameLst>
                                          <p:attrName>style.visibility</p:attrName>
                                        </p:attrNameLst>
                                      </p:cBhvr>
                                      <p:to>
                                        <p:strVal val="hidden"/>
                                      </p:to>
                                    </p:set>
                                  </p:childTnLst>
                                </p:cTn>
                              </p:par>
                            </p:childTnLst>
                          </p:cTn>
                        </p:par>
                      </p:childTnLst>
                    </p:cTn>
                  </p:par>
                  <p:par>
                    <p:cTn id="218" fill="hold">
                      <p:stCondLst>
                        <p:cond delay="indefinite"/>
                      </p:stCondLst>
                      <p:childTnLst>
                        <p:par>
                          <p:cTn id="219" fill="hold">
                            <p:stCondLst>
                              <p:cond delay="0"/>
                            </p:stCondLst>
                            <p:childTnLst>
                              <p:par>
                                <p:cTn id="220" presetID="14" presetClass="exit" presetSubtype="10" fill="hold" grpId="1" nodeType="clickEffect">
                                  <p:stCondLst>
                                    <p:cond delay="0"/>
                                  </p:stCondLst>
                                  <p:childTnLst>
                                    <p:animEffect transition="out" filter="randombar(horizontal)">
                                      <p:cBhvr>
                                        <p:cTn id="221" dur="500"/>
                                        <p:tgtEl>
                                          <p:spTgt spid="130"/>
                                        </p:tgtEl>
                                      </p:cBhvr>
                                    </p:animEffect>
                                    <p:set>
                                      <p:cBhvr>
                                        <p:cTn id="222" dur="1" fill="hold">
                                          <p:stCondLst>
                                            <p:cond delay="499"/>
                                          </p:stCondLst>
                                        </p:cTn>
                                        <p:tgtEl>
                                          <p:spTgt spid="130"/>
                                        </p:tgtEl>
                                        <p:attrNameLst>
                                          <p:attrName>style.visibility</p:attrName>
                                        </p:attrNameLst>
                                      </p:cBhvr>
                                      <p:to>
                                        <p:strVal val="hidden"/>
                                      </p:to>
                                    </p:set>
                                  </p:childTnLst>
                                </p:cTn>
                              </p:par>
                              <p:par>
                                <p:cTn id="223" presetID="14" presetClass="exit" presetSubtype="10" fill="hold" grpId="1" nodeType="withEffect">
                                  <p:stCondLst>
                                    <p:cond delay="0"/>
                                  </p:stCondLst>
                                  <p:childTnLst>
                                    <p:animEffect transition="out" filter="randombar(horizontal)">
                                      <p:cBhvr>
                                        <p:cTn id="224" dur="500"/>
                                        <p:tgtEl>
                                          <p:spTgt spid="129"/>
                                        </p:tgtEl>
                                      </p:cBhvr>
                                    </p:animEffect>
                                    <p:set>
                                      <p:cBhvr>
                                        <p:cTn id="225" dur="1" fill="hold">
                                          <p:stCondLst>
                                            <p:cond delay="499"/>
                                          </p:stCondLst>
                                        </p:cTn>
                                        <p:tgtEl>
                                          <p:spTgt spid="129"/>
                                        </p:tgtEl>
                                        <p:attrNameLst>
                                          <p:attrName>style.visibility</p:attrName>
                                        </p:attrNameLst>
                                      </p:cBhvr>
                                      <p:to>
                                        <p:strVal val="hidden"/>
                                      </p:to>
                                    </p:set>
                                  </p:childTnLst>
                                </p:cTn>
                              </p:par>
                              <p:par>
                                <p:cTn id="226" presetID="14" presetClass="exit" presetSubtype="10" fill="hold" grpId="1" nodeType="withEffect">
                                  <p:stCondLst>
                                    <p:cond delay="0"/>
                                  </p:stCondLst>
                                  <p:childTnLst>
                                    <p:animEffect transition="out" filter="randombar(horizontal)">
                                      <p:cBhvr>
                                        <p:cTn id="227" dur="500"/>
                                        <p:tgtEl>
                                          <p:spTgt spid="142"/>
                                        </p:tgtEl>
                                      </p:cBhvr>
                                    </p:animEffect>
                                    <p:set>
                                      <p:cBhvr>
                                        <p:cTn id="228" dur="1" fill="hold">
                                          <p:stCondLst>
                                            <p:cond delay="499"/>
                                          </p:stCondLst>
                                        </p:cTn>
                                        <p:tgtEl>
                                          <p:spTgt spid="142"/>
                                        </p:tgtEl>
                                        <p:attrNameLst>
                                          <p:attrName>style.visibility</p:attrName>
                                        </p:attrNameLst>
                                      </p:cBhvr>
                                      <p:to>
                                        <p:strVal val="hidden"/>
                                      </p:to>
                                    </p:set>
                                  </p:childTnLst>
                                </p:cTn>
                              </p:par>
                            </p:childTnLst>
                          </p:cTn>
                        </p:par>
                      </p:childTnLst>
                    </p:cTn>
                  </p:par>
                  <p:par>
                    <p:cTn id="229" fill="hold">
                      <p:stCondLst>
                        <p:cond delay="indefinite"/>
                      </p:stCondLst>
                      <p:childTnLst>
                        <p:par>
                          <p:cTn id="230" fill="hold">
                            <p:stCondLst>
                              <p:cond delay="0"/>
                            </p:stCondLst>
                            <p:childTnLst>
                              <p:par>
                                <p:cTn id="231" presetID="26" presetClass="exit" presetSubtype="0" fill="hold" nodeType="clickEffect">
                                  <p:stCondLst>
                                    <p:cond delay="0"/>
                                  </p:stCondLst>
                                  <p:childTnLst>
                                    <p:animEffect transition="out" filter="wipe(down)">
                                      <p:cBhvr>
                                        <p:cTn id="232" dur="180" accel="50000">
                                          <p:stCondLst>
                                            <p:cond delay="1820"/>
                                          </p:stCondLst>
                                        </p:cTn>
                                        <p:tgtEl>
                                          <p:spTgt spid="124"/>
                                        </p:tgtEl>
                                      </p:cBhvr>
                                    </p:animEffect>
                                    <p:anim calcmode="lin" valueType="num">
                                      <p:cBhvr>
                                        <p:cTn id="233" dur="1822" tmFilter="0,0; 0.14,0.31; 0.43,0.73; 0.71,0.91; 1.0,1.0">
                                          <p:stCondLst>
                                            <p:cond delay="0"/>
                                          </p:stCondLst>
                                        </p:cTn>
                                        <p:tgtEl>
                                          <p:spTgt spid="124"/>
                                        </p:tgtEl>
                                        <p:attrNameLst>
                                          <p:attrName>ppt_x</p:attrName>
                                        </p:attrNameLst>
                                      </p:cBhvr>
                                      <p:tavLst>
                                        <p:tav tm="0">
                                          <p:val>
                                            <p:strVal val="ppt_x"/>
                                          </p:val>
                                        </p:tav>
                                        <p:tav tm="100000">
                                          <p:val>
                                            <p:strVal val="#ppt_x+0.25"/>
                                          </p:val>
                                        </p:tav>
                                      </p:tavLst>
                                    </p:anim>
                                    <p:anim calcmode="lin" valueType="num">
                                      <p:cBhvr>
                                        <p:cTn id="234" dur="178">
                                          <p:stCondLst>
                                            <p:cond delay="1822"/>
                                          </p:stCondLst>
                                        </p:cTn>
                                        <p:tgtEl>
                                          <p:spTgt spid="124"/>
                                        </p:tgtEl>
                                        <p:attrNameLst>
                                          <p:attrName>ppt_x</p:attrName>
                                        </p:attrNameLst>
                                      </p:cBhvr>
                                      <p:tavLst>
                                        <p:tav tm="0">
                                          <p:val>
                                            <p:strVal val="ppt_x"/>
                                          </p:val>
                                        </p:tav>
                                        <p:tav tm="100000">
                                          <p:val>
                                            <p:strVal val="ppt_x"/>
                                          </p:val>
                                        </p:tav>
                                      </p:tavLst>
                                    </p:anim>
                                    <p:anim calcmode="lin" valueType="num">
                                      <p:cBhvr>
                                        <p:cTn id="235" dur="664" tmFilter="0.0,0.0;0.25,0.07;0.50,0.2;0.75,0.467;1.0,1.0">
                                          <p:stCondLst>
                                            <p:cond delay="0"/>
                                          </p:stCondLst>
                                        </p:cTn>
                                        <p:tgtEl>
                                          <p:spTgt spid="12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36" dur="664" tmFilter="0, 0; 0.125,0.2665; 0.25,0.4; 0.375,0.465; 0.5,0.5;  0.625,0.535; 0.75,0.6; 0.875,0.7335; 1,1">
                                          <p:stCondLst>
                                            <p:cond delay="664"/>
                                          </p:stCondLst>
                                        </p:cTn>
                                        <p:tgtEl>
                                          <p:spTgt spid="12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37" dur="332" tmFilter="0, 0; 0.125,0.2665; 0.25,0.4; 0.375,0.465; 0.5,0.5;  0.625,0.535; 0.75,0.6; 0.875,0.7335; 1,1">
                                          <p:stCondLst>
                                            <p:cond delay="1324"/>
                                          </p:stCondLst>
                                        </p:cTn>
                                        <p:tgtEl>
                                          <p:spTgt spid="12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38" dur="164" tmFilter="0, 0; 0.125,0.2665; 0.25,0.4; 0.375,0.465; 0.5,0.5;  0.625,0.535; 0.75,0.6; 0.875,0.7335; 1,1">
                                          <p:stCondLst>
                                            <p:cond delay="1656"/>
                                          </p:stCondLst>
                                        </p:cTn>
                                        <p:tgtEl>
                                          <p:spTgt spid="12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39" dur="180" accel="50000">
                                          <p:stCondLst>
                                            <p:cond delay="1820"/>
                                          </p:stCondLst>
                                        </p:cTn>
                                        <p:tgtEl>
                                          <p:spTgt spid="124"/>
                                        </p:tgtEl>
                                        <p:attrNameLst>
                                          <p:attrName>ppt_y</p:attrName>
                                        </p:attrNameLst>
                                      </p:cBhvr>
                                      <p:tavLst>
                                        <p:tav tm="0">
                                          <p:val>
                                            <p:strVal val="ppt_y"/>
                                          </p:val>
                                        </p:tav>
                                        <p:tav tm="100000">
                                          <p:val>
                                            <p:strVal val="ppt_y+ppt_h"/>
                                          </p:val>
                                        </p:tav>
                                      </p:tavLst>
                                    </p:anim>
                                    <p:animScale>
                                      <p:cBhvr>
                                        <p:cTn id="240" dur="26">
                                          <p:stCondLst>
                                            <p:cond delay="620"/>
                                          </p:stCondLst>
                                        </p:cTn>
                                        <p:tgtEl>
                                          <p:spTgt spid="124"/>
                                        </p:tgtEl>
                                      </p:cBhvr>
                                      <p:to x="100000" y="60000"/>
                                    </p:animScale>
                                    <p:animScale>
                                      <p:cBhvr>
                                        <p:cTn id="241" dur="166" decel="50000">
                                          <p:stCondLst>
                                            <p:cond delay="646"/>
                                          </p:stCondLst>
                                        </p:cTn>
                                        <p:tgtEl>
                                          <p:spTgt spid="124"/>
                                        </p:tgtEl>
                                      </p:cBhvr>
                                      <p:to x="100000" y="100000"/>
                                    </p:animScale>
                                    <p:animScale>
                                      <p:cBhvr>
                                        <p:cTn id="242" dur="26">
                                          <p:stCondLst>
                                            <p:cond delay="1312"/>
                                          </p:stCondLst>
                                        </p:cTn>
                                        <p:tgtEl>
                                          <p:spTgt spid="124"/>
                                        </p:tgtEl>
                                      </p:cBhvr>
                                      <p:to x="100000" y="80000"/>
                                    </p:animScale>
                                    <p:animScale>
                                      <p:cBhvr>
                                        <p:cTn id="243" dur="166" decel="50000">
                                          <p:stCondLst>
                                            <p:cond delay="1338"/>
                                          </p:stCondLst>
                                        </p:cTn>
                                        <p:tgtEl>
                                          <p:spTgt spid="124"/>
                                        </p:tgtEl>
                                      </p:cBhvr>
                                      <p:to x="100000" y="100000"/>
                                    </p:animScale>
                                    <p:animScale>
                                      <p:cBhvr>
                                        <p:cTn id="244" dur="26">
                                          <p:stCondLst>
                                            <p:cond delay="1642"/>
                                          </p:stCondLst>
                                        </p:cTn>
                                        <p:tgtEl>
                                          <p:spTgt spid="124"/>
                                        </p:tgtEl>
                                      </p:cBhvr>
                                      <p:to x="100000" y="90000"/>
                                    </p:animScale>
                                    <p:animScale>
                                      <p:cBhvr>
                                        <p:cTn id="245" dur="166" decel="50000">
                                          <p:stCondLst>
                                            <p:cond delay="1668"/>
                                          </p:stCondLst>
                                        </p:cTn>
                                        <p:tgtEl>
                                          <p:spTgt spid="124"/>
                                        </p:tgtEl>
                                      </p:cBhvr>
                                      <p:to x="100000" y="100000"/>
                                    </p:animScale>
                                    <p:animScale>
                                      <p:cBhvr>
                                        <p:cTn id="246" dur="26">
                                          <p:stCondLst>
                                            <p:cond delay="1808"/>
                                          </p:stCondLst>
                                        </p:cTn>
                                        <p:tgtEl>
                                          <p:spTgt spid="124"/>
                                        </p:tgtEl>
                                      </p:cBhvr>
                                      <p:to x="100000" y="95000"/>
                                    </p:animScale>
                                    <p:animScale>
                                      <p:cBhvr>
                                        <p:cTn id="247" dur="166" decel="50000">
                                          <p:stCondLst>
                                            <p:cond delay="1834"/>
                                          </p:stCondLst>
                                        </p:cTn>
                                        <p:tgtEl>
                                          <p:spTgt spid="124"/>
                                        </p:tgtEl>
                                      </p:cBhvr>
                                      <p:to x="100000" y="100000"/>
                                    </p:animScale>
                                    <p:set>
                                      <p:cBhvr>
                                        <p:cTn id="248" dur="1" fill="hold">
                                          <p:stCondLst>
                                            <p:cond delay="1999"/>
                                          </p:stCondLst>
                                        </p:cTn>
                                        <p:tgtEl>
                                          <p:spTgt spid="124"/>
                                        </p:tgtEl>
                                        <p:attrNameLst>
                                          <p:attrName>style.visibility</p:attrName>
                                        </p:attrNameLst>
                                      </p:cBhvr>
                                      <p:to>
                                        <p:strVal val="hidden"/>
                                      </p:to>
                                    </p:set>
                                  </p:childTnLst>
                                </p:cTn>
                              </p:par>
                              <p:par>
                                <p:cTn id="249" presetID="26" presetClass="exit" presetSubtype="0" fill="hold" grpId="1" nodeType="withEffect">
                                  <p:stCondLst>
                                    <p:cond delay="0"/>
                                  </p:stCondLst>
                                  <p:childTnLst>
                                    <p:animEffect transition="out" filter="wipe(down)">
                                      <p:cBhvr>
                                        <p:cTn id="250" dur="180" accel="50000">
                                          <p:stCondLst>
                                            <p:cond delay="1820"/>
                                          </p:stCondLst>
                                        </p:cTn>
                                        <p:tgtEl>
                                          <p:spTgt spid="147"/>
                                        </p:tgtEl>
                                      </p:cBhvr>
                                    </p:animEffect>
                                    <p:anim calcmode="lin" valueType="num">
                                      <p:cBhvr>
                                        <p:cTn id="251" dur="1822" tmFilter="0,0; 0.14,0.31; 0.43,0.73; 0.71,0.91; 1.0,1.0">
                                          <p:stCondLst>
                                            <p:cond delay="0"/>
                                          </p:stCondLst>
                                        </p:cTn>
                                        <p:tgtEl>
                                          <p:spTgt spid="147"/>
                                        </p:tgtEl>
                                        <p:attrNameLst>
                                          <p:attrName>ppt_x</p:attrName>
                                        </p:attrNameLst>
                                      </p:cBhvr>
                                      <p:tavLst>
                                        <p:tav tm="0">
                                          <p:val>
                                            <p:strVal val="ppt_x"/>
                                          </p:val>
                                        </p:tav>
                                        <p:tav tm="100000">
                                          <p:val>
                                            <p:strVal val="#ppt_x+0.25"/>
                                          </p:val>
                                        </p:tav>
                                      </p:tavLst>
                                    </p:anim>
                                    <p:anim calcmode="lin" valueType="num">
                                      <p:cBhvr>
                                        <p:cTn id="252" dur="178">
                                          <p:stCondLst>
                                            <p:cond delay="1822"/>
                                          </p:stCondLst>
                                        </p:cTn>
                                        <p:tgtEl>
                                          <p:spTgt spid="147"/>
                                        </p:tgtEl>
                                        <p:attrNameLst>
                                          <p:attrName>ppt_x</p:attrName>
                                        </p:attrNameLst>
                                      </p:cBhvr>
                                      <p:tavLst>
                                        <p:tav tm="0">
                                          <p:val>
                                            <p:strVal val="ppt_x"/>
                                          </p:val>
                                        </p:tav>
                                        <p:tav tm="100000">
                                          <p:val>
                                            <p:strVal val="ppt_x"/>
                                          </p:val>
                                        </p:tav>
                                      </p:tavLst>
                                    </p:anim>
                                    <p:anim calcmode="lin" valueType="num">
                                      <p:cBhvr>
                                        <p:cTn id="253" dur="664" tmFilter="0.0,0.0;0.25,0.07;0.50,0.2;0.75,0.467;1.0,1.0">
                                          <p:stCondLst>
                                            <p:cond delay="0"/>
                                          </p:stCondLst>
                                        </p:cTn>
                                        <p:tgtEl>
                                          <p:spTgt spid="147"/>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54" dur="664" tmFilter="0, 0; 0.125,0.2665; 0.25,0.4; 0.375,0.465; 0.5,0.5;  0.625,0.535; 0.75,0.6; 0.875,0.7335; 1,1">
                                          <p:stCondLst>
                                            <p:cond delay="664"/>
                                          </p:stCondLst>
                                        </p:cTn>
                                        <p:tgtEl>
                                          <p:spTgt spid="147"/>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55" dur="332" tmFilter="0, 0; 0.125,0.2665; 0.25,0.4; 0.375,0.465; 0.5,0.5;  0.625,0.535; 0.75,0.6; 0.875,0.7335; 1,1">
                                          <p:stCondLst>
                                            <p:cond delay="1324"/>
                                          </p:stCondLst>
                                        </p:cTn>
                                        <p:tgtEl>
                                          <p:spTgt spid="147"/>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56" dur="164" tmFilter="0, 0; 0.125,0.2665; 0.25,0.4; 0.375,0.465; 0.5,0.5;  0.625,0.535; 0.75,0.6; 0.875,0.7335; 1,1">
                                          <p:stCondLst>
                                            <p:cond delay="1656"/>
                                          </p:stCondLst>
                                        </p:cTn>
                                        <p:tgtEl>
                                          <p:spTgt spid="147"/>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57" dur="180" accel="50000">
                                          <p:stCondLst>
                                            <p:cond delay="1820"/>
                                          </p:stCondLst>
                                        </p:cTn>
                                        <p:tgtEl>
                                          <p:spTgt spid="147"/>
                                        </p:tgtEl>
                                        <p:attrNameLst>
                                          <p:attrName>ppt_y</p:attrName>
                                        </p:attrNameLst>
                                      </p:cBhvr>
                                      <p:tavLst>
                                        <p:tav tm="0">
                                          <p:val>
                                            <p:strVal val="ppt_y"/>
                                          </p:val>
                                        </p:tav>
                                        <p:tav tm="100000">
                                          <p:val>
                                            <p:strVal val="ppt_y+ppt_h"/>
                                          </p:val>
                                        </p:tav>
                                      </p:tavLst>
                                    </p:anim>
                                    <p:animScale>
                                      <p:cBhvr>
                                        <p:cTn id="258" dur="26">
                                          <p:stCondLst>
                                            <p:cond delay="620"/>
                                          </p:stCondLst>
                                        </p:cTn>
                                        <p:tgtEl>
                                          <p:spTgt spid="147"/>
                                        </p:tgtEl>
                                      </p:cBhvr>
                                      <p:to x="100000" y="60000"/>
                                    </p:animScale>
                                    <p:animScale>
                                      <p:cBhvr>
                                        <p:cTn id="259" dur="166" decel="50000">
                                          <p:stCondLst>
                                            <p:cond delay="646"/>
                                          </p:stCondLst>
                                        </p:cTn>
                                        <p:tgtEl>
                                          <p:spTgt spid="147"/>
                                        </p:tgtEl>
                                      </p:cBhvr>
                                      <p:to x="100000" y="100000"/>
                                    </p:animScale>
                                    <p:animScale>
                                      <p:cBhvr>
                                        <p:cTn id="260" dur="26">
                                          <p:stCondLst>
                                            <p:cond delay="1312"/>
                                          </p:stCondLst>
                                        </p:cTn>
                                        <p:tgtEl>
                                          <p:spTgt spid="147"/>
                                        </p:tgtEl>
                                      </p:cBhvr>
                                      <p:to x="100000" y="80000"/>
                                    </p:animScale>
                                    <p:animScale>
                                      <p:cBhvr>
                                        <p:cTn id="261" dur="166" decel="50000">
                                          <p:stCondLst>
                                            <p:cond delay="1338"/>
                                          </p:stCondLst>
                                        </p:cTn>
                                        <p:tgtEl>
                                          <p:spTgt spid="147"/>
                                        </p:tgtEl>
                                      </p:cBhvr>
                                      <p:to x="100000" y="100000"/>
                                    </p:animScale>
                                    <p:animScale>
                                      <p:cBhvr>
                                        <p:cTn id="262" dur="26">
                                          <p:stCondLst>
                                            <p:cond delay="1642"/>
                                          </p:stCondLst>
                                        </p:cTn>
                                        <p:tgtEl>
                                          <p:spTgt spid="147"/>
                                        </p:tgtEl>
                                      </p:cBhvr>
                                      <p:to x="100000" y="90000"/>
                                    </p:animScale>
                                    <p:animScale>
                                      <p:cBhvr>
                                        <p:cTn id="263" dur="166" decel="50000">
                                          <p:stCondLst>
                                            <p:cond delay="1668"/>
                                          </p:stCondLst>
                                        </p:cTn>
                                        <p:tgtEl>
                                          <p:spTgt spid="147"/>
                                        </p:tgtEl>
                                      </p:cBhvr>
                                      <p:to x="100000" y="100000"/>
                                    </p:animScale>
                                    <p:animScale>
                                      <p:cBhvr>
                                        <p:cTn id="264" dur="26">
                                          <p:stCondLst>
                                            <p:cond delay="1808"/>
                                          </p:stCondLst>
                                        </p:cTn>
                                        <p:tgtEl>
                                          <p:spTgt spid="147"/>
                                        </p:tgtEl>
                                      </p:cBhvr>
                                      <p:to x="100000" y="95000"/>
                                    </p:animScale>
                                    <p:animScale>
                                      <p:cBhvr>
                                        <p:cTn id="265" dur="166" decel="50000">
                                          <p:stCondLst>
                                            <p:cond delay="1834"/>
                                          </p:stCondLst>
                                        </p:cTn>
                                        <p:tgtEl>
                                          <p:spTgt spid="147"/>
                                        </p:tgtEl>
                                      </p:cBhvr>
                                      <p:to x="100000" y="100000"/>
                                    </p:animScale>
                                    <p:set>
                                      <p:cBhvr>
                                        <p:cTn id="266" dur="1" fill="hold">
                                          <p:stCondLst>
                                            <p:cond delay="1999"/>
                                          </p:stCondLst>
                                        </p:cTn>
                                        <p:tgtEl>
                                          <p:spTgt spid="1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106" grpId="0" animBg="1"/>
      <p:bldP spid="106" grpId="1" animBg="1"/>
      <p:bldP spid="107" grpId="0" animBg="1"/>
      <p:bldP spid="107" grpId="1" animBg="1"/>
      <p:bldP spid="108" grpId="0" animBg="1"/>
      <p:bldP spid="108" grpId="1" animBg="1"/>
      <p:bldP spid="109" grpId="0" animBg="1"/>
      <p:bldP spid="109" grpId="1" animBg="1"/>
      <p:bldP spid="110" grpId="0" animBg="1"/>
      <p:bldP spid="110" grpId="1" animBg="1"/>
      <p:bldP spid="16" grpId="0"/>
      <p:bldP spid="16" grpId="1"/>
      <p:bldP spid="113" grpId="0"/>
      <p:bldP spid="113" grpId="1"/>
      <p:bldP spid="114" grpId="0"/>
      <p:bldP spid="114" grpId="1"/>
      <p:bldP spid="115" grpId="0"/>
      <p:bldP spid="115" grpId="1"/>
      <p:bldP spid="116" grpId="0"/>
      <p:bldP spid="116" grpId="1"/>
      <p:bldP spid="117" grpId="0"/>
      <p:bldP spid="117" grpId="1"/>
      <p:bldP spid="129" grpId="0" animBg="1"/>
      <p:bldP spid="129" grpId="1" animBg="1"/>
      <p:bldP spid="130" grpId="0" animBg="1"/>
      <p:bldP spid="130" grpId="1" animBg="1"/>
      <p:bldP spid="131" grpId="0" animBg="1"/>
      <p:bldP spid="131" grpId="1" animBg="1"/>
      <p:bldP spid="132" grpId="0" animBg="1"/>
      <p:bldP spid="132" grpId="1" animBg="1"/>
      <p:bldP spid="133" grpId="0" animBg="1"/>
      <p:bldP spid="133" grpId="1" animBg="1"/>
      <p:bldP spid="134" grpId="0" animBg="1"/>
      <p:bldP spid="134" grpId="1" animBg="1"/>
      <p:bldP spid="142" grpId="0"/>
      <p:bldP spid="142" grpId="1"/>
      <p:bldP spid="143" grpId="0"/>
      <p:bldP spid="143" grpId="1"/>
      <p:bldP spid="144" grpId="0"/>
      <p:bldP spid="144" grpId="1"/>
      <p:bldP spid="145" grpId="0"/>
      <p:bldP spid="145" grpId="1"/>
      <p:bldP spid="146" grpId="0"/>
      <p:bldP spid="146" grpId="1"/>
      <p:bldP spid="147" grpId="0"/>
      <p:bldP spid="147"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2819400" y="6324600"/>
            <a:ext cx="6172200" cy="461665"/>
          </a:xfrm>
          <a:prstGeom prst="rect">
            <a:avLst/>
          </a:prstGeom>
          <a:solidFill>
            <a:schemeClr val="bg1"/>
          </a:solidFill>
        </p:spPr>
        <p:txBody>
          <a:bodyPr wrap="square" rtlCol="0">
            <a:spAutoFit/>
          </a:bodyPr>
          <a:lstStyle/>
          <a:p>
            <a:pPr algn="r"/>
            <a:r>
              <a:rPr lang="en-US" sz="2400" dirty="0" smtClean="0"/>
              <a:t>The </a:t>
            </a:r>
            <a:r>
              <a:rPr lang="en-US" sz="2400" dirty="0" smtClean="0"/>
              <a:t>2017 </a:t>
            </a:r>
            <a:r>
              <a:rPr lang="en-US" sz="2400" dirty="0" smtClean="0"/>
              <a:t>International Radon Symposium</a:t>
            </a:r>
            <a:r>
              <a:rPr lang="en-US" sz="2400" dirty="0" smtClean="0">
                <a:effectLst/>
              </a:rPr>
              <a:t>™</a:t>
            </a:r>
            <a:endParaRPr lang="en-US" sz="240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74" y="6019800"/>
            <a:ext cx="1510126" cy="945156"/>
          </a:xfrm>
          <a:prstGeom prst="rect">
            <a:avLst/>
          </a:prstGeom>
        </p:spPr>
      </p:pic>
      <p:sp>
        <p:nvSpPr>
          <p:cNvPr id="7" name="TextBox 6"/>
          <p:cNvSpPr txBox="1"/>
          <p:nvPr/>
        </p:nvSpPr>
        <p:spPr>
          <a:xfrm>
            <a:off x="13874" y="381000"/>
            <a:ext cx="9130126" cy="2308324"/>
          </a:xfrm>
          <a:prstGeom prst="rect">
            <a:avLst/>
          </a:prstGeom>
          <a:noFill/>
        </p:spPr>
        <p:txBody>
          <a:bodyPr wrap="square" rtlCol="0">
            <a:spAutoFit/>
          </a:bodyPr>
          <a:lstStyle/>
          <a:p>
            <a:pPr algn="ctr"/>
            <a:r>
              <a:rPr lang="en-US" sz="3600" dirty="0" smtClean="0"/>
              <a:t>If a homeowner requests a Safety Data Sheet for materials a contractor is using in their home, the contractor is allowed to deny that request if the material being used is a trade secret.</a:t>
            </a:r>
          </a:p>
        </p:txBody>
      </p:sp>
      <p:sp>
        <p:nvSpPr>
          <p:cNvPr id="4" name="TextBox 3"/>
          <p:cNvSpPr txBox="1"/>
          <p:nvPr/>
        </p:nvSpPr>
        <p:spPr>
          <a:xfrm>
            <a:off x="228600" y="1676400"/>
            <a:ext cx="8763000" cy="1015663"/>
          </a:xfrm>
          <a:prstGeom prst="rect">
            <a:avLst/>
          </a:prstGeom>
          <a:noFill/>
        </p:spPr>
        <p:txBody>
          <a:bodyPr wrap="square" rtlCol="0">
            <a:spAutoFit/>
          </a:bodyPr>
          <a:lstStyle/>
          <a:p>
            <a:pPr algn="ctr"/>
            <a:r>
              <a:rPr lang="en-US" sz="6000" dirty="0" smtClean="0"/>
              <a:t>Round  Heat 1 Question</a:t>
            </a:r>
            <a:endParaRPr lang="en-US" sz="6000" dirty="0"/>
          </a:p>
        </p:txBody>
      </p:sp>
      <p:sp>
        <p:nvSpPr>
          <p:cNvPr id="9" name="TextBox 8"/>
          <p:cNvSpPr txBox="1"/>
          <p:nvPr/>
        </p:nvSpPr>
        <p:spPr>
          <a:xfrm>
            <a:off x="228600" y="3962400"/>
            <a:ext cx="8763000" cy="1015663"/>
          </a:xfrm>
          <a:prstGeom prst="rect">
            <a:avLst/>
          </a:prstGeom>
          <a:noFill/>
        </p:spPr>
        <p:txBody>
          <a:bodyPr wrap="square" rtlCol="0">
            <a:spAutoFit/>
          </a:bodyPr>
          <a:lstStyle/>
          <a:p>
            <a:pPr algn="ctr"/>
            <a:r>
              <a:rPr lang="en-US" sz="6000" b="1" dirty="0" smtClean="0">
                <a:solidFill>
                  <a:srgbClr val="FF0000"/>
                </a:solidFill>
              </a:rPr>
              <a:t>False</a:t>
            </a:r>
            <a:endParaRPr lang="en-US" sz="6000" b="1" dirty="0">
              <a:solidFill>
                <a:srgbClr val="FF0000"/>
              </a:solidFill>
            </a:endParaRPr>
          </a:p>
        </p:txBody>
      </p:sp>
      <p:sp>
        <p:nvSpPr>
          <p:cNvPr id="10" name="TextBox 9"/>
          <p:cNvSpPr txBox="1"/>
          <p:nvPr/>
        </p:nvSpPr>
        <p:spPr>
          <a:xfrm>
            <a:off x="197437" y="4094179"/>
            <a:ext cx="8763000" cy="1015663"/>
          </a:xfrm>
          <a:prstGeom prst="rect">
            <a:avLst/>
          </a:prstGeom>
          <a:noFill/>
        </p:spPr>
        <p:txBody>
          <a:bodyPr wrap="square" rtlCol="0">
            <a:spAutoFit/>
          </a:bodyPr>
          <a:lstStyle/>
          <a:p>
            <a:pPr algn="ctr"/>
            <a:r>
              <a:rPr lang="en-US" sz="6000" b="1" dirty="0" smtClean="0"/>
              <a:t>True     OR    False</a:t>
            </a:r>
            <a:endParaRPr lang="en-US" sz="6000" b="1" dirty="0"/>
          </a:p>
        </p:txBody>
      </p:sp>
    </p:spTree>
    <p:extLst>
      <p:ext uri="{BB962C8B-B14F-4D97-AF65-F5344CB8AC3E}">
        <p14:creationId xmlns:p14="http://schemas.microsoft.com/office/powerpoint/2010/main" val="2487038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heel(1)">
                                      <p:cBhvr>
                                        <p:cTn id="19" dur="2000"/>
                                        <p:tgtEl>
                                          <p:spTgt spid="9"/>
                                        </p:tgtEl>
                                      </p:cBhvr>
                                    </p:animEffect>
                                  </p:childTnLst>
                                </p:cTn>
                              </p:par>
                              <p:par>
                                <p:cTn id="20" presetID="1" presetClass="exit" presetSubtype="0" fill="hold" grpId="1" nodeType="withEffect">
                                  <p:stCondLst>
                                    <p:cond delay="0"/>
                                  </p:stCondLst>
                                  <p:childTnLst>
                                    <p:set>
                                      <p:cBhvr>
                                        <p:cTn id="21"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4" grpId="1"/>
      <p:bldP spid="9" grpId="0"/>
      <p:bldP spid="10" grpId="0"/>
      <p:bldP spid="10"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88106</TotalTime>
  <Words>948</Words>
  <Application>Microsoft Office PowerPoint</Application>
  <PresentationFormat>On-screen Show (4:3)</PresentationFormat>
  <Paragraphs>96</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BPC</dc:creator>
  <cp:lastModifiedBy>carolynbrob</cp:lastModifiedBy>
  <cp:revision>166</cp:revision>
  <cp:lastPrinted>2016-02-27T17:34:03Z</cp:lastPrinted>
  <dcterms:created xsi:type="dcterms:W3CDTF">2014-01-18T14:07:15Z</dcterms:created>
  <dcterms:modified xsi:type="dcterms:W3CDTF">2017-09-21T20:09:14Z</dcterms:modified>
</cp:coreProperties>
</file>