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7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942C-BD96-4DCB-B7A1-61A3819C9FE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C893-9C01-4E8F-A5C1-433FB6795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brown@watsoninsurance.com" TargetMode="External"/><Relationship Id="rId2" Type="http://schemas.openxmlformats.org/officeDocument/2006/relationships/hyperlink" Target="mailto:waters@armr.ne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s@armr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bbrown@watsoninsuranc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2921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Insurance Needs of Radon Inspectors</a:t>
            </a:r>
            <a:br>
              <a:rPr lang="en-US" b="1" dirty="0"/>
            </a:br>
            <a:r>
              <a:rPr lang="en-US" sz="3600" b="1" dirty="0"/>
              <a:t>Cutting through the Red Tape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" y="1995475"/>
            <a:ext cx="7802880" cy="372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Presenters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Lori Waters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Environmental Insurance Producer</a:t>
            </a:r>
          </a:p>
          <a:p>
            <a:r>
              <a:rPr lang="en-US" dirty="0"/>
              <a:t>American Risk Management Resources Network, LLC</a:t>
            </a:r>
          </a:p>
          <a:p>
            <a:r>
              <a:rPr lang="en-US" dirty="0">
                <a:hlinkClick r:id="rId2"/>
              </a:rPr>
              <a:t>waters@armr.net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Brandy Brown, CIC, CISR</a:t>
            </a:r>
          </a:p>
          <a:p>
            <a:r>
              <a:rPr lang="en-US" dirty="0"/>
              <a:t>Small Business Agent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Watson Insurance</a:t>
            </a:r>
          </a:p>
          <a:p>
            <a:r>
              <a:rPr lang="en-US" dirty="0">
                <a:hlinkClick r:id="rId3"/>
              </a:rPr>
              <a:t>bbrown@watsoninsurance.com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52891"/>
            <a:ext cx="1280160" cy="579093"/>
          </a:xfrm>
          <a:prstGeom prst="rect">
            <a:avLst/>
          </a:prstGeom>
        </p:spPr>
      </p:pic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BF57402A-6FF1-4D74-9CC5-74313160F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1805787" cy="1736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A02C11-90B9-4AE2-8B6A-672AFB2B0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49587"/>
            <a:ext cx="1810512" cy="17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ARMR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43856"/>
            <a:ext cx="5391463" cy="3962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We expose insurance policy coverage gaps created by complex pollution exclusions contained in all general liability and property insurance policies sold today.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We invented the 1</a:t>
            </a:r>
            <a:r>
              <a:rPr lang="en-US" baseline="30000" dirty="0"/>
              <a:t>st</a:t>
            </a:r>
            <a:r>
              <a:rPr lang="en-US" dirty="0"/>
              <a:t> Contractor’s Environmental Liability (aka CPL) policy in 1986.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/>
              <a:t>We are on the only environmental brokerage to work on $1.2 </a:t>
            </a:r>
            <a:r>
              <a:rPr lang="en-US" b="1" i="1" u="sng" dirty="0"/>
              <a:t>billion</a:t>
            </a:r>
            <a:r>
              <a:rPr lang="en-US" dirty="0"/>
              <a:t> dollars of litigated environmental claims.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2F7E6-1A81-4D14-BCA4-5D25A1D34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5" t="6120" r="11661"/>
          <a:stretch/>
        </p:blipFill>
        <p:spPr>
          <a:xfrm>
            <a:off x="5772463" y="1743856"/>
            <a:ext cx="30812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 Watson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098" y="1735112"/>
            <a:ext cx="5391463" cy="3962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Family business for 3 generations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Licensed to do business in 42 states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Full service agency with access to over 30 markets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tailor an insurance program to fit the needs and expectations of the insured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2F7E6-1A81-4D14-BCA4-5D25A1D34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5" t="6120" r="11661"/>
          <a:stretch/>
        </p:blipFill>
        <p:spPr>
          <a:xfrm>
            <a:off x="304800" y="1735112"/>
            <a:ext cx="30812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6248400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FF1BF-180E-4653-9E2D-9FEC07541A45}"/>
              </a:ext>
            </a:extLst>
          </p:cNvPr>
          <p:cNvSpPr txBox="1"/>
          <p:nvPr/>
        </p:nvSpPr>
        <p:spPr>
          <a:xfrm>
            <a:off x="670560" y="1600200"/>
            <a:ext cx="7802880" cy="372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Presenters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Lori Waters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Environmental Insurance Producer</a:t>
            </a:r>
          </a:p>
          <a:p>
            <a:r>
              <a:rPr lang="en-US" dirty="0"/>
              <a:t>American Risk Management Resources Network, LLC</a:t>
            </a:r>
          </a:p>
          <a:p>
            <a:r>
              <a:rPr lang="en-US" dirty="0">
                <a:hlinkClick r:id="rId3"/>
              </a:rPr>
              <a:t>waters@armr.net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Brandy </a:t>
            </a:r>
            <a:r>
              <a:rPr lang="en-US" dirty="0"/>
              <a:t>Brown, CIC, CISR</a:t>
            </a:r>
          </a:p>
          <a:p>
            <a:r>
              <a:rPr lang="en-US" dirty="0"/>
              <a:t>Small Business Agent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Watson Insurance</a:t>
            </a:r>
          </a:p>
          <a:p>
            <a:r>
              <a:rPr lang="en-US" dirty="0">
                <a:hlinkClick r:id="rId4"/>
              </a:rPr>
              <a:t>bbrown@watsoninsurance.com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B941E558-64DD-4E07-A85B-2AB362D72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1805787" cy="1736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CE3DF-3BCA-4765-99BF-052E4A05A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62248"/>
            <a:ext cx="1810512" cy="17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3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insurance?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81ACB-E7ED-4F9A-97F2-5976108B6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" t="7326" r="3848" b="4330"/>
          <a:stretch/>
        </p:blipFill>
        <p:spPr>
          <a:xfrm>
            <a:off x="1104900" y="1417638"/>
            <a:ext cx="6934200" cy="45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2"/>
            <a:ext cx="8229600" cy="1143000"/>
          </a:xfrm>
        </p:spPr>
        <p:txBody>
          <a:bodyPr/>
          <a:lstStyle/>
          <a:p>
            <a:r>
              <a:rPr lang="en-US" dirty="0"/>
              <a:t>Why Insurance Is 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95D484-0DE0-43C2-9070-EB0F7F870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9" r="5820"/>
          <a:stretch/>
        </p:blipFill>
        <p:spPr>
          <a:xfrm>
            <a:off x="663208" y="4184005"/>
            <a:ext cx="2384792" cy="183401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1471273"/>
            <a:ext cx="7666038" cy="25673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Protects your business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Takes care of your employees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Encourages safe business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F5907-6B05-4532-8A91-074170F7A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19" y="4038601"/>
            <a:ext cx="21336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6E61D1-1C91-41C5-9C6E-2AFC7F51F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0386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025"/>
            <a:ext cx="8229600" cy="1143000"/>
          </a:xfrm>
        </p:spPr>
        <p:txBody>
          <a:bodyPr/>
          <a:lstStyle/>
          <a:p>
            <a:r>
              <a:rPr lang="en-US" dirty="0"/>
              <a:t>Types of Business Insurance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7C2DCA-FF12-4B6A-8520-E43A10608D32}"/>
              </a:ext>
            </a:extLst>
          </p:cNvPr>
          <p:cNvSpPr/>
          <p:nvPr/>
        </p:nvSpPr>
        <p:spPr>
          <a:xfrm>
            <a:off x="6642588" y="2393552"/>
            <a:ext cx="1434612" cy="7610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Workers Compensation &amp; Employers Liability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D62CD3-8B8C-4ECA-BFF8-0CC868018697}"/>
              </a:ext>
            </a:extLst>
          </p:cNvPr>
          <p:cNvSpPr/>
          <p:nvPr/>
        </p:nvSpPr>
        <p:spPr>
          <a:xfrm>
            <a:off x="5105400" y="2393552"/>
            <a:ext cx="1194410" cy="6244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Commercial Auto Liability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F402ED-0B17-4140-8B86-D16CABAE3FA7}"/>
              </a:ext>
            </a:extLst>
          </p:cNvPr>
          <p:cNvGrpSpPr/>
          <p:nvPr/>
        </p:nvGrpSpPr>
        <p:grpSpPr>
          <a:xfrm>
            <a:off x="838200" y="1981102"/>
            <a:ext cx="3126095" cy="1702459"/>
            <a:chOff x="987851" y="1497634"/>
            <a:chExt cx="3126095" cy="170245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05F1EA-D828-4CC0-84FB-966050B0547C}"/>
                </a:ext>
              </a:extLst>
            </p:cNvPr>
            <p:cNvSpPr/>
            <p:nvPr/>
          </p:nvSpPr>
          <p:spPr>
            <a:xfrm>
              <a:off x="1017159" y="1497634"/>
              <a:ext cx="1334966" cy="8204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Commercial General Liability (CGL)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3D70BD-518E-4FEC-8654-3130CA44AE0B}"/>
                </a:ext>
              </a:extLst>
            </p:cNvPr>
            <p:cNvSpPr/>
            <p:nvPr/>
          </p:nvSpPr>
          <p:spPr>
            <a:xfrm>
              <a:off x="2784231" y="2483053"/>
              <a:ext cx="1329715" cy="6411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Excess/Umbrella Liability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DFA6721-6444-4140-ACD4-94C36FA25F58}"/>
                </a:ext>
              </a:extLst>
            </p:cNvPr>
            <p:cNvSpPr/>
            <p:nvPr/>
          </p:nvSpPr>
          <p:spPr>
            <a:xfrm>
              <a:off x="987851" y="2462801"/>
              <a:ext cx="1647703" cy="7372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Professional Liability (aka Errors &amp; Omissions Liability)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D4A9D06-ABBB-45A5-88A3-71CEC2F00C25}"/>
                </a:ext>
              </a:extLst>
            </p:cNvPr>
            <p:cNvSpPr/>
            <p:nvPr/>
          </p:nvSpPr>
          <p:spPr>
            <a:xfrm>
              <a:off x="2523512" y="1624704"/>
              <a:ext cx="1460745" cy="701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Contractor’s Pollution Liability (CPL)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86B633-B7C3-4F21-B4FF-9F56E98FB108}"/>
              </a:ext>
            </a:extLst>
          </p:cNvPr>
          <p:cNvGrpSpPr/>
          <p:nvPr/>
        </p:nvGrpSpPr>
        <p:grpSpPr>
          <a:xfrm>
            <a:off x="1397550" y="4577606"/>
            <a:ext cx="2843700" cy="1393982"/>
            <a:chOff x="1076752" y="4544868"/>
            <a:chExt cx="2843700" cy="13939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56EB51E-4821-437D-AF66-DF6F134E5EAA}"/>
                </a:ext>
              </a:extLst>
            </p:cNvPr>
            <p:cNvSpPr/>
            <p:nvPr/>
          </p:nvSpPr>
          <p:spPr>
            <a:xfrm>
              <a:off x="1076752" y="4872790"/>
              <a:ext cx="1314450" cy="7923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Commercial Property Insurance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246B7F7-9F6C-42AF-958F-2507CDE8892E}"/>
                </a:ext>
              </a:extLst>
            </p:cNvPr>
            <p:cNvSpPr/>
            <p:nvPr/>
          </p:nvSpPr>
          <p:spPr>
            <a:xfrm>
              <a:off x="2513684" y="5329250"/>
              <a:ext cx="1406768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Bailee’s Customer coverage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9246477-3548-4B64-8F61-E6ED4D94E528}"/>
                </a:ext>
              </a:extLst>
            </p:cNvPr>
            <p:cNvSpPr/>
            <p:nvPr/>
          </p:nvSpPr>
          <p:spPr>
            <a:xfrm>
              <a:off x="2513684" y="4544868"/>
              <a:ext cx="1396511" cy="6636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Inland Marine/</a:t>
              </a:r>
            </a:p>
            <a:p>
              <a:pPr algn="ctr"/>
              <a:r>
                <a:rPr lang="en-US" sz="1200" dirty="0"/>
                <a:t>Equipment Floater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2CCD0-9A44-41E5-AA71-83BC50D82CF1}"/>
              </a:ext>
            </a:extLst>
          </p:cNvPr>
          <p:cNvGrpSpPr/>
          <p:nvPr/>
        </p:nvGrpSpPr>
        <p:grpSpPr>
          <a:xfrm>
            <a:off x="5257800" y="4081825"/>
            <a:ext cx="2819400" cy="1289046"/>
            <a:chOff x="5397012" y="4510099"/>
            <a:chExt cx="2819400" cy="128904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A8E665-1D34-4991-9309-D93F44CB5AA3}"/>
                </a:ext>
              </a:extLst>
            </p:cNvPr>
            <p:cNvSpPr/>
            <p:nvPr/>
          </p:nvSpPr>
          <p:spPr>
            <a:xfrm>
              <a:off x="6781800" y="4802538"/>
              <a:ext cx="1434612" cy="707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Employment Practices Liability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28CCDA6-6BBA-473D-986A-38DAE3268DB7}"/>
                </a:ext>
              </a:extLst>
            </p:cNvPr>
            <p:cNvSpPr/>
            <p:nvPr/>
          </p:nvSpPr>
          <p:spPr>
            <a:xfrm>
              <a:off x="5517845" y="4510099"/>
              <a:ext cx="1181100" cy="5215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Cyber Liability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1BA971-659A-43DF-B097-E2D61E2F8F91}"/>
                </a:ext>
              </a:extLst>
            </p:cNvPr>
            <p:cNvSpPr/>
            <p:nvPr/>
          </p:nvSpPr>
          <p:spPr>
            <a:xfrm>
              <a:off x="5397012" y="5141740"/>
              <a:ext cx="1308588" cy="6574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Crime Coverage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6F4D15D-2A51-4385-BAEE-97C4BAB4EA95}"/>
              </a:ext>
            </a:extLst>
          </p:cNvPr>
          <p:cNvSpPr/>
          <p:nvPr/>
        </p:nvSpPr>
        <p:spPr>
          <a:xfrm>
            <a:off x="1279525" y="4107438"/>
            <a:ext cx="1478757" cy="64632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Property Coverages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6B2B5D-E30C-4C1E-84C7-602A4C2F5861}"/>
              </a:ext>
            </a:extLst>
          </p:cNvPr>
          <p:cNvSpPr/>
          <p:nvPr/>
        </p:nvSpPr>
        <p:spPr>
          <a:xfrm>
            <a:off x="2059292" y="1231369"/>
            <a:ext cx="1445907" cy="7055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Liability Coverages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605BDC-DD5B-4DF7-BD80-CF2F1B8DF5F9}"/>
              </a:ext>
            </a:extLst>
          </p:cNvPr>
          <p:cNvSpPr/>
          <p:nvPr/>
        </p:nvSpPr>
        <p:spPr>
          <a:xfrm>
            <a:off x="6566388" y="1231369"/>
            <a:ext cx="1587012" cy="98567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Workplace Injury Coverage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C65C34-21FE-48BA-9853-99057E7C1497}"/>
              </a:ext>
            </a:extLst>
          </p:cNvPr>
          <p:cNvSpPr/>
          <p:nvPr/>
        </p:nvSpPr>
        <p:spPr>
          <a:xfrm>
            <a:off x="5045380" y="1613723"/>
            <a:ext cx="1314450" cy="64632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Auto Coverage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655DDB-DD2E-4A77-803C-1BF3689D2621}"/>
              </a:ext>
            </a:extLst>
          </p:cNvPr>
          <p:cNvSpPr/>
          <p:nvPr/>
        </p:nvSpPr>
        <p:spPr>
          <a:xfrm>
            <a:off x="6734206" y="3507595"/>
            <a:ext cx="1419194" cy="71296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Specialty Coverages</a:t>
            </a:r>
          </a:p>
        </p:txBody>
      </p:sp>
    </p:spTree>
    <p:extLst>
      <p:ext uri="{BB962C8B-B14F-4D97-AF65-F5344CB8AC3E}">
        <p14:creationId xmlns:p14="http://schemas.microsoft.com/office/powerpoint/2010/main" val="277182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78"/>
            <a:ext cx="8229600" cy="1143000"/>
          </a:xfrm>
        </p:spPr>
        <p:txBody>
          <a:bodyPr/>
          <a:lstStyle/>
          <a:p>
            <a:r>
              <a:rPr lang="en-US" dirty="0"/>
              <a:t>Specialty Coverage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37" y="1367678"/>
            <a:ext cx="7829863" cy="18327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Employment Practices Liability (EPLI)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Commercial Crime coverage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Cyber Liability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0FF51-07BE-41C7-AE15-C545AC19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91" y="3200400"/>
            <a:ext cx="4358246" cy="2863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38AF5-AEAD-461F-85B3-D2A196D6E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4" r="5879"/>
          <a:stretch/>
        </p:blipFill>
        <p:spPr>
          <a:xfrm>
            <a:off x="5208937" y="3192905"/>
            <a:ext cx="3477863" cy="28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78"/>
            <a:ext cx="8229600" cy="1143000"/>
          </a:xfrm>
        </p:spPr>
        <p:txBody>
          <a:bodyPr/>
          <a:lstStyle/>
          <a:p>
            <a:r>
              <a:rPr lang="en-US" dirty="0"/>
              <a:t>Your Insurance: What to Watch For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37" y="1367678"/>
            <a:ext cx="7829863" cy="44997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000" b="1" i="1" dirty="0"/>
              <a:t>Not all liability insurance policies are the same!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Three (3) big things to look for on your liability coverage policies:</a:t>
            </a:r>
          </a:p>
          <a:p>
            <a:pPr lvl="1">
              <a:lnSpc>
                <a:spcPct val="160000"/>
              </a:lnSpc>
              <a:buFont typeface="+mj-lt"/>
              <a:buAutoNum type="arabicPeriod"/>
            </a:pPr>
            <a:r>
              <a:rPr lang="en-US" sz="2600" dirty="0"/>
              <a:t> Designated operations?</a:t>
            </a:r>
          </a:p>
          <a:p>
            <a:pPr lvl="1">
              <a:lnSpc>
                <a:spcPct val="160000"/>
              </a:lnSpc>
              <a:buFont typeface="+mj-lt"/>
              <a:buAutoNum type="arabicPeriod"/>
            </a:pPr>
            <a:r>
              <a:rPr lang="en-US" sz="2600" dirty="0"/>
              <a:t> Is there a pollution exclusion on the Professional Liability coverage?</a:t>
            </a:r>
          </a:p>
          <a:p>
            <a:pPr lvl="1">
              <a:lnSpc>
                <a:spcPct val="160000"/>
              </a:lnSpc>
              <a:buFont typeface="+mj-lt"/>
              <a:buAutoNum type="arabicPeriod"/>
            </a:pPr>
            <a:r>
              <a:rPr lang="en-US" sz="2600" dirty="0"/>
              <a:t> How does the Nuclear exclusion reads and/or what coverage is available for radioactive material?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78"/>
            <a:ext cx="8229600" cy="1143000"/>
          </a:xfrm>
        </p:spPr>
        <p:txBody>
          <a:bodyPr/>
          <a:lstStyle/>
          <a:p>
            <a:r>
              <a:rPr lang="en-US" dirty="0"/>
              <a:t>Designated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37" y="1367678"/>
            <a:ext cx="7829863" cy="11469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Does your policy provide coverage for all services your provide?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F80AE-0E7D-44BA-A8AE-93DE0B6F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62093"/>
            <a:ext cx="5181600" cy="3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07" y="353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Pollution Exclusions and Professional Liability Coverage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44" y="1676400"/>
            <a:ext cx="7829863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Is there a pollution exclusion on your Professional Liability coverage?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C1EEA-F7F6-46EF-AF4D-CDC8ADE7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07" y="2980544"/>
            <a:ext cx="3429000" cy="30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Exclusion &amp; Radioactive Material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2017 International Radon Symposium</a:t>
            </a:r>
            <a:r>
              <a:rPr lang="en-US" sz="2400" dirty="0">
                <a:effectLst/>
              </a:rPr>
              <a:t>™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C597D1-1EBE-4EC7-97AC-7A9250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37" y="1752600"/>
            <a:ext cx="7829863" cy="18327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does the Nuclear Exclusion on your policy read?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does your policy handle radioactive material?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A1C37-95D8-4AF0-8621-7FB2AF01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668217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465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The Insurance Needs of Radon Inspectors Cutting through the Red Tape</vt:lpstr>
      <vt:lpstr>Why care about insurance?</vt:lpstr>
      <vt:lpstr>Why Insurance Is Important</vt:lpstr>
      <vt:lpstr>Types of Business Insurance</vt:lpstr>
      <vt:lpstr>Specialty Coverage</vt:lpstr>
      <vt:lpstr>Your Insurance: What to Watch For</vt:lpstr>
      <vt:lpstr>Designated Operations</vt:lpstr>
      <vt:lpstr>Pollution Exclusions and Professional Liability Coverage</vt:lpstr>
      <vt:lpstr>Nuclear Exclusion &amp; Radioactive Material</vt:lpstr>
      <vt:lpstr>Why ARMR</vt:lpstr>
      <vt:lpstr>Why Watson</vt:lpstr>
      <vt:lpstr>Thank You!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Chazaud</dc:creator>
  <cp:lastModifiedBy>Office</cp:lastModifiedBy>
  <cp:revision>60</cp:revision>
  <dcterms:created xsi:type="dcterms:W3CDTF">2016-02-16T17:20:53Z</dcterms:created>
  <dcterms:modified xsi:type="dcterms:W3CDTF">2017-09-11T16:39:41Z</dcterms:modified>
</cp:coreProperties>
</file>