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9" r:id="rId3"/>
    <p:sldId id="261" r:id="rId4"/>
    <p:sldId id="262" r:id="rId5"/>
    <p:sldId id="263" r:id="rId6"/>
    <p:sldId id="2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45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A4942C-BD96-4DCB-B7A1-61A3819C9FE1}"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BC893-9C01-4E8F-A5C1-433FB67955CD}" type="slidenum">
              <a:rPr lang="en-US" smtClean="0"/>
              <a:t>‹#›</a:t>
            </a:fld>
            <a:endParaRPr lang="en-US"/>
          </a:p>
        </p:txBody>
      </p:sp>
    </p:spTree>
    <p:extLst>
      <p:ext uri="{BB962C8B-B14F-4D97-AF65-F5344CB8AC3E}">
        <p14:creationId xmlns:p14="http://schemas.microsoft.com/office/powerpoint/2010/main" val="911102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A4942C-BD96-4DCB-B7A1-61A3819C9FE1}"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BC893-9C01-4E8F-A5C1-433FB67955CD}" type="slidenum">
              <a:rPr lang="en-US" smtClean="0"/>
              <a:t>‹#›</a:t>
            </a:fld>
            <a:endParaRPr lang="en-US"/>
          </a:p>
        </p:txBody>
      </p:sp>
    </p:spTree>
    <p:extLst>
      <p:ext uri="{BB962C8B-B14F-4D97-AF65-F5344CB8AC3E}">
        <p14:creationId xmlns:p14="http://schemas.microsoft.com/office/powerpoint/2010/main" val="2447105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A4942C-BD96-4DCB-B7A1-61A3819C9FE1}"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BC893-9C01-4E8F-A5C1-433FB67955CD}" type="slidenum">
              <a:rPr lang="en-US" smtClean="0"/>
              <a:t>‹#›</a:t>
            </a:fld>
            <a:endParaRPr lang="en-US"/>
          </a:p>
        </p:txBody>
      </p:sp>
    </p:spTree>
    <p:extLst>
      <p:ext uri="{BB962C8B-B14F-4D97-AF65-F5344CB8AC3E}">
        <p14:creationId xmlns:p14="http://schemas.microsoft.com/office/powerpoint/2010/main" val="570696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A4942C-BD96-4DCB-B7A1-61A3819C9FE1}"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BC893-9C01-4E8F-A5C1-433FB67955CD}" type="slidenum">
              <a:rPr lang="en-US" smtClean="0"/>
              <a:t>‹#›</a:t>
            </a:fld>
            <a:endParaRPr lang="en-US"/>
          </a:p>
        </p:txBody>
      </p:sp>
    </p:spTree>
    <p:extLst>
      <p:ext uri="{BB962C8B-B14F-4D97-AF65-F5344CB8AC3E}">
        <p14:creationId xmlns:p14="http://schemas.microsoft.com/office/powerpoint/2010/main" val="1121102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A4942C-BD96-4DCB-B7A1-61A3819C9FE1}" type="datetimeFigureOut">
              <a:rPr lang="en-US" smtClean="0"/>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BC893-9C01-4E8F-A5C1-433FB67955CD}" type="slidenum">
              <a:rPr lang="en-US" smtClean="0"/>
              <a:t>‹#›</a:t>
            </a:fld>
            <a:endParaRPr lang="en-US"/>
          </a:p>
        </p:txBody>
      </p:sp>
    </p:spTree>
    <p:extLst>
      <p:ext uri="{BB962C8B-B14F-4D97-AF65-F5344CB8AC3E}">
        <p14:creationId xmlns:p14="http://schemas.microsoft.com/office/powerpoint/2010/main" val="3971285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A4942C-BD96-4DCB-B7A1-61A3819C9FE1}"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BC893-9C01-4E8F-A5C1-433FB67955CD}" type="slidenum">
              <a:rPr lang="en-US" smtClean="0"/>
              <a:t>‹#›</a:t>
            </a:fld>
            <a:endParaRPr lang="en-US"/>
          </a:p>
        </p:txBody>
      </p:sp>
    </p:spTree>
    <p:extLst>
      <p:ext uri="{BB962C8B-B14F-4D97-AF65-F5344CB8AC3E}">
        <p14:creationId xmlns:p14="http://schemas.microsoft.com/office/powerpoint/2010/main" val="649325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A4942C-BD96-4DCB-B7A1-61A3819C9FE1}" type="datetimeFigureOut">
              <a:rPr lang="en-US" smtClean="0"/>
              <a:t>9/26/2017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5BC893-9C01-4E8F-A5C1-433FB67955CD}" type="slidenum">
              <a:rPr lang="en-US" smtClean="0"/>
              <a:t>‹#›</a:t>
            </a:fld>
            <a:endParaRPr lang="en-US"/>
          </a:p>
        </p:txBody>
      </p:sp>
    </p:spTree>
    <p:extLst>
      <p:ext uri="{BB962C8B-B14F-4D97-AF65-F5344CB8AC3E}">
        <p14:creationId xmlns:p14="http://schemas.microsoft.com/office/powerpoint/2010/main" val="2749423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A4942C-BD96-4DCB-B7A1-61A3819C9FE1}" type="datetimeFigureOut">
              <a:rPr lang="en-US" smtClean="0"/>
              <a:t>9/26/2017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5BC893-9C01-4E8F-A5C1-433FB67955CD}" type="slidenum">
              <a:rPr lang="en-US" smtClean="0"/>
              <a:t>‹#›</a:t>
            </a:fld>
            <a:endParaRPr lang="en-US"/>
          </a:p>
        </p:txBody>
      </p:sp>
    </p:spTree>
    <p:extLst>
      <p:ext uri="{BB962C8B-B14F-4D97-AF65-F5344CB8AC3E}">
        <p14:creationId xmlns:p14="http://schemas.microsoft.com/office/powerpoint/2010/main" val="21179263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A4942C-BD96-4DCB-B7A1-61A3819C9FE1}" type="datetimeFigureOut">
              <a:rPr lang="en-US" smtClean="0"/>
              <a:t>9/26/2017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5BC893-9C01-4E8F-A5C1-433FB67955CD}" type="slidenum">
              <a:rPr lang="en-US" smtClean="0"/>
              <a:t>‹#›</a:t>
            </a:fld>
            <a:endParaRPr lang="en-US"/>
          </a:p>
        </p:txBody>
      </p:sp>
    </p:spTree>
    <p:extLst>
      <p:ext uri="{BB962C8B-B14F-4D97-AF65-F5344CB8AC3E}">
        <p14:creationId xmlns:p14="http://schemas.microsoft.com/office/powerpoint/2010/main" val="1620682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A4942C-BD96-4DCB-B7A1-61A3819C9FE1}"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BC893-9C01-4E8F-A5C1-433FB67955CD}" type="slidenum">
              <a:rPr lang="en-US" smtClean="0"/>
              <a:t>‹#›</a:t>
            </a:fld>
            <a:endParaRPr lang="en-US"/>
          </a:p>
        </p:txBody>
      </p:sp>
    </p:spTree>
    <p:extLst>
      <p:ext uri="{BB962C8B-B14F-4D97-AF65-F5344CB8AC3E}">
        <p14:creationId xmlns:p14="http://schemas.microsoft.com/office/powerpoint/2010/main" val="2556741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A4942C-BD96-4DCB-B7A1-61A3819C9FE1}" type="datetimeFigureOut">
              <a:rPr lang="en-US" smtClean="0"/>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BC893-9C01-4E8F-A5C1-433FB67955CD}" type="slidenum">
              <a:rPr lang="en-US" smtClean="0"/>
              <a:t>‹#›</a:t>
            </a:fld>
            <a:endParaRPr lang="en-US"/>
          </a:p>
        </p:txBody>
      </p:sp>
    </p:spTree>
    <p:extLst>
      <p:ext uri="{BB962C8B-B14F-4D97-AF65-F5344CB8AC3E}">
        <p14:creationId xmlns:p14="http://schemas.microsoft.com/office/powerpoint/2010/main" val="532429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A4942C-BD96-4DCB-B7A1-61A3819C9FE1}" type="datetimeFigureOut">
              <a:rPr lang="en-US" smtClean="0"/>
              <a:t>9/26/2017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5BC893-9C01-4E8F-A5C1-433FB67955CD}" type="slidenum">
              <a:rPr lang="en-US" smtClean="0"/>
              <a:t>‹#›</a:t>
            </a:fld>
            <a:endParaRPr lang="en-US"/>
          </a:p>
        </p:txBody>
      </p:sp>
    </p:spTree>
    <p:extLst>
      <p:ext uri="{BB962C8B-B14F-4D97-AF65-F5344CB8AC3E}">
        <p14:creationId xmlns:p14="http://schemas.microsoft.com/office/powerpoint/2010/main" val="2845027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2819400" y="6324600"/>
            <a:ext cx="6172200" cy="461665"/>
          </a:xfrm>
          <a:prstGeom prst="rect">
            <a:avLst/>
          </a:prstGeom>
          <a:noFill/>
        </p:spPr>
        <p:txBody>
          <a:bodyPr wrap="square" rtlCol="0">
            <a:spAutoFit/>
          </a:bodyPr>
          <a:lstStyle/>
          <a:p>
            <a:pPr algn="r"/>
            <a:r>
              <a:rPr lang="en-US" sz="2400" dirty="0" smtClean="0">
                <a:solidFill>
                  <a:schemeClr val="bg1">
                    <a:lumMod val="50000"/>
                  </a:schemeClr>
                </a:solidFill>
              </a:rPr>
              <a:t>The 2017 International Radon Symposium</a:t>
            </a:r>
            <a:r>
              <a:rPr lang="en-US" sz="2400" dirty="0" smtClean="0">
                <a:solidFill>
                  <a:schemeClr val="bg1">
                    <a:lumMod val="50000"/>
                  </a:schemeClr>
                </a:solidFill>
                <a:effectLst/>
              </a:rPr>
              <a:t>™</a:t>
            </a:r>
            <a:endParaRPr lang="en-US" sz="2400" dirty="0">
              <a:solidFill>
                <a:schemeClr val="bg1">
                  <a:lumMod val="50000"/>
                </a:schemeClr>
              </a:solidFill>
            </a:endParaRPr>
          </a:p>
        </p:txBody>
      </p:sp>
      <p:sp>
        <p:nvSpPr>
          <p:cNvPr id="7" name="TextBox 6"/>
          <p:cNvSpPr txBox="1"/>
          <p:nvPr/>
        </p:nvSpPr>
        <p:spPr>
          <a:xfrm>
            <a:off x="1066800" y="1905000"/>
            <a:ext cx="6858000" cy="3416320"/>
          </a:xfrm>
          <a:prstGeom prst="rect">
            <a:avLst/>
          </a:prstGeom>
          <a:solidFill>
            <a:schemeClr val="tx2">
              <a:lumMod val="20000"/>
              <a:lumOff val="80000"/>
            </a:schemeClr>
          </a:solidFill>
        </p:spPr>
        <p:txBody>
          <a:bodyPr wrap="square" rtlCol="0">
            <a:spAutoFit/>
          </a:bodyPr>
          <a:lstStyle/>
          <a:p>
            <a:pPr marL="342900" indent="-342900">
              <a:buAutoNum type="arabicPeriod"/>
            </a:pPr>
            <a:r>
              <a:rPr lang="en-US" dirty="0" smtClean="0"/>
              <a:t>This </a:t>
            </a:r>
            <a:r>
              <a:rPr lang="en-US" dirty="0"/>
              <a:t>may include the name of author(s)/presenter(s) and their e-mail addresses, their affiliations, </a:t>
            </a:r>
            <a:r>
              <a:rPr lang="en-US" dirty="0" smtClean="0"/>
              <a:t>companies, </a:t>
            </a:r>
            <a:r>
              <a:rPr lang="en-US" dirty="0"/>
              <a:t>supporting organizations, sponsoring technical committee, and corporate logo. For case studies, with permission from the study subject, the slide or presentation introduction may also reference the facility owner, facility or site of the </a:t>
            </a:r>
            <a:r>
              <a:rPr lang="en-US" dirty="0" smtClean="0"/>
              <a:t>study.</a:t>
            </a:r>
          </a:p>
          <a:p>
            <a:pPr marL="342900" indent="-342900">
              <a:buAutoNum type="arabicPeriod"/>
            </a:pPr>
            <a:r>
              <a:rPr lang="en-US" dirty="0" smtClean="0"/>
              <a:t>To add slides, click new slide - Then duplicate Selected Slides from the template.</a:t>
            </a:r>
          </a:p>
          <a:p>
            <a:pPr marL="342900" indent="-342900">
              <a:buAutoNum type="arabicPeriod"/>
            </a:pPr>
            <a:r>
              <a:rPr lang="en-US" dirty="0" smtClean="0"/>
              <a:t>Adding graphs, images and text boxes to personalize your slide, or changing the layout is allowed, but you must maintain the AARST-NRPP logo and Symposium title at the bottom of all slides.</a:t>
            </a:r>
          </a:p>
          <a:p>
            <a:pPr marL="342900" indent="-342900">
              <a:buAutoNum type="arabicPeriod"/>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00" y="6207172"/>
            <a:ext cx="1280160" cy="579093"/>
          </a:xfrm>
          <a:prstGeom prst="rect">
            <a:avLst/>
          </a:prstGeom>
        </p:spPr>
      </p:pic>
      <p:sp>
        <p:nvSpPr>
          <p:cNvPr id="3" name="Horizontal Scroll 2"/>
          <p:cNvSpPr/>
          <p:nvPr/>
        </p:nvSpPr>
        <p:spPr>
          <a:xfrm>
            <a:off x="0" y="77647"/>
            <a:ext cx="9144000" cy="6708618"/>
          </a:xfrm>
          <a:prstGeom prst="horizontalScroll">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a:xfrm>
            <a:off x="901574" y="2514600"/>
            <a:ext cx="8229600" cy="2895600"/>
          </a:xfrm>
        </p:spPr>
        <p:txBody>
          <a:bodyPr>
            <a:normAutofit fontScale="90000"/>
          </a:bodyPr>
          <a:lstStyle/>
          <a:p>
            <a:r>
              <a:rPr lang="en-US" dirty="0" smtClean="0"/>
              <a:t/>
            </a:r>
            <a:br>
              <a:rPr lang="en-US" dirty="0" smtClean="0"/>
            </a:br>
            <a:r>
              <a:rPr lang="en-US" dirty="0" smtClean="0"/>
              <a:t>Health and Human Services</a:t>
            </a:r>
            <a:r>
              <a:rPr lang="en-US" dirty="0"/>
              <a:t> </a:t>
            </a:r>
            <a:r>
              <a:rPr lang="en-US" dirty="0" smtClean="0"/>
              <a:t>Committee </a:t>
            </a:r>
            <a:br>
              <a:rPr lang="en-US" dirty="0" smtClean="0"/>
            </a:br>
            <a:r>
              <a:rPr lang="en-US" dirty="0"/>
              <a:t/>
            </a:r>
            <a:br>
              <a:rPr lang="en-US" dirty="0"/>
            </a:br>
            <a:r>
              <a:rPr lang="en-US" u="sng" dirty="0" smtClean="0"/>
              <a:t>Hearing:</a:t>
            </a:r>
            <a:br>
              <a:rPr lang="en-US" u="sng" dirty="0" smtClean="0"/>
            </a:br>
            <a:r>
              <a:rPr lang="en-US" u="sng" dirty="0" smtClean="0"/>
              <a:t>SB 512  - Radon Public Safety Act</a:t>
            </a:r>
            <a:r>
              <a:rPr lang="en-US" dirty="0" smtClean="0"/>
              <a:t/>
            </a:r>
            <a:br>
              <a:rPr lang="en-US" dirty="0" smtClean="0"/>
            </a:br>
            <a:endParaRPr lang="en-US" dirty="0"/>
          </a:p>
        </p:txBody>
      </p:sp>
      <p:sp>
        <p:nvSpPr>
          <p:cNvPr id="9" name="TextBox 8"/>
          <p:cNvSpPr txBox="1"/>
          <p:nvPr/>
        </p:nvSpPr>
        <p:spPr>
          <a:xfrm>
            <a:off x="901574" y="1143000"/>
            <a:ext cx="8229600" cy="1015663"/>
          </a:xfrm>
          <a:prstGeom prst="rect">
            <a:avLst/>
          </a:prstGeom>
          <a:noFill/>
        </p:spPr>
        <p:txBody>
          <a:bodyPr wrap="square" rtlCol="0">
            <a:spAutoFit/>
          </a:bodyPr>
          <a:lstStyle/>
          <a:p>
            <a:pPr algn="ctr"/>
            <a:r>
              <a:rPr lang="en-US" sz="6000" i="1" dirty="0">
                <a:latin typeface="French Script MT" panose="03020402040607040605" pitchFamily="66" charset="0"/>
              </a:rPr>
              <a:t>Senate of </a:t>
            </a:r>
            <a:r>
              <a:rPr lang="en-US" sz="6000" i="1" dirty="0" smtClean="0">
                <a:latin typeface="French Script MT" panose="03020402040607040605" pitchFamily="66" charset="0"/>
              </a:rPr>
              <a:t>the State </a:t>
            </a:r>
            <a:r>
              <a:rPr lang="en-US" sz="6000" i="1" dirty="0">
                <a:latin typeface="French Script MT" panose="03020402040607040605" pitchFamily="66" charset="0"/>
              </a:rPr>
              <a:t>of Madison</a:t>
            </a:r>
          </a:p>
        </p:txBody>
      </p:sp>
    </p:spTree>
    <p:extLst>
      <p:ext uri="{BB962C8B-B14F-4D97-AF65-F5344CB8AC3E}">
        <p14:creationId xmlns:p14="http://schemas.microsoft.com/office/powerpoint/2010/main" val="2582827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2819400" y="6324600"/>
            <a:ext cx="6172200" cy="461665"/>
          </a:xfrm>
          <a:prstGeom prst="rect">
            <a:avLst/>
          </a:prstGeom>
          <a:noFill/>
        </p:spPr>
        <p:txBody>
          <a:bodyPr wrap="square" rtlCol="0">
            <a:spAutoFit/>
          </a:bodyPr>
          <a:lstStyle/>
          <a:p>
            <a:pPr algn="r"/>
            <a:r>
              <a:rPr lang="en-US" sz="2400" dirty="0" smtClean="0">
                <a:solidFill>
                  <a:schemeClr val="bg1">
                    <a:lumMod val="50000"/>
                  </a:schemeClr>
                </a:solidFill>
              </a:rPr>
              <a:t>The 2017 International Radon Symposium</a:t>
            </a:r>
            <a:r>
              <a:rPr lang="en-US" sz="2400" dirty="0" smtClean="0">
                <a:solidFill>
                  <a:schemeClr val="bg1">
                    <a:lumMod val="50000"/>
                  </a:schemeClr>
                </a:solidFill>
                <a:effectLst/>
              </a:rPr>
              <a:t>™</a:t>
            </a:r>
            <a:endParaRPr lang="en-US" sz="2400" dirty="0">
              <a:solidFill>
                <a:schemeClr val="bg1">
                  <a:lumMod val="50000"/>
                </a:schemeClr>
              </a:solidFill>
            </a:endParaRPr>
          </a:p>
        </p:txBody>
      </p:sp>
      <p:sp>
        <p:nvSpPr>
          <p:cNvPr id="7" name="TextBox 6"/>
          <p:cNvSpPr txBox="1"/>
          <p:nvPr/>
        </p:nvSpPr>
        <p:spPr>
          <a:xfrm>
            <a:off x="1066800" y="1905000"/>
            <a:ext cx="6858000" cy="3416320"/>
          </a:xfrm>
          <a:prstGeom prst="rect">
            <a:avLst/>
          </a:prstGeom>
          <a:solidFill>
            <a:schemeClr val="tx2">
              <a:lumMod val="20000"/>
              <a:lumOff val="80000"/>
            </a:schemeClr>
          </a:solidFill>
        </p:spPr>
        <p:txBody>
          <a:bodyPr wrap="square" rtlCol="0">
            <a:spAutoFit/>
          </a:bodyPr>
          <a:lstStyle/>
          <a:p>
            <a:pPr marL="342900" indent="-342900">
              <a:buAutoNum type="arabicPeriod"/>
            </a:pPr>
            <a:r>
              <a:rPr lang="en-US" dirty="0" smtClean="0"/>
              <a:t>This </a:t>
            </a:r>
            <a:r>
              <a:rPr lang="en-US" dirty="0"/>
              <a:t>may include the name of author(s)/presenter(s) and their e-mail addresses, their affiliations, </a:t>
            </a:r>
            <a:r>
              <a:rPr lang="en-US" dirty="0" smtClean="0"/>
              <a:t>companies, </a:t>
            </a:r>
            <a:r>
              <a:rPr lang="en-US" dirty="0"/>
              <a:t>supporting organizations, sponsoring technical committee, and corporate logo. For case studies, with permission from the study subject, the slide or presentation introduction may also reference the facility owner, facility or site of the </a:t>
            </a:r>
            <a:r>
              <a:rPr lang="en-US" dirty="0" smtClean="0"/>
              <a:t>study.</a:t>
            </a:r>
          </a:p>
          <a:p>
            <a:pPr marL="342900" indent="-342900">
              <a:buAutoNum type="arabicPeriod"/>
            </a:pPr>
            <a:r>
              <a:rPr lang="en-US" dirty="0" smtClean="0"/>
              <a:t>To add slides, click new slide - Then duplicate Selected Slides from the template.</a:t>
            </a:r>
          </a:p>
          <a:p>
            <a:pPr marL="342900" indent="-342900">
              <a:buAutoNum type="arabicPeriod"/>
            </a:pPr>
            <a:r>
              <a:rPr lang="en-US" dirty="0" smtClean="0"/>
              <a:t>Adding graphs, images and text boxes to personalize your slide, or changing the layout is allowed, but you must maintain the AARST-NRPP logo and Symposium title at the bottom of all slides.</a:t>
            </a:r>
          </a:p>
          <a:p>
            <a:pPr marL="342900" indent="-342900">
              <a:buAutoNum type="arabicPeriod"/>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00" y="6207172"/>
            <a:ext cx="1280160" cy="579093"/>
          </a:xfrm>
          <a:prstGeom prst="rect">
            <a:avLst/>
          </a:prstGeom>
        </p:spPr>
      </p:pic>
      <p:sp>
        <p:nvSpPr>
          <p:cNvPr id="3" name="Horizontal Scroll 2"/>
          <p:cNvSpPr/>
          <p:nvPr/>
        </p:nvSpPr>
        <p:spPr>
          <a:xfrm>
            <a:off x="0" y="0"/>
            <a:ext cx="9144000" cy="6708618"/>
          </a:xfrm>
          <a:prstGeom prst="horizontalScroll">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p:cNvSpPr>
            <a:spLocks noGrp="1"/>
          </p:cNvSpPr>
          <p:nvPr>
            <p:ph type="title"/>
          </p:nvPr>
        </p:nvSpPr>
        <p:spPr>
          <a:xfrm>
            <a:off x="900820" y="3837652"/>
            <a:ext cx="8229600" cy="1248775"/>
          </a:xfrm>
        </p:spPr>
        <p:txBody>
          <a:bodyPr numCol="2">
            <a:noAutofit/>
          </a:bodyPr>
          <a:lstStyle/>
          <a:p>
            <a:r>
              <a:rPr lang="en-US" sz="3200" u="sng" dirty="0" smtClean="0"/>
              <a:t>Majority</a:t>
            </a:r>
            <a:r>
              <a:rPr lang="en-US" sz="3200" dirty="0" smtClean="0"/>
              <a:t/>
            </a:r>
            <a:br>
              <a:rPr lang="en-US" sz="3200" dirty="0" smtClean="0"/>
            </a:br>
            <a:r>
              <a:rPr lang="en-US" sz="3200" dirty="0" smtClean="0"/>
              <a:t>Peter Hendrick (Chair)</a:t>
            </a:r>
            <a:br>
              <a:rPr lang="en-US" sz="3200" dirty="0" smtClean="0"/>
            </a:br>
            <a:r>
              <a:rPr lang="en-US" sz="3200" dirty="0" smtClean="0"/>
              <a:t>Kevin Stewart*</a:t>
            </a:r>
            <a:br>
              <a:rPr lang="en-US" sz="3200" dirty="0" smtClean="0"/>
            </a:br>
            <a:r>
              <a:rPr lang="en-US" sz="3200" dirty="0" smtClean="0"/>
              <a:t>Bruce Snead</a:t>
            </a:r>
            <a:br>
              <a:rPr lang="en-US" sz="3200" dirty="0" smtClean="0"/>
            </a:br>
            <a:r>
              <a:rPr lang="en-US" sz="3200" dirty="0" smtClean="0"/>
              <a:t/>
            </a:r>
            <a:br>
              <a:rPr lang="en-US" sz="3200" dirty="0" smtClean="0"/>
            </a:br>
            <a:r>
              <a:rPr lang="en-US" sz="3200" u="sng" dirty="0" smtClean="0"/>
              <a:t>Minority</a:t>
            </a:r>
            <a:r>
              <a:rPr lang="en-US" sz="3200" dirty="0" smtClean="0"/>
              <a:t/>
            </a:r>
            <a:br>
              <a:rPr lang="en-US" sz="3200" dirty="0" smtClean="0"/>
            </a:br>
            <a:r>
              <a:rPr lang="en-US" sz="3200" dirty="0" smtClean="0"/>
              <a:t>Chad Robinson*</a:t>
            </a:r>
            <a:br>
              <a:rPr lang="en-US" sz="3200" dirty="0" smtClean="0"/>
            </a:br>
            <a:r>
              <a:rPr lang="en-US" sz="3200" dirty="0" smtClean="0"/>
              <a:t>John Mallon</a:t>
            </a:r>
            <a:br>
              <a:rPr lang="en-US" sz="3200" dirty="0" smtClean="0"/>
            </a:br>
            <a:endParaRPr lang="en-US" sz="4000" dirty="0"/>
          </a:p>
        </p:txBody>
      </p:sp>
      <p:sp>
        <p:nvSpPr>
          <p:cNvPr id="4" name="TextBox 3"/>
          <p:cNvSpPr txBox="1"/>
          <p:nvPr/>
        </p:nvSpPr>
        <p:spPr>
          <a:xfrm>
            <a:off x="762000" y="2151221"/>
            <a:ext cx="8090026" cy="1200329"/>
          </a:xfrm>
          <a:prstGeom prst="rect">
            <a:avLst/>
          </a:prstGeom>
          <a:noFill/>
        </p:spPr>
        <p:txBody>
          <a:bodyPr wrap="square" rtlCol="0">
            <a:spAutoFit/>
          </a:bodyPr>
          <a:lstStyle/>
          <a:p>
            <a:pPr algn="ctr"/>
            <a:r>
              <a:rPr lang="en-US" sz="3600" dirty="0"/>
              <a:t>Health and Human Services </a:t>
            </a:r>
            <a:r>
              <a:rPr lang="en-US" sz="3600" dirty="0" smtClean="0"/>
              <a:t>Committee </a:t>
            </a:r>
          </a:p>
          <a:p>
            <a:pPr algn="ctr"/>
            <a:r>
              <a:rPr lang="en-US" sz="3600" u="sng" dirty="0" smtClean="0"/>
              <a:t>Members</a:t>
            </a:r>
            <a:endParaRPr lang="en-US" sz="3600" u="sng" dirty="0"/>
          </a:p>
        </p:txBody>
      </p:sp>
      <p:sp>
        <p:nvSpPr>
          <p:cNvPr id="10" name="TextBox 9"/>
          <p:cNvSpPr txBox="1"/>
          <p:nvPr/>
        </p:nvSpPr>
        <p:spPr>
          <a:xfrm>
            <a:off x="901574" y="1115821"/>
            <a:ext cx="8229600" cy="1015663"/>
          </a:xfrm>
          <a:prstGeom prst="rect">
            <a:avLst/>
          </a:prstGeom>
          <a:noFill/>
        </p:spPr>
        <p:txBody>
          <a:bodyPr wrap="square" rtlCol="0">
            <a:spAutoFit/>
          </a:bodyPr>
          <a:lstStyle/>
          <a:p>
            <a:pPr algn="ctr"/>
            <a:r>
              <a:rPr lang="en-US" sz="6000" i="1" dirty="0">
                <a:latin typeface="French Script MT" panose="03020402040607040605" pitchFamily="66" charset="0"/>
              </a:rPr>
              <a:t>Senate of </a:t>
            </a:r>
            <a:r>
              <a:rPr lang="en-US" sz="6000" i="1" dirty="0" smtClean="0">
                <a:latin typeface="French Script MT" panose="03020402040607040605" pitchFamily="66" charset="0"/>
              </a:rPr>
              <a:t>the State </a:t>
            </a:r>
            <a:r>
              <a:rPr lang="en-US" sz="6000" i="1" dirty="0">
                <a:latin typeface="French Script MT" panose="03020402040607040605" pitchFamily="66" charset="0"/>
              </a:rPr>
              <a:t>of Madison</a:t>
            </a:r>
          </a:p>
        </p:txBody>
      </p:sp>
      <p:sp>
        <p:nvSpPr>
          <p:cNvPr id="11" name="TextBox 10"/>
          <p:cNvSpPr txBox="1"/>
          <p:nvPr/>
        </p:nvSpPr>
        <p:spPr>
          <a:xfrm>
            <a:off x="2120020" y="5146610"/>
            <a:ext cx="5791200" cy="461665"/>
          </a:xfrm>
          <a:prstGeom prst="rect">
            <a:avLst/>
          </a:prstGeom>
          <a:noFill/>
        </p:spPr>
        <p:txBody>
          <a:bodyPr wrap="square" rtlCol="0">
            <a:spAutoFit/>
          </a:bodyPr>
          <a:lstStyle/>
          <a:p>
            <a:r>
              <a:rPr lang="en-US" sz="2400" dirty="0" smtClean="0"/>
              <a:t>* </a:t>
            </a:r>
            <a:r>
              <a:rPr lang="en-US" sz="2400" b="1" dirty="0" smtClean="0"/>
              <a:t>co-sponsors of the Radon Public Safety Act</a:t>
            </a:r>
            <a:endParaRPr lang="en-US" sz="2400" b="1" dirty="0"/>
          </a:p>
        </p:txBody>
      </p:sp>
    </p:spTree>
    <p:extLst>
      <p:ext uri="{BB962C8B-B14F-4D97-AF65-F5344CB8AC3E}">
        <p14:creationId xmlns:p14="http://schemas.microsoft.com/office/powerpoint/2010/main" val="375092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2819400" y="6324600"/>
            <a:ext cx="6172200" cy="461665"/>
          </a:xfrm>
          <a:prstGeom prst="rect">
            <a:avLst/>
          </a:prstGeom>
          <a:noFill/>
        </p:spPr>
        <p:txBody>
          <a:bodyPr wrap="square" rtlCol="0">
            <a:spAutoFit/>
          </a:bodyPr>
          <a:lstStyle/>
          <a:p>
            <a:pPr algn="r"/>
            <a:r>
              <a:rPr lang="en-US" sz="2400" dirty="0" smtClean="0">
                <a:solidFill>
                  <a:schemeClr val="bg1">
                    <a:lumMod val="50000"/>
                  </a:schemeClr>
                </a:solidFill>
              </a:rPr>
              <a:t>The 2017 International Radon Symposium</a:t>
            </a:r>
            <a:r>
              <a:rPr lang="en-US" sz="2400" dirty="0" smtClean="0">
                <a:solidFill>
                  <a:schemeClr val="bg1">
                    <a:lumMod val="50000"/>
                  </a:schemeClr>
                </a:solidFill>
                <a:effectLst/>
              </a:rPr>
              <a:t>™</a:t>
            </a:r>
            <a:endParaRPr lang="en-US" sz="2400" dirty="0">
              <a:solidFill>
                <a:schemeClr val="bg1">
                  <a:lumMod val="50000"/>
                </a:schemeClr>
              </a:solidFill>
            </a:endParaRPr>
          </a:p>
        </p:txBody>
      </p:sp>
      <p:sp>
        <p:nvSpPr>
          <p:cNvPr id="7" name="TextBox 6"/>
          <p:cNvSpPr txBox="1"/>
          <p:nvPr/>
        </p:nvSpPr>
        <p:spPr>
          <a:xfrm>
            <a:off x="1066800" y="1905000"/>
            <a:ext cx="6858000" cy="3416320"/>
          </a:xfrm>
          <a:prstGeom prst="rect">
            <a:avLst/>
          </a:prstGeom>
          <a:solidFill>
            <a:schemeClr val="tx2">
              <a:lumMod val="20000"/>
              <a:lumOff val="80000"/>
            </a:schemeClr>
          </a:solidFill>
        </p:spPr>
        <p:txBody>
          <a:bodyPr wrap="square" rtlCol="0">
            <a:spAutoFit/>
          </a:bodyPr>
          <a:lstStyle/>
          <a:p>
            <a:pPr marL="342900" indent="-342900">
              <a:buAutoNum type="arabicPeriod"/>
            </a:pPr>
            <a:r>
              <a:rPr lang="en-US" dirty="0" smtClean="0"/>
              <a:t>This </a:t>
            </a:r>
            <a:r>
              <a:rPr lang="en-US" dirty="0"/>
              <a:t>may include the name of author(s)/presenter(s) and their e-mail addresses, their affiliations, </a:t>
            </a:r>
            <a:r>
              <a:rPr lang="en-US" dirty="0" smtClean="0"/>
              <a:t>companies, </a:t>
            </a:r>
            <a:r>
              <a:rPr lang="en-US" dirty="0"/>
              <a:t>supporting organizations, sponsoring technical committee, and corporate logo. For case studies, with permission from the study subject, the slide or presentation introduction may also reference the facility owner, facility or site of the </a:t>
            </a:r>
            <a:r>
              <a:rPr lang="en-US" dirty="0" smtClean="0"/>
              <a:t>study.</a:t>
            </a:r>
          </a:p>
          <a:p>
            <a:pPr marL="342900" indent="-342900">
              <a:buAutoNum type="arabicPeriod"/>
            </a:pPr>
            <a:r>
              <a:rPr lang="en-US" dirty="0" smtClean="0"/>
              <a:t>To add slides, click new slide - Then duplicate Selected Slides from the template.</a:t>
            </a:r>
          </a:p>
          <a:p>
            <a:pPr marL="342900" indent="-342900">
              <a:buAutoNum type="arabicPeriod"/>
            </a:pPr>
            <a:r>
              <a:rPr lang="en-US" dirty="0" smtClean="0"/>
              <a:t>Adding graphs, images and text boxes to personalize your slide, or changing the layout is allowed, but you must maintain the AARST-NRPP logo and Symposium title at the bottom of all slides.</a:t>
            </a:r>
          </a:p>
          <a:p>
            <a:pPr marL="342900" indent="-342900">
              <a:buAutoNum type="arabicPeriod"/>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00" y="6207172"/>
            <a:ext cx="1280160" cy="579093"/>
          </a:xfrm>
          <a:prstGeom prst="rect">
            <a:avLst/>
          </a:prstGeom>
        </p:spPr>
      </p:pic>
      <p:sp>
        <p:nvSpPr>
          <p:cNvPr id="3" name="Horizontal Scroll 2"/>
          <p:cNvSpPr/>
          <p:nvPr/>
        </p:nvSpPr>
        <p:spPr>
          <a:xfrm>
            <a:off x="0" y="0"/>
            <a:ext cx="9144000" cy="6708618"/>
          </a:xfrm>
          <a:prstGeom prst="horizontalScroll">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762000" y="2151221"/>
            <a:ext cx="8229600" cy="3293209"/>
          </a:xfrm>
          <a:prstGeom prst="rect">
            <a:avLst/>
          </a:prstGeom>
          <a:noFill/>
        </p:spPr>
        <p:txBody>
          <a:bodyPr wrap="square" rtlCol="0">
            <a:spAutoFit/>
          </a:bodyPr>
          <a:lstStyle/>
          <a:p>
            <a:pPr algn="ctr"/>
            <a:r>
              <a:rPr lang="en-US" sz="3600" dirty="0"/>
              <a:t>Health and Human Services </a:t>
            </a:r>
            <a:r>
              <a:rPr lang="en-US" sz="3600" dirty="0" smtClean="0"/>
              <a:t>Committee</a:t>
            </a:r>
          </a:p>
          <a:p>
            <a:pPr algn="ctr"/>
            <a:endParaRPr lang="en-US" dirty="0"/>
          </a:p>
          <a:p>
            <a:pPr algn="ctr"/>
            <a:r>
              <a:rPr lang="en-US" sz="3200" u="sng" dirty="0" smtClean="0"/>
              <a:t>Hearing Witnesses</a:t>
            </a:r>
          </a:p>
          <a:p>
            <a:pPr algn="ctr"/>
            <a:r>
              <a:rPr lang="en-US" sz="3200" dirty="0" smtClean="0"/>
              <a:t>Mr. Kyle Hoylman, Home Inspectors International </a:t>
            </a:r>
            <a:r>
              <a:rPr lang="en-US" sz="3200" baseline="30000" dirty="0" smtClean="0"/>
              <a:t>TM</a:t>
            </a:r>
            <a:endParaRPr lang="en-US" sz="3200" dirty="0" smtClean="0"/>
          </a:p>
          <a:p>
            <a:pPr algn="ctr"/>
            <a:r>
              <a:rPr lang="en-US" sz="3200" dirty="0" smtClean="0"/>
              <a:t>Ms. Crystal Lytle, Madison Chapter of AARST</a:t>
            </a:r>
          </a:p>
          <a:p>
            <a:pPr algn="ctr"/>
            <a:endParaRPr lang="en-US" sz="2800" dirty="0"/>
          </a:p>
        </p:txBody>
      </p:sp>
      <p:sp>
        <p:nvSpPr>
          <p:cNvPr id="10" name="TextBox 9"/>
          <p:cNvSpPr txBox="1"/>
          <p:nvPr/>
        </p:nvSpPr>
        <p:spPr>
          <a:xfrm>
            <a:off x="901574" y="1115821"/>
            <a:ext cx="8229600" cy="1015663"/>
          </a:xfrm>
          <a:prstGeom prst="rect">
            <a:avLst/>
          </a:prstGeom>
          <a:noFill/>
        </p:spPr>
        <p:txBody>
          <a:bodyPr wrap="square" rtlCol="0">
            <a:spAutoFit/>
          </a:bodyPr>
          <a:lstStyle/>
          <a:p>
            <a:pPr algn="ctr"/>
            <a:r>
              <a:rPr lang="en-US" sz="6000" i="1" dirty="0">
                <a:latin typeface="French Script MT" panose="03020402040607040605" pitchFamily="66" charset="0"/>
              </a:rPr>
              <a:t>Senate of </a:t>
            </a:r>
            <a:r>
              <a:rPr lang="en-US" sz="6000" i="1" dirty="0" smtClean="0">
                <a:latin typeface="French Script MT" panose="03020402040607040605" pitchFamily="66" charset="0"/>
              </a:rPr>
              <a:t>the State </a:t>
            </a:r>
            <a:r>
              <a:rPr lang="en-US" sz="6000" i="1" dirty="0">
                <a:latin typeface="French Script MT" panose="03020402040607040605" pitchFamily="66" charset="0"/>
              </a:rPr>
              <a:t>of Madison</a:t>
            </a:r>
          </a:p>
        </p:txBody>
      </p:sp>
    </p:spTree>
    <p:extLst>
      <p:ext uri="{BB962C8B-B14F-4D97-AF65-F5344CB8AC3E}">
        <p14:creationId xmlns:p14="http://schemas.microsoft.com/office/powerpoint/2010/main" val="1840730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2819400" y="6324600"/>
            <a:ext cx="6172200" cy="461665"/>
          </a:xfrm>
          <a:prstGeom prst="rect">
            <a:avLst/>
          </a:prstGeom>
          <a:noFill/>
        </p:spPr>
        <p:txBody>
          <a:bodyPr wrap="square" rtlCol="0">
            <a:spAutoFit/>
          </a:bodyPr>
          <a:lstStyle/>
          <a:p>
            <a:pPr algn="r"/>
            <a:r>
              <a:rPr lang="en-US" sz="2400" dirty="0" smtClean="0">
                <a:solidFill>
                  <a:schemeClr val="bg1">
                    <a:lumMod val="50000"/>
                  </a:schemeClr>
                </a:solidFill>
              </a:rPr>
              <a:t>The 2017 International Radon Symposium</a:t>
            </a:r>
            <a:r>
              <a:rPr lang="en-US" sz="2400" dirty="0" smtClean="0">
                <a:solidFill>
                  <a:schemeClr val="bg1">
                    <a:lumMod val="50000"/>
                  </a:schemeClr>
                </a:solidFill>
                <a:effectLst/>
              </a:rPr>
              <a:t>™</a:t>
            </a:r>
            <a:endParaRPr lang="en-US" sz="2400" dirty="0">
              <a:solidFill>
                <a:schemeClr val="bg1">
                  <a:lumMod val="50000"/>
                </a:schemeClr>
              </a:solidFill>
            </a:endParaRPr>
          </a:p>
        </p:txBody>
      </p:sp>
      <p:sp>
        <p:nvSpPr>
          <p:cNvPr id="7" name="TextBox 6"/>
          <p:cNvSpPr txBox="1"/>
          <p:nvPr/>
        </p:nvSpPr>
        <p:spPr>
          <a:xfrm>
            <a:off x="1066800" y="1905000"/>
            <a:ext cx="6858000" cy="3416320"/>
          </a:xfrm>
          <a:prstGeom prst="rect">
            <a:avLst/>
          </a:prstGeom>
          <a:solidFill>
            <a:schemeClr val="tx2">
              <a:lumMod val="20000"/>
              <a:lumOff val="80000"/>
            </a:schemeClr>
          </a:solidFill>
        </p:spPr>
        <p:txBody>
          <a:bodyPr wrap="square" rtlCol="0">
            <a:spAutoFit/>
          </a:bodyPr>
          <a:lstStyle/>
          <a:p>
            <a:pPr marL="342900" indent="-342900">
              <a:buAutoNum type="arabicPeriod"/>
            </a:pPr>
            <a:r>
              <a:rPr lang="en-US" dirty="0" smtClean="0"/>
              <a:t>This </a:t>
            </a:r>
            <a:r>
              <a:rPr lang="en-US" dirty="0"/>
              <a:t>may include the name of author(s)/presenter(s) and their e-mail addresses, their affiliations, </a:t>
            </a:r>
            <a:r>
              <a:rPr lang="en-US" dirty="0" smtClean="0"/>
              <a:t>companies, </a:t>
            </a:r>
            <a:r>
              <a:rPr lang="en-US" dirty="0"/>
              <a:t>supporting organizations, sponsoring technical committee, and corporate logo. For case studies, with permission from the study subject, the slide or presentation introduction may also reference the facility owner, facility or site of the </a:t>
            </a:r>
            <a:r>
              <a:rPr lang="en-US" dirty="0" smtClean="0"/>
              <a:t>study.</a:t>
            </a:r>
          </a:p>
          <a:p>
            <a:pPr marL="342900" indent="-342900">
              <a:buAutoNum type="arabicPeriod"/>
            </a:pPr>
            <a:r>
              <a:rPr lang="en-US" dirty="0" smtClean="0"/>
              <a:t>To add slides, click new slide - Then duplicate Selected Slides from the template.</a:t>
            </a:r>
          </a:p>
          <a:p>
            <a:pPr marL="342900" indent="-342900">
              <a:buAutoNum type="arabicPeriod"/>
            </a:pPr>
            <a:r>
              <a:rPr lang="en-US" dirty="0" smtClean="0"/>
              <a:t>Adding graphs, images and text boxes to personalize your slide, or changing the layout is allowed, but you must maintain the AARST-NRPP logo and Symposium title at the bottom of all slides.</a:t>
            </a:r>
          </a:p>
          <a:p>
            <a:pPr marL="342900" indent="-342900">
              <a:buAutoNum type="arabicPeriod"/>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00" y="6207172"/>
            <a:ext cx="1280160" cy="579093"/>
          </a:xfrm>
          <a:prstGeom prst="rect">
            <a:avLst/>
          </a:prstGeom>
        </p:spPr>
      </p:pic>
      <p:sp>
        <p:nvSpPr>
          <p:cNvPr id="3" name="Horizontal Scroll 2"/>
          <p:cNvSpPr/>
          <p:nvPr/>
        </p:nvSpPr>
        <p:spPr>
          <a:xfrm>
            <a:off x="0" y="0"/>
            <a:ext cx="9144000" cy="6708618"/>
          </a:xfrm>
          <a:prstGeom prst="horizontalScroll">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762000" y="2151221"/>
            <a:ext cx="8090026" cy="3908762"/>
          </a:xfrm>
          <a:prstGeom prst="rect">
            <a:avLst/>
          </a:prstGeom>
          <a:noFill/>
        </p:spPr>
        <p:txBody>
          <a:bodyPr wrap="square" rtlCol="0">
            <a:spAutoFit/>
          </a:bodyPr>
          <a:lstStyle/>
          <a:p>
            <a:pPr algn="ctr"/>
            <a:r>
              <a:rPr lang="en-US" sz="3200" dirty="0"/>
              <a:t>Health and Human Services </a:t>
            </a:r>
            <a:r>
              <a:rPr lang="en-US" sz="3200" dirty="0" smtClean="0"/>
              <a:t>Committee</a:t>
            </a:r>
          </a:p>
          <a:p>
            <a:pPr algn="ctr"/>
            <a:endParaRPr lang="en-US" sz="1200" dirty="0"/>
          </a:p>
          <a:p>
            <a:pPr algn="ctr"/>
            <a:r>
              <a:rPr lang="en-US" sz="3200" u="sng" dirty="0" smtClean="0"/>
              <a:t>Written Testimony</a:t>
            </a:r>
          </a:p>
          <a:p>
            <a:pPr algn="ctr"/>
            <a:r>
              <a:rPr lang="en-US" sz="2800" dirty="0" smtClean="0"/>
              <a:t>American Lung Association/American Cancer Society</a:t>
            </a:r>
          </a:p>
          <a:p>
            <a:pPr algn="ctr"/>
            <a:r>
              <a:rPr lang="en-US" sz="2800" dirty="0" smtClean="0"/>
              <a:t>Home Builders Association</a:t>
            </a:r>
          </a:p>
          <a:p>
            <a:pPr algn="ctr"/>
            <a:r>
              <a:rPr lang="en-US" sz="2800" dirty="0" smtClean="0"/>
              <a:t>Madison Radon Renegades</a:t>
            </a:r>
          </a:p>
          <a:p>
            <a:pPr algn="ctr"/>
            <a:r>
              <a:rPr lang="en-US" sz="2800" dirty="0" smtClean="0"/>
              <a:t>Madison Public Health Association</a:t>
            </a:r>
          </a:p>
          <a:p>
            <a:pPr algn="ctr"/>
            <a:r>
              <a:rPr lang="en-US" sz="2800" dirty="0" smtClean="0"/>
              <a:t>Dr. Ray Don D. </a:t>
            </a:r>
            <a:r>
              <a:rPr lang="en-US" sz="2800" dirty="0" err="1" smtClean="0"/>
              <a:t>Nyer</a:t>
            </a:r>
            <a:endParaRPr lang="en-US" sz="2800" dirty="0" smtClean="0"/>
          </a:p>
          <a:p>
            <a:pPr algn="ctr"/>
            <a:endParaRPr lang="en-US" sz="3200" dirty="0" smtClean="0"/>
          </a:p>
        </p:txBody>
      </p:sp>
      <p:sp>
        <p:nvSpPr>
          <p:cNvPr id="10" name="TextBox 9"/>
          <p:cNvSpPr txBox="1"/>
          <p:nvPr/>
        </p:nvSpPr>
        <p:spPr>
          <a:xfrm>
            <a:off x="901574" y="1115821"/>
            <a:ext cx="8229600" cy="1015663"/>
          </a:xfrm>
          <a:prstGeom prst="rect">
            <a:avLst/>
          </a:prstGeom>
          <a:noFill/>
        </p:spPr>
        <p:txBody>
          <a:bodyPr wrap="square" rtlCol="0">
            <a:spAutoFit/>
          </a:bodyPr>
          <a:lstStyle/>
          <a:p>
            <a:pPr algn="ctr"/>
            <a:r>
              <a:rPr lang="en-US" sz="6000" i="1" dirty="0">
                <a:latin typeface="French Script MT" panose="03020402040607040605" pitchFamily="66" charset="0"/>
              </a:rPr>
              <a:t>Senate of </a:t>
            </a:r>
            <a:r>
              <a:rPr lang="en-US" sz="6000" i="1" dirty="0" smtClean="0">
                <a:latin typeface="French Script MT" panose="03020402040607040605" pitchFamily="66" charset="0"/>
              </a:rPr>
              <a:t>the State </a:t>
            </a:r>
            <a:r>
              <a:rPr lang="en-US" sz="6000" i="1" dirty="0">
                <a:latin typeface="French Script MT" panose="03020402040607040605" pitchFamily="66" charset="0"/>
              </a:rPr>
              <a:t>of Madison</a:t>
            </a:r>
          </a:p>
        </p:txBody>
      </p:sp>
    </p:spTree>
    <p:extLst>
      <p:ext uri="{BB962C8B-B14F-4D97-AF65-F5344CB8AC3E}">
        <p14:creationId xmlns:p14="http://schemas.microsoft.com/office/powerpoint/2010/main" val="4168726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2819400" y="6324600"/>
            <a:ext cx="6172200" cy="461665"/>
          </a:xfrm>
          <a:prstGeom prst="rect">
            <a:avLst/>
          </a:prstGeom>
          <a:noFill/>
        </p:spPr>
        <p:txBody>
          <a:bodyPr wrap="square" rtlCol="0">
            <a:spAutoFit/>
          </a:bodyPr>
          <a:lstStyle/>
          <a:p>
            <a:pPr algn="r"/>
            <a:r>
              <a:rPr lang="en-US" sz="2400" dirty="0" smtClean="0">
                <a:solidFill>
                  <a:schemeClr val="bg1">
                    <a:lumMod val="50000"/>
                  </a:schemeClr>
                </a:solidFill>
              </a:rPr>
              <a:t>The 2017 International Radon Symposium</a:t>
            </a:r>
            <a:r>
              <a:rPr lang="en-US" sz="2400" dirty="0" smtClean="0">
                <a:solidFill>
                  <a:schemeClr val="bg1">
                    <a:lumMod val="50000"/>
                  </a:schemeClr>
                </a:solidFill>
                <a:effectLst/>
              </a:rPr>
              <a:t>™</a:t>
            </a:r>
            <a:endParaRPr lang="en-US" sz="2400" dirty="0">
              <a:solidFill>
                <a:schemeClr val="bg1">
                  <a:lumMod val="50000"/>
                </a:schemeClr>
              </a:solidFill>
            </a:endParaRPr>
          </a:p>
        </p:txBody>
      </p:sp>
      <p:sp>
        <p:nvSpPr>
          <p:cNvPr id="7" name="TextBox 6"/>
          <p:cNvSpPr txBox="1"/>
          <p:nvPr/>
        </p:nvSpPr>
        <p:spPr>
          <a:xfrm>
            <a:off x="1066800" y="1905000"/>
            <a:ext cx="6858000" cy="3416320"/>
          </a:xfrm>
          <a:prstGeom prst="rect">
            <a:avLst/>
          </a:prstGeom>
          <a:solidFill>
            <a:schemeClr val="tx2">
              <a:lumMod val="20000"/>
              <a:lumOff val="80000"/>
            </a:schemeClr>
          </a:solidFill>
        </p:spPr>
        <p:txBody>
          <a:bodyPr wrap="square" rtlCol="0">
            <a:spAutoFit/>
          </a:bodyPr>
          <a:lstStyle/>
          <a:p>
            <a:pPr marL="342900" indent="-342900">
              <a:buAutoNum type="arabicPeriod"/>
            </a:pPr>
            <a:r>
              <a:rPr lang="en-US" dirty="0" smtClean="0"/>
              <a:t>This </a:t>
            </a:r>
            <a:r>
              <a:rPr lang="en-US" dirty="0"/>
              <a:t>may include the name of author(s)/presenter(s) and their e-mail addresses, their affiliations, </a:t>
            </a:r>
            <a:r>
              <a:rPr lang="en-US" dirty="0" smtClean="0"/>
              <a:t>companies, </a:t>
            </a:r>
            <a:r>
              <a:rPr lang="en-US" dirty="0"/>
              <a:t>supporting organizations, sponsoring technical committee, and corporate logo. For case studies, with permission from the study subject, the slide or presentation introduction may also reference the facility owner, facility or site of the </a:t>
            </a:r>
            <a:r>
              <a:rPr lang="en-US" dirty="0" smtClean="0"/>
              <a:t>study.</a:t>
            </a:r>
          </a:p>
          <a:p>
            <a:pPr marL="342900" indent="-342900">
              <a:buAutoNum type="arabicPeriod"/>
            </a:pPr>
            <a:r>
              <a:rPr lang="en-US" dirty="0" smtClean="0"/>
              <a:t>To add slides, click new slide - Then duplicate Selected Slides from the template.</a:t>
            </a:r>
          </a:p>
          <a:p>
            <a:pPr marL="342900" indent="-342900">
              <a:buAutoNum type="arabicPeriod"/>
            </a:pPr>
            <a:r>
              <a:rPr lang="en-US" dirty="0" smtClean="0"/>
              <a:t>Adding graphs, images and text boxes to personalize your slide, or changing the layout is allowed, but you must maintain the AARST-NRPP logo and Symposium title at the bottom of all slides.</a:t>
            </a:r>
          </a:p>
          <a:p>
            <a:pPr marL="342900" indent="-342900">
              <a:buAutoNum type="arabicPeriod"/>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00" y="6207172"/>
            <a:ext cx="1280160" cy="579093"/>
          </a:xfrm>
          <a:prstGeom prst="rect">
            <a:avLst/>
          </a:prstGeom>
        </p:spPr>
      </p:pic>
      <p:sp>
        <p:nvSpPr>
          <p:cNvPr id="3" name="Horizontal Scroll 2"/>
          <p:cNvSpPr/>
          <p:nvPr/>
        </p:nvSpPr>
        <p:spPr>
          <a:xfrm>
            <a:off x="0" y="77647"/>
            <a:ext cx="9144000" cy="6708618"/>
          </a:xfrm>
          <a:prstGeom prst="horizontalScroll">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a:xfrm>
            <a:off x="901574" y="2514600"/>
            <a:ext cx="8229600" cy="2895600"/>
          </a:xfrm>
        </p:spPr>
        <p:txBody>
          <a:bodyPr>
            <a:normAutofit fontScale="90000"/>
          </a:bodyPr>
          <a:lstStyle/>
          <a:p>
            <a:r>
              <a:rPr lang="en-US" dirty="0" smtClean="0"/>
              <a:t/>
            </a:r>
            <a:br>
              <a:rPr lang="en-US" dirty="0" smtClean="0"/>
            </a:br>
            <a:r>
              <a:rPr lang="en-US" sz="4000" dirty="0" smtClean="0"/>
              <a:t>Health and Human Services</a:t>
            </a:r>
            <a:r>
              <a:rPr lang="en-US" sz="4000" dirty="0"/>
              <a:t> </a:t>
            </a:r>
            <a:r>
              <a:rPr lang="en-US" sz="4000" dirty="0" smtClean="0"/>
              <a:t>Committee </a:t>
            </a:r>
            <a:r>
              <a:rPr lang="en-US" dirty="0" smtClean="0"/>
              <a:t/>
            </a:r>
            <a:br>
              <a:rPr lang="en-US" dirty="0" smtClean="0"/>
            </a:br>
            <a:r>
              <a:rPr lang="en-US" dirty="0"/>
              <a:t/>
            </a:r>
            <a:br>
              <a:rPr lang="en-US" dirty="0"/>
            </a:br>
            <a:r>
              <a:rPr lang="en-US" dirty="0" smtClean="0">
                <a:solidFill>
                  <a:srgbClr val="FF0000"/>
                </a:solidFill>
              </a:rPr>
              <a:t>Your Input Is Needed!</a:t>
            </a:r>
            <a:br>
              <a:rPr lang="en-US" dirty="0" smtClean="0">
                <a:solidFill>
                  <a:srgbClr val="FF0000"/>
                </a:solidFill>
              </a:rPr>
            </a:br>
            <a:r>
              <a:rPr lang="en-US" dirty="0" smtClean="0">
                <a:solidFill>
                  <a:srgbClr val="FF0000"/>
                </a:solidFill>
              </a:rPr>
              <a:t>Please Fill Out the Card and</a:t>
            </a:r>
            <a:br>
              <a:rPr lang="en-US" dirty="0" smtClean="0">
                <a:solidFill>
                  <a:srgbClr val="FF0000"/>
                </a:solidFill>
              </a:rPr>
            </a:br>
            <a:r>
              <a:rPr lang="en-US" dirty="0" smtClean="0">
                <a:solidFill>
                  <a:srgbClr val="FF0000"/>
                </a:solidFill>
              </a:rPr>
              <a:t>Drop It at Registration TODAY</a:t>
            </a:r>
            <a:r>
              <a:rPr lang="en-US" dirty="0" smtClean="0"/>
              <a:t/>
            </a:r>
            <a:br>
              <a:rPr lang="en-US" dirty="0" smtClean="0"/>
            </a:br>
            <a:endParaRPr lang="en-US" dirty="0"/>
          </a:p>
        </p:txBody>
      </p:sp>
      <p:sp>
        <p:nvSpPr>
          <p:cNvPr id="9" name="TextBox 8"/>
          <p:cNvSpPr txBox="1"/>
          <p:nvPr/>
        </p:nvSpPr>
        <p:spPr>
          <a:xfrm>
            <a:off x="901574" y="1143000"/>
            <a:ext cx="8229600" cy="1015663"/>
          </a:xfrm>
          <a:prstGeom prst="rect">
            <a:avLst/>
          </a:prstGeom>
          <a:noFill/>
        </p:spPr>
        <p:txBody>
          <a:bodyPr wrap="square" rtlCol="0">
            <a:spAutoFit/>
          </a:bodyPr>
          <a:lstStyle/>
          <a:p>
            <a:pPr algn="ctr"/>
            <a:r>
              <a:rPr lang="en-US" sz="6000" i="1" dirty="0">
                <a:latin typeface="French Script MT" panose="03020402040607040605" pitchFamily="66" charset="0"/>
              </a:rPr>
              <a:t>Senate of </a:t>
            </a:r>
            <a:r>
              <a:rPr lang="en-US" sz="6000" i="1" dirty="0" smtClean="0">
                <a:latin typeface="French Script MT" panose="03020402040607040605" pitchFamily="66" charset="0"/>
              </a:rPr>
              <a:t>the State </a:t>
            </a:r>
            <a:r>
              <a:rPr lang="en-US" sz="6000" i="1" dirty="0">
                <a:latin typeface="French Script MT" panose="03020402040607040605" pitchFamily="66" charset="0"/>
              </a:rPr>
              <a:t>of Madison</a:t>
            </a:r>
          </a:p>
        </p:txBody>
      </p:sp>
    </p:spTree>
    <p:extLst>
      <p:ext uri="{BB962C8B-B14F-4D97-AF65-F5344CB8AC3E}">
        <p14:creationId xmlns:p14="http://schemas.microsoft.com/office/powerpoint/2010/main" val="3208201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p:cNvSpPr txBox="1"/>
          <p:nvPr/>
        </p:nvSpPr>
        <p:spPr>
          <a:xfrm>
            <a:off x="2819400" y="6324600"/>
            <a:ext cx="6172200" cy="461665"/>
          </a:xfrm>
          <a:prstGeom prst="rect">
            <a:avLst/>
          </a:prstGeom>
          <a:noFill/>
        </p:spPr>
        <p:txBody>
          <a:bodyPr wrap="square" rtlCol="0">
            <a:spAutoFit/>
          </a:bodyPr>
          <a:lstStyle/>
          <a:p>
            <a:pPr algn="r"/>
            <a:r>
              <a:rPr lang="en-US" sz="2400" dirty="0" smtClean="0">
                <a:solidFill>
                  <a:schemeClr val="bg1">
                    <a:lumMod val="50000"/>
                  </a:schemeClr>
                </a:solidFill>
              </a:rPr>
              <a:t>The 2017 International Radon Symposium</a:t>
            </a:r>
            <a:r>
              <a:rPr lang="en-US" sz="2400" dirty="0" smtClean="0">
                <a:solidFill>
                  <a:schemeClr val="bg1">
                    <a:lumMod val="50000"/>
                  </a:schemeClr>
                </a:solidFill>
                <a:effectLst/>
              </a:rPr>
              <a:t>™</a:t>
            </a:r>
            <a:endParaRPr lang="en-US" sz="2400" dirty="0">
              <a:solidFill>
                <a:schemeClr val="bg1">
                  <a:lumMod val="50000"/>
                </a:schemeClr>
              </a:solidFill>
            </a:endParaRPr>
          </a:p>
        </p:txBody>
      </p:sp>
      <p:sp>
        <p:nvSpPr>
          <p:cNvPr id="7" name="TextBox 6"/>
          <p:cNvSpPr txBox="1"/>
          <p:nvPr/>
        </p:nvSpPr>
        <p:spPr>
          <a:xfrm>
            <a:off x="1066800" y="1905000"/>
            <a:ext cx="6858000" cy="3416320"/>
          </a:xfrm>
          <a:prstGeom prst="rect">
            <a:avLst/>
          </a:prstGeom>
          <a:solidFill>
            <a:schemeClr val="tx2">
              <a:lumMod val="20000"/>
              <a:lumOff val="80000"/>
            </a:schemeClr>
          </a:solidFill>
        </p:spPr>
        <p:txBody>
          <a:bodyPr wrap="square" rtlCol="0">
            <a:spAutoFit/>
          </a:bodyPr>
          <a:lstStyle/>
          <a:p>
            <a:pPr marL="342900" indent="-342900">
              <a:buAutoNum type="arabicPeriod"/>
            </a:pPr>
            <a:r>
              <a:rPr lang="en-US" dirty="0" smtClean="0"/>
              <a:t>This </a:t>
            </a:r>
            <a:r>
              <a:rPr lang="en-US" dirty="0"/>
              <a:t>may include the name of author(s)/presenter(s) and their e-mail addresses, their affiliations, </a:t>
            </a:r>
            <a:r>
              <a:rPr lang="en-US" dirty="0" smtClean="0"/>
              <a:t>companies, </a:t>
            </a:r>
            <a:r>
              <a:rPr lang="en-US" dirty="0"/>
              <a:t>supporting organizations, sponsoring technical committee, and corporate logo. For case studies, with permission from the study subject, the slide or presentation introduction may also reference the facility owner, facility or site of the </a:t>
            </a:r>
            <a:r>
              <a:rPr lang="en-US" dirty="0" smtClean="0"/>
              <a:t>study.</a:t>
            </a:r>
          </a:p>
          <a:p>
            <a:pPr marL="342900" indent="-342900">
              <a:buAutoNum type="arabicPeriod"/>
            </a:pPr>
            <a:r>
              <a:rPr lang="en-US" dirty="0" smtClean="0"/>
              <a:t>To add slides, click new slide - Then duplicate Selected Slides from the template.</a:t>
            </a:r>
          </a:p>
          <a:p>
            <a:pPr marL="342900" indent="-342900">
              <a:buAutoNum type="arabicPeriod"/>
            </a:pPr>
            <a:r>
              <a:rPr lang="en-US" dirty="0" smtClean="0"/>
              <a:t>Adding graphs, images and text boxes to personalize your slide, or changing the layout is allowed, but you must maintain the AARST-NRPP logo and Symposium title at the bottom of all slides.</a:t>
            </a:r>
          </a:p>
          <a:p>
            <a:pPr marL="342900" indent="-342900">
              <a:buAutoNum type="arabicPeriod"/>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00" y="6207172"/>
            <a:ext cx="1280160" cy="579093"/>
          </a:xfrm>
          <a:prstGeom prst="rect">
            <a:avLst/>
          </a:prstGeom>
        </p:spPr>
      </p:pic>
      <p:sp>
        <p:nvSpPr>
          <p:cNvPr id="3" name="Horizontal Scroll 2"/>
          <p:cNvSpPr/>
          <p:nvPr/>
        </p:nvSpPr>
        <p:spPr>
          <a:xfrm>
            <a:off x="0" y="77647"/>
            <a:ext cx="9144000" cy="6708618"/>
          </a:xfrm>
          <a:prstGeom prst="horizontalScroll">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a:xfrm>
            <a:off x="901574" y="2514600"/>
            <a:ext cx="8229600" cy="2895600"/>
          </a:xfrm>
        </p:spPr>
        <p:txBody>
          <a:bodyPr>
            <a:normAutofit fontScale="90000"/>
          </a:bodyPr>
          <a:lstStyle/>
          <a:p>
            <a:r>
              <a:rPr lang="en-US" dirty="0" smtClean="0"/>
              <a:t/>
            </a:r>
            <a:br>
              <a:rPr lang="en-US" dirty="0" smtClean="0"/>
            </a:br>
            <a:r>
              <a:rPr lang="en-US" sz="4000" dirty="0" smtClean="0"/>
              <a:t>Health and Human Services</a:t>
            </a:r>
            <a:r>
              <a:rPr lang="en-US" sz="4000" dirty="0"/>
              <a:t> </a:t>
            </a:r>
            <a:r>
              <a:rPr lang="en-US" sz="4000" dirty="0" smtClean="0"/>
              <a:t>Committee </a:t>
            </a:r>
            <a:br>
              <a:rPr lang="en-US" sz="4000" dirty="0" smtClean="0"/>
            </a:br>
            <a:r>
              <a:rPr lang="en-US" sz="4000" dirty="0" smtClean="0"/>
              <a:t>Tomorrow </a:t>
            </a:r>
            <a:r>
              <a:rPr lang="en-US" sz="4000" dirty="0" smtClean="0"/>
              <a:t>(Wednesday</a:t>
            </a:r>
            <a:r>
              <a:rPr lang="en-US" sz="4000" dirty="0" smtClean="0"/>
              <a:t>) 8:30 AM</a:t>
            </a:r>
            <a:r>
              <a:rPr lang="en-US" dirty="0"/>
              <a:t/>
            </a:r>
            <a:br>
              <a:rPr lang="en-US" dirty="0"/>
            </a:br>
            <a:r>
              <a:rPr lang="en-US" dirty="0" smtClean="0"/>
              <a:t>Final Hearing:</a:t>
            </a:r>
            <a:br>
              <a:rPr lang="en-US" dirty="0" smtClean="0"/>
            </a:br>
            <a:r>
              <a:rPr lang="en-US" dirty="0" smtClean="0"/>
              <a:t>SB 512  - Radon Public Safety Act</a:t>
            </a:r>
            <a:br>
              <a:rPr lang="en-US" dirty="0" smtClean="0"/>
            </a:br>
            <a:endParaRPr lang="en-US" dirty="0"/>
          </a:p>
        </p:txBody>
      </p:sp>
      <p:sp>
        <p:nvSpPr>
          <p:cNvPr id="9" name="TextBox 8"/>
          <p:cNvSpPr txBox="1"/>
          <p:nvPr/>
        </p:nvSpPr>
        <p:spPr>
          <a:xfrm>
            <a:off x="901574" y="1143000"/>
            <a:ext cx="8229600" cy="1015663"/>
          </a:xfrm>
          <a:prstGeom prst="rect">
            <a:avLst/>
          </a:prstGeom>
          <a:noFill/>
        </p:spPr>
        <p:txBody>
          <a:bodyPr wrap="square" rtlCol="0">
            <a:spAutoFit/>
          </a:bodyPr>
          <a:lstStyle/>
          <a:p>
            <a:pPr algn="ctr"/>
            <a:r>
              <a:rPr lang="en-US" sz="6000" i="1" dirty="0">
                <a:latin typeface="French Script MT" panose="03020402040607040605" pitchFamily="66" charset="0"/>
              </a:rPr>
              <a:t>Senate of </a:t>
            </a:r>
            <a:r>
              <a:rPr lang="en-US" sz="6000" i="1" dirty="0" smtClean="0">
                <a:latin typeface="French Script MT" panose="03020402040607040605" pitchFamily="66" charset="0"/>
              </a:rPr>
              <a:t>the State </a:t>
            </a:r>
            <a:r>
              <a:rPr lang="en-US" sz="6000" i="1" dirty="0">
                <a:latin typeface="French Script MT" panose="03020402040607040605" pitchFamily="66" charset="0"/>
              </a:rPr>
              <a:t>of Madison</a:t>
            </a:r>
          </a:p>
        </p:txBody>
      </p:sp>
    </p:spTree>
    <p:extLst>
      <p:ext uri="{BB962C8B-B14F-4D97-AF65-F5344CB8AC3E}">
        <p14:creationId xmlns:p14="http://schemas.microsoft.com/office/powerpoint/2010/main" val="18074697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819</Words>
  <Application>Microsoft Office PowerPoint</Application>
  <PresentationFormat>On-screen Show (4:3)</PresentationFormat>
  <Paragraphs>50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French Script MT</vt:lpstr>
      <vt:lpstr>Office Theme</vt:lpstr>
      <vt:lpstr> Health and Human Services Committee   Hearing: SB 512  - Radon Public Safety Act </vt:lpstr>
      <vt:lpstr>Majority Peter Hendrick (Chair) Kevin Stewart* Bruce Snead  Minority Chad Robinson* John Mallon </vt:lpstr>
      <vt:lpstr>PowerPoint Presentation</vt:lpstr>
      <vt:lpstr>PowerPoint Presentation</vt:lpstr>
      <vt:lpstr> Health and Human Services Committee   Your Input Is Needed! Please Fill Out the Card and Drop It at Registration TODAY </vt:lpstr>
      <vt:lpstr> Health and Human Services Committee  Tomorrow (Wednesday) 8:30 AM Final Hearing: SB 512  - Radon Public Safety Act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Chazaud</dc:creator>
  <cp:lastModifiedBy>Jane</cp:lastModifiedBy>
  <cp:revision>20</cp:revision>
  <dcterms:created xsi:type="dcterms:W3CDTF">2016-02-16T17:20:53Z</dcterms:created>
  <dcterms:modified xsi:type="dcterms:W3CDTF">2017-09-26T13:11:38Z</dcterms:modified>
</cp:coreProperties>
</file>