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60" r:id="rId4"/>
    <p:sldId id="257" r:id="rId5"/>
    <p:sldId id="266" r:id="rId6"/>
    <p:sldId id="265" r:id="rId7"/>
    <p:sldId id="264" r:id="rId8"/>
    <p:sldId id="263" r:id="rId9"/>
    <p:sldId id="267" r:id="rId10"/>
    <p:sldId id="269" r:id="rId11"/>
    <p:sldId id="270" r:id="rId12"/>
    <p:sldId id="261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90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84F6C-52D9-4335-B9CF-0C310AF94A7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76EA0-E605-4A9F-9F3C-632BB34BD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38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942C-BD96-4DCB-B7A1-61A3819C9FE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C893-9C01-4E8F-A5C1-433FB679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02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942C-BD96-4DCB-B7A1-61A3819C9FE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C893-9C01-4E8F-A5C1-433FB679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0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942C-BD96-4DCB-B7A1-61A3819C9FE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C893-9C01-4E8F-A5C1-433FB679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9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942C-BD96-4DCB-B7A1-61A3819C9FE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C893-9C01-4E8F-A5C1-433FB679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0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942C-BD96-4DCB-B7A1-61A3819C9FE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C893-9C01-4E8F-A5C1-433FB679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85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942C-BD96-4DCB-B7A1-61A3819C9FE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C893-9C01-4E8F-A5C1-433FB679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2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942C-BD96-4DCB-B7A1-61A3819C9FE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C893-9C01-4E8F-A5C1-433FB679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2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942C-BD96-4DCB-B7A1-61A3819C9FE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C893-9C01-4E8F-A5C1-433FB679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2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942C-BD96-4DCB-B7A1-61A3819C9FE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C893-9C01-4E8F-A5C1-433FB679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8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942C-BD96-4DCB-B7A1-61A3819C9FE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C893-9C01-4E8F-A5C1-433FB679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41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942C-BD96-4DCB-B7A1-61A3819C9FE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C893-9C01-4E8F-A5C1-433FB679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2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4942C-BD96-4DCB-B7A1-61A3819C9FE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BC893-9C01-4E8F-A5C1-433FB679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2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bhanson@ksu.ed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adoncoursesonline.org/" TargetMode="External"/><Relationship Id="rId4" Type="http://schemas.openxmlformats.org/officeDocument/2006/relationships/hyperlink" Target="http://www.sosradon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512888"/>
                </a:solidFill>
              </a:rPr>
              <a:t>Your Staff is a Technical Assistance Resource:</a:t>
            </a:r>
            <a:br>
              <a:rPr lang="en-US" dirty="0">
                <a:solidFill>
                  <a:srgbClr val="512888"/>
                </a:solidFill>
              </a:rPr>
            </a:br>
            <a:r>
              <a:rPr lang="en-US" sz="4000" dirty="0">
                <a:solidFill>
                  <a:srgbClr val="512888"/>
                </a:solidFill>
              </a:rPr>
              <a:t>How Do You Prepare Them?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>
            <a:normAutofit/>
          </a:bodyPr>
          <a:lstStyle/>
          <a:p>
            <a:pPr lvl="0" defTabSz="457200" fontAlgn="base">
              <a:spcAft>
                <a:spcPct val="0"/>
              </a:spcAft>
            </a:pPr>
            <a:r>
              <a:rPr lang="en-US" sz="2400" dirty="0">
                <a:solidFill>
                  <a:srgbClr val="512888"/>
                </a:solidFill>
              </a:rPr>
              <a:t>Presented by</a:t>
            </a:r>
          </a:p>
          <a:p>
            <a:pPr lvl="0" defTabSz="457200" fontAlgn="base">
              <a:spcAft>
                <a:spcPct val="0"/>
              </a:spcAft>
            </a:pPr>
            <a:r>
              <a:rPr lang="en-US" dirty="0">
                <a:solidFill>
                  <a:srgbClr val="512888"/>
                </a:solidFill>
              </a:rPr>
              <a:t>Brian Hanson</a:t>
            </a:r>
          </a:p>
          <a:p>
            <a:pPr lvl="0" defTabSz="457200" fontAlgn="base">
              <a:spcAft>
                <a:spcPct val="0"/>
              </a:spcAft>
            </a:pPr>
            <a:r>
              <a:rPr lang="en-US" sz="2400" dirty="0">
                <a:solidFill>
                  <a:srgbClr val="512888"/>
                </a:solidFill>
              </a:rPr>
              <a:t>Midwest Universities Radon Consortium (MURC)</a:t>
            </a:r>
          </a:p>
          <a:p>
            <a:pPr lvl="0" defTabSz="457200" fontAlgn="base">
              <a:spcAft>
                <a:spcPct val="0"/>
              </a:spcAft>
            </a:pPr>
            <a:r>
              <a:rPr lang="en-US" sz="2400" dirty="0">
                <a:solidFill>
                  <a:srgbClr val="512888"/>
                </a:solidFill>
              </a:rPr>
              <a:t>at Kansas State University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63246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The 2017 International Radon Symposium</a:t>
            </a:r>
            <a:r>
              <a:rPr lang="en-US" sz="2400" dirty="0" smtClean="0">
                <a:effectLst/>
              </a:rPr>
              <a:t>™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6252891"/>
            <a:ext cx="1280160" cy="57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03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512888"/>
                </a:solidFill>
              </a:rPr>
              <a:t>Preparing Your Staff </a:t>
            </a:r>
            <a:br>
              <a:rPr lang="en-US" dirty="0">
                <a:solidFill>
                  <a:srgbClr val="512888"/>
                </a:solidFill>
              </a:rPr>
            </a:br>
            <a:r>
              <a:rPr lang="en-US" dirty="0">
                <a:solidFill>
                  <a:srgbClr val="512888"/>
                </a:solidFill>
              </a:rPr>
              <a:t>to be Technical Resources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63246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The 2017 International Radon Symposium</a:t>
            </a:r>
            <a:r>
              <a:rPr lang="en-US" sz="2400" dirty="0" smtClean="0">
                <a:effectLst/>
              </a:rPr>
              <a:t>™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5713"/>
            <a:ext cx="1279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4"/>
          <p:cNvSpPr txBox="1">
            <a:spLocks/>
          </p:cNvSpPr>
          <p:nvPr/>
        </p:nvSpPr>
        <p:spPr>
          <a:xfrm>
            <a:off x="457200" y="1799933"/>
            <a:ext cx="3835758" cy="4142372"/>
          </a:xfr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Prepare a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WRITTEN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response to common questions</a:t>
            </a:r>
          </a:p>
          <a:p>
            <a:pPr marL="742950" marR="0" lvl="1" indent="-2857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Standardized responses used by your staff reduce the chance of staff members contradicting each other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1288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2958" y="1905000"/>
            <a:ext cx="4596782" cy="413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432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512888"/>
                </a:solidFill>
              </a:rPr>
              <a:t>Preparing Your Staff </a:t>
            </a:r>
            <a:br>
              <a:rPr lang="en-US" dirty="0">
                <a:solidFill>
                  <a:srgbClr val="512888"/>
                </a:solidFill>
              </a:rPr>
            </a:br>
            <a:r>
              <a:rPr lang="en-US" dirty="0">
                <a:solidFill>
                  <a:srgbClr val="512888"/>
                </a:solidFill>
              </a:rPr>
              <a:t>to be Technical Resources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63246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The 2017 International Radon Symposium</a:t>
            </a:r>
            <a:r>
              <a:rPr lang="en-US" sz="2400" dirty="0" smtClean="0">
                <a:effectLst/>
              </a:rPr>
              <a:t>™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5713"/>
            <a:ext cx="1279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5"/>
          <p:cNvSpPr txBox="1">
            <a:spLocks/>
          </p:cNvSpPr>
          <p:nvPr/>
        </p:nvSpPr>
        <p:spPr>
          <a:xfrm>
            <a:off x="457200" y="1737519"/>
            <a:ext cx="8229600" cy="4267200"/>
          </a:xfr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 when in doubt…</a:t>
            </a:r>
          </a:p>
          <a:p>
            <a:pPr marL="742950" marR="0" lvl="1" indent="-2857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Send your clients to the National Radon Program Services (NRPS)!!</a:t>
            </a:r>
          </a:p>
          <a:p>
            <a:pPr marL="1143000" marR="0" lvl="2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(800) SOS-RADON (767-7236)</a:t>
            </a:r>
          </a:p>
          <a:p>
            <a:pPr marL="1143000" marR="0" lvl="2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(800) 55-RADON (557-2366)</a:t>
            </a:r>
          </a:p>
          <a:p>
            <a:pPr marL="1143000" marR="0" lvl="2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(800) 644-6999</a:t>
            </a:r>
          </a:p>
          <a:p>
            <a:pPr marL="1143000" marR="0" lvl="2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rgbClr val="51288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marR="0" lvl="1" indent="-2857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NRPS is hosted at K-State and funded by EPA to provide direct radon technical assistance to U.S. residents</a:t>
            </a:r>
          </a:p>
          <a:p>
            <a:pPr marL="1143000" marR="0" lvl="2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When clients start asking minutia that are beyond your staff’s technical capacity, make us figure it out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1288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750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12888"/>
                </a:solidFill>
              </a:rPr>
              <a:t>Questions?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63246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The 2017 International Radon Symposium</a:t>
            </a:r>
            <a:r>
              <a:rPr lang="en-US" sz="2400" dirty="0" smtClean="0">
                <a:effectLst/>
              </a:rPr>
              <a:t>™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5713"/>
            <a:ext cx="1279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9" y="1438858"/>
            <a:ext cx="8963131" cy="433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27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512888"/>
                </a:solidFill>
              </a:rPr>
              <a:t>Contact Info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63246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The 2017 International Radon Symposium</a:t>
            </a:r>
            <a:r>
              <a:rPr lang="en-US" sz="2400" dirty="0" smtClean="0">
                <a:effectLst/>
              </a:rPr>
              <a:t>™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5713"/>
            <a:ext cx="1279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5"/>
          <p:cNvSpPr txBox="1">
            <a:spLocks/>
          </p:cNvSpPr>
          <p:nvPr/>
        </p:nvSpPr>
        <p:spPr>
          <a:xfrm>
            <a:off x="452377" y="1417638"/>
            <a:ext cx="8229600" cy="4267200"/>
          </a:xfr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Brian Hanson</a:t>
            </a:r>
          </a:p>
          <a:p>
            <a:pPr lvl="1"/>
            <a:r>
              <a:rPr lang="en-US" sz="2400" dirty="0" smtClean="0">
                <a:latin typeface="Calibri"/>
                <a:hlinkClick r:id="rId3"/>
              </a:rPr>
              <a:t>bhanson@ksu.edu</a:t>
            </a:r>
            <a:endParaRPr lang="en-US" sz="2400" dirty="0" smtClean="0">
              <a:latin typeface="Calibri"/>
            </a:endParaRPr>
          </a:p>
          <a:p>
            <a:pPr lvl="1"/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785-532-4996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dirty="0" smtClean="0">
                <a:latin typeface="Calibri"/>
              </a:rPr>
              <a:t>MURC K-State</a:t>
            </a:r>
          </a:p>
          <a:p>
            <a:pPr lvl="1"/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785-532-6026</a:t>
            </a:r>
          </a:p>
          <a:p>
            <a:pPr marL="0" indent="0">
              <a:buNone/>
            </a:pPr>
            <a:r>
              <a:rPr lang="en-US" dirty="0" smtClean="0">
                <a:latin typeface="Calibri"/>
              </a:rPr>
              <a:t>Websites</a:t>
            </a:r>
          </a:p>
          <a:p>
            <a:pPr lvl="1"/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/>
              </a:rPr>
              <a:t>www.sosradon.org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lvl="1"/>
            <a:r>
              <a:rPr lang="en-US" dirty="0" smtClean="0">
                <a:latin typeface="Calibri"/>
                <a:hlinkClick r:id="rId5"/>
              </a:rPr>
              <a:t>www.radoncoursesonline.org</a:t>
            </a:r>
            <a:r>
              <a:rPr lang="en-US" dirty="0" smtClean="0">
                <a:latin typeface="Calibri"/>
              </a:rPr>
              <a:t> 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51288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1916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12888"/>
                </a:solidFill>
              </a:rPr>
              <a:t>Your Staff as Technical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9053"/>
            <a:ext cx="4038600" cy="3886200"/>
          </a:xfrm>
        </p:spPr>
        <p:txBody>
          <a:bodyPr/>
          <a:lstStyle/>
          <a:p>
            <a:pPr lvl="0" defTabSz="457200" fontAlgn="base">
              <a:spcAft>
                <a:spcPct val="0"/>
              </a:spcAft>
            </a:pPr>
            <a:r>
              <a:rPr lang="en-US" dirty="0">
                <a:solidFill>
                  <a:srgbClr val="512888"/>
                </a:solidFill>
              </a:rPr>
              <a:t>The Issue:</a:t>
            </a:r>
          </a:p>
          <a:p>
            <a:pPr lvl="0" defTabSz="457200" fontAlgn="base">
              <a:spcAft>
                <a:spcPct val="0"/>
              </a:spcAft>
            </a:pPr>
            <a:endParaRPr lang="en-US" dirty="0">
              <a:solidFill>
                <a:srgbClr val="512888"/>
              </a:solidFill>
            </a:endParaRPr>
          </a:p>
          <a:p>
            <a:pPr marL="457200" lvl="1" indent="0" defTabSz="457200" fontAlgn="base">
              <a:spcAft>
                <a:spcPct val="0"/>
              </a:spcAft>
              <a:buNone/>
            </a:pPr>
            <a:r>
              <a:rPr lang="en-US" dirty="0">
                <a:solidFill>
                  <a:srgbClr val="512888"/>
                </a:solidFill>
              </a:rPr>
              <a:t>If you work in radon, regardless of your job position, you will be asked to provide radon technical assistance to your clients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63246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The 2017 International Radon Symposium</a:t>
            </a:r>
            <a:r>
              <a:rPr lang="en-US" sz="2400" dirty="0" smtClean="0">
                <a:effectLst/>
              </a:rPr>
              <a:t>™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5713"/>
            <a:ext cx="1279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828800"/>
            <a:ext cx="4823607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775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12888"/>
                </a:solidFill>
              </a:rPr>
              <a:t>Your Staff as Technical Assistance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62186" y="1752600"/>
            <a:ext cx="4038600" cy="3810000"/>
          </a:xfrm>
        </p:spPr>
        <p:txBody>
          <a:bodyPr/>
          <a:lstStyle/>
          <a:p>
            <a:pPr lvl="0" defTabSz="457200" fontAlgn="base">
              <a:spcAft>
                <a:spcPct val="0"/>
              </a:spcAft>
            </a:pPr>
            <a:r>
              <a:rPr lang="en-US" dirty="0">
                <a:solidFill>
                  <a:srgbClr val="512888"/>
                </a:solidFill>
              </a:rPr>
              <a:t>The Fix:</a:t>
            </a:r>
          </a:p>
          <a:p>
            <a:pPr marL="457200" lvl="1" indent="0" defTabSz="457200" fontAlgn="base">
              <a:spcAft>
                <a:spcPct val="0"/>
              </a:spcAft>
              <a:buNone/>
            </a:pPr>
            <a:r>
              <a:rPr lang="en-US" dirty="0">
                <a:solidFill>
                  <a:srgbClr val="512888"/>
                </a:solidFill>
              </a:rPr>
              <a:t>All staff in a radon business must have some degree of technical training in the basic science of radon in order to respond quickly (and accurately) to client questions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63246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The 2017 International Radon Symposium</a:t>
            </a:r>
            <a:r>
              <a:rPr lang="en-US" sz="2400" dirty="0" smtClean="0">
                <a:effectLst/>
              </a:rPr>
              <a:t>™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5713"/>
            <a:ext cx="1279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-1" y="2476830"/>
            <a:ext cx="4862187" cy="247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288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512888"/>
                </a:solidFill>
              </a:rPr>
              <a:t>Common Questions </a:t>
            </a:r>
            <a:br>
              <a:rPr lang="en-US" dirty="0">
                <a:solidFill>
                  <a:srgbClr val="512888"/>
                </a:solidFill>
              </a:rPr>
            </a:br>
            <a:r>
              <a:rPr lang="en-US" dirty="0">
                <a:solidFill>
                  <a:srgbClr val="512888"/>
                </a:solidFill>
              </a:rPr>
              <a:t>Posed by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63246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The 2017 International Radon Symposium</a:t>
            </a:r>
            <a:r>
              <a:rPr lang="en-US" sz="2400" dirty="0" smtClean="0">
                <a:effectLst/>
              </a:rPr>
              <a:t>™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5713"/>
            <a:ext cx="1279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17638"/>
            <a:ext cx="8686800" cy="4525963"/>
          </a:xfr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IS radon?</a:t>
            </a:r>
          </a:p>
          <a:p>
            <a:pPr marL="457200" marR="0" lvl="1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Radon is</a:t>
            </a:r>
          </a:p>
          <a:p>
            <a:pPr marL="1143000" marR="0" lvl="2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 inert, radioactive chemical gas generated in the soil from the ongoing radioactive decay of uranium</a:t>
            </a:r>
          </a:p>
          <a:p>
            <a:pPr marL="1143000" marR="0" lvl="2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When radon gas becomes concentrated in homes, the increase radiologic exposure from radon increases long-term risk of developing lung cancer</a:t>
            </a:r>
          </a:p>
          <a:p>
            <a:pPr marL="1143000" marR="0" lvl="2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increased lung cancer risk comes from potential genetic mutations caused to cells in the lungs from that long-term radiologic exposure</a:t>
            </a:r>
          </a:p>
          <a:p>
            <a:pPr marL="514350" marR="0" lvl="1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51288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1430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Could your office staff provide this answer to a client in a quick, understandable way?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1288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0362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512888"/>
                </a:solidFill>
              </a:rPr>
              <a:t>Common Questions </a:t>
            </a:r>
            <a:br>
              <a:rPr lang="en-US" dirty="0">
                <a:solidFill>
                  <a:srgbClr val="512888"/>
                </a:solidFill>
              </a:rPr>
            </a:br>
            <a:r>
              <a:rPr lang="en-US" dirty="0">
                <a:solidFill>
                  <a:srgbClr val="512888"/>
                </a:solidFill>
              </a:rPr>
              <a:t>Posed by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63246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The 2017 International Radon Symposium</a:t>
            </a:r>
            <a:r>
              <a:rPr lang="en-US" sz="2400" dirty="0" smtClean="0">
                <a:effectLst/>
              </a:rPr>
              <a:t>™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5713"/>
            <a:ext cx="1279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701651"/>
            <a:ext cx="8686800" cy="4221163"/>
          </a:xfr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Lets talk about real estate: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51288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857250" marR="0" lvl="2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home inspector reported the radon in the home I’m selling is 4.0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pCi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/L.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is the cheapest way to get my house to 3.9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pCi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/L?</a:t>
            </a:r>
          </a:p>
          <a:p>
            <a:pPr marL="857250" marR="0" lvl="2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51288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857250" marR="0" lvl="2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51288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715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would the staff person in your office answering this call respond?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1288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882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512888"/>
                </a:solidFill>
              </a:rPr>
              <a:t>Common Questions </a:t>
            </a:r>
            <a:br>
              <a:rPr lang="en-US" dirty="0">
                <a:solidFill>
                  <a:srgbClr val="512888"/>
                </a:solidFill>
              </a:rPr>
            </a:br>
            <a:r>
              <a:rPr lang="en-US" dirty="0">
                <a:solidFill>
                  <a:srgbClr val="512888"/>
                </a:solidFill>
              </a:rPr>
              <a:t>Posed by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63246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The 2017 International Radon Symposium</a:t>
            </a:r>
            <a:r>
              <a:rPr lang="en-US" sz="2400" dirty="0" smtClean="0">
                <a:effectLst/>
              </a:rPr>
              <a:t>™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5713"/>
            <a:ext cx="1279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739751"/>
            <a:ext cx="8686800" cy="4144963"/>
          </a:xfr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Lets keep talking about real estate: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51288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857250" marR="0" lvl="2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house I’m purchasing tested 12.8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pCi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/L.  The seller put in a radon mitigation system.  My home inspector retested the house and reported a radon concentration of 3.7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pCi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/L.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Should the mitigation system have reduced the radon further than that?</a:t>
            </a:r>
          </a:p>
          <a:p>
            <a:pPr marL="5715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715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would the staff person in your office answering this call respond?</a:t>
            </a:r>
          </a:p>
          <a:p>
            <a:pPr marL="857250" marR="0" lvl="2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1288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3118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512888"/>
                </a:solidFill>
              </a:rPr>
              <a:t>Common Questions </a:t>
            </a:r>
            <a:br>
              <a:rPr lang="en-US" dirty="0">
                <a:solidFill>
                  <a:srgbClr val="512888"/>
                </a:solidFill>
              </a:rPr>
            </a:br>
            <a:r>
              <a:rPr lang="en-US" dirty="0">
                <a:solidFill>
                  <a:srgbClr val="512888"/>
                </a:solidFill>
              </a:rPr>
              <a:t>Posed by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63246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The 2017 International Radon Symposium</a:t>
            </a:r>
            <a:r>
              <a:rPr lang="en-US" sz="2400" dirty="0" smtClean="0">
                <a:effectLst/>
              </a:rPr>
              <a:t>™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5713"/>
            <a:ext cx="1279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578694"/>
            <a:ext cx="8686800" cy="4525963"/>
          </a:xfr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Other common questions you and your staff WILL be expected to answer: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51288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82625" marR="0" lvl="2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is the REAL risk at 4.1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pCi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/L?</a:t>
            </a:r>
          </a:p>
          <a:p>
            <a:pPr marL="682625" marR="0" lvl="2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 I SAFE if the radon level is 3.9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pCi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/L?</a:t>
            </a:r>
          </a:p>
          <a:p>
            <a:pPr marL="682625" marR="0" lvl="2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Why should I BELIEVE that the radon test you conducted was accurate?</a:t>
            </a:r>
          </a:p>
          <a:p>
            <a:pPr marL="682625" marR="0" lvl="2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do we KNOW our system was installed correctly?</a:t>
            </a:r>
          </a:p>
          <a:p>
            <a:pPr marL="857250" marR="0" lvl="2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1288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6106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512888"/>
                </a:solidFill>
              </a:rPr>
              <a:t>Uncommon Questions </a:t>
            </a:r>
            <a:br>
              <a:rPr lang="en-US" dirty="0">
                <a:solidFill>
                  <a:srgbClr val="512888"/>
                </a:solidFill>
              </a:rPr>
            </a:br>
            <a:r>
              <a:rPr lang="en-US" dirty="0">
                <a:solidFill>
                  <a:srgbClr val="512888"/>
                </a:solidFill>
              </a:rPr>
              <a:t>Posed by Clients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63246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The 2017 International Radon Symposium</a:t>
            </a:r>
            <a:r>
              <a:rPr lang="en-US" sz="2400" dirty="0" smtClean="0">
                <a:effectLst/>
              </a:rPr>
              <a:t>™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5713"/>
            <a:ext cx="1279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8137"/>
            <a:ext cx="8686800" cy="4525963"/>
          </a:xfr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Clients will continually test your capacity to respond intelligently:</a:t>
            </a:r>
          </a:p>
          <a:p>
            <a:pPr marL="682625" marR="0" lvl="2" indent="-342900" algn="l" defTabSz="4572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Uh, will marijuana smoke affect the results of a radon test?</a:t>
            </a:r>
          </a:p>
          <a:p>
            <a:pPr marL="682625" marR="0" lvl="2" indent="-342900" algn="l" defTabSz="4572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house I’m purchasing had a high radon test.  We mitigated the radon in the home.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 we need to worry about radon exposure to my kids while they’re playing in the yard?</a:t>
            </a:r>
          </a:p>
          <a:p>
            <a:pPr marL="682625" marR="0" lvl="2" indent="-342900" algn="l" defTabSz="4572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 I need to worry about the radon having accumulated on the furniture and clothes I had stored in the basement?</a:t>
            </a:r>
          </a:p>
          <a:p>
            <a:pPr marL="857250" marR="0" lvl="2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1288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7688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512888"/>
                </a:solidFill>
              </a:rPr>
              <a:t>Preparing Your Staff </a:t>
            </a:r>
            <a:br>
              <a:rPr lang="en-US" dirty="0">
                <a:solidFill>
                  <a:srgbClr val="512888"/>
                </a:solidFill>
              </a:rPr>
            </a:br>
            <a:r>
              <a:rPr lang="en-US" dirty="0">
                <a:solidFill>
                  <a:srgbClr val="512888"/>
                </a:solidFill>
              </a:rPr>
              <a:t>to be Technical Resources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63246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The 2017 International Radon Symposium</a:t>
            </a:r>
            <a:r>
              <a:rPr lang="en-US" sz="2400" dirty="0" smtClean="0">
                <a:effectLst/>
              </a:rPr>
              <a:t>™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5713"/>
            <a:ext cx="1279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76400"/>
            <a:ext cx="8229600" cy="4068763"/>
          </a:xfr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51288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Train ALL your staff</a:t>
            </a:r>
          </a:p>
          <a:p>
            <a:pPr marL="742950" marR="0" lvl="1" indent="-2857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AARST allows all certified professionals to take the intro training course ONCE for CE: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 IT</a:t>
            </a:r>
          </a:p>
          <a:p>
            <a:pPr marL="1143000" marR="0" lvl="2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Every certified professional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reports learning something (often many somethings) that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they missed first time around</a:t>
            </a:r>
          </a:p>
          <a:p>
            <a:pPr marL="1143000" marR="0" lvl="2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rgbClr val="51288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marR="0" lvl="1" indent="-2857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Consider having your support staff take either the intro measurement or a radon in real estate course from an approved NRPP provider</a:t>
            </a:r>
          </a:p>
          <a:p>
            <a:pPr marL="1143000" marR="0" lvl="2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28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measurement course provides the background science for radon</a:t>
            </a:r>
          </a:p>
        </p:txBody>
      </p:sp>
    </p:spTree>
    <p:extLst>
      <p:ext uri="{BB962C8B-B14F-4D97-AF65-F5344CB8AC3E}">
        <p14:creationId xmlns:p14="http://schemas.microsoft.com/office/powerpoint/2010/main" val="2513446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698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Your Staff is a Technical Assistance Resource: How Do You Prepare Them?</vt:lpstr>
      <vt:lpstr>Your Staff as Technical Assistance</vt:lpstr>
      <vt:lpstr>Your Staff as Technical Assistance</vt:lpstr>
      <vt:lpstr>Common Questions  Posed by Clients</vt:lpstr>
      <vt:lpstr>Common Questions  Posed by Clients</vt:lpstr>
      <vt:lpstr>Common Questions  Posed by Clients</vt:lpstr>
      <vt:lpstr>Common Questions  Posed by Clients</vt:lpstr>
      <vt:lpstr>Uncommon Questions  Posed by Clients</vt:lpstr>
      <vt:lpstr>Preparing Your Staff  to be Technical Resources</vt:lpstr>
      <vt:lpstr>Preparing Your Staff  to be Technical Resources</vt:lpstr>
      <vt:lpstr>Preparing Your Staff  to be Technical Resources</vt:lpstr>
      <vt:lpstr>Questions?</vt:lpstr>
      <vt:lpstr>Contact Info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Chazaud</dc:creator>
  <cp:lastModifiedBy>Brian Hanson</cp:lastModifiedBy>
  <cp:revision>16</cp:revision>
  <dcterms:created xsi:type="dcterms:W3CDTF">2016-02-16T17:20:53Z</dcterms:created>
  <dcterms:modified xsi:type="dcterms:W3CDTF">2017-09-18T17:49:25Z</dcterms:modified>
</cp:coreProperties>
</file>