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96" r:id="rId2"/>
  </p:sldMasterIdLst>
  <p:notesMasterIdLst>
    <p:notesMasterId r:id="rId23"/>
  </p:notesMasterIdLst>
  <p:sldIdLst>
    <p:sldId id="266" r:id="rId3"/>
    <p:sldId id="267" r:id="rId4"/>
    <p:sldId id="278" r:id="rId5"/>
    <p:sldId id="272" r:id="rId6"/>
    <p:sldId id="274" r:id="rId7"/>
    <p:sldId id="270" r:id="rId8"/>
    <p:sldId id="273" r:id="rId9"/>
    <p:sldId id="268" r:id="rId10"/>
    <p:sldId id="286" r:id="rId11"/>
    <p:sldId id="281" r:id="rId12"/>
    <p:sldId id="275" r:id="rId13"/>
    <p:sldId id="276" r:id="rId14"/>
    <p:sldId id="277" r:id="rId15"/>
    <p:sldId id="285" r:id="rId16"/>
    <p:sldId id="284" r:id="rId17"/>
    <p:sldId id="287" r:id="rId18"/>
    <p:sldId id="288" r:id="rId19"/>
    <p:sldId id="289" r:id="rId20"/>
    <p:sldId id="291" r:id="rId21"/>
    <p:sldId id="297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7" autoAdjust="0"/>
    <p:restoredTop sz="92229" autoAdjust="0"/>
  </p:normalViewPr>
  <p:slideViewPr>
    <p:cSldViewPr>
      <p:cViewPr>
        <p:scale>
          <a:sx n="125" d="100"/>
          <a:sy n="125" d="100"/>
        </p:scale>
        <p:origin x="-82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DAC09-93CF-4A80-857F-130D1BC5F024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CFD06-C35D-4AEB-9B46-0527DF27F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24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CFD06-C35D-4AEB-9B46-0527DF27F64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41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CFD06-C35D-4AEB-9B46-0527DF27F64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41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S-Logo groß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340768"/>
            <a:ext cx="5614416" cy="332770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528" y="5755903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0" dirty="0">
                <a:latin typeface="+mj-lt"/>
                <a:ea typeface="Segoe UI Light" charset="0"/>
                <a:cs typeface="Segoe UI Light" charset="0"/>
              </a:rPr>
              <a:t>Österreichische Agentur für Gesundheit und Ernährungssicherheit</a:t>
            </a:r>
          </a:p>
          <a:p>
            <a:pPr algn="ctr"/>
            <a:r>
              <a:rPr lang="de-DE" sz="2200" b="1" dirty="0">
                <a:solidFill>
                  <a:srgbClr val="CCA400"/>
                </a:solidFill>
                <a:latin typeface="+mj-lt"/>
                <a:ea typeface="Segoe UI Light" charset="0"/>
                <a:cs typeface="Segoe UI Light" charset="0"/>
              </a:rPr>
              <a:t>www.ages.at</a:t>
            </a:r>
          </a:p>
        </p:txBody>
      </p:sp>
    </p:spTree>
    <p:extLst>
      <p:ext uri="{BB962C8B-B14F-4D97-AF65-F5344CB8AC3E}">
        <p14:creationId xmlns:p14="http://schemas.microsoft.com/office/powerpoint/2010/main" val="35781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Schriftzug AGES mit stilisierter Frau, die über goldenem Bogen schwebt&#10;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84936">
            <a:off x="704144" y="969446"/>
            <a:ext cx="5040000" cy="3240895"/>
          </a:xfrm>
          <a:prstGeom prst="rect">
            <a:avLst/>
          </a:prstGeom>
          <a:effectLst/>
        </p:spPr>
      </p:pic>
      <p:pic>
        <p:nvPicPr>
          <p:cNvPr id="23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4936">
            <a:off x="1498544" y="1567120"/>
            <a:ext cx="3451200" cy="2045548"/>
          </a:xfrm>
          <a:prstGeom prst="rect">
            <a:avLst/>
          </a:prstGeom>
        </p:spPr>
      </p:pic>
      <p:pic>
        <p:nvPicPr>
          <p:cNvPr id="25" name="Grafik 24" descr="Hier können Sie Kontaktdaten eintragen&#10;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807" y="3205841"/>
            <a:ext cx="5040000" cy="3240895"/>
          </a:xfrm>
          <a:prstGeom prst="rect">
            <a:avLst/>
          </a:prstGeom>
          <a:effectLst>
            <a:outerShdw blurRad="76200" dist="88900" dir="2280000" sx="102000" sy="102000" algn="br" rotWithShape="0">
              <a:prstClr val="black">
                <a:alpha val="24000"/>
              </a:prstClr>
            </a:outerShdw>
          </a:effectLst>
        </p:spPr>
      </p:pic>
      <p:sp>
        <p:nvSpPr>
          <p:cNvPr id="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741001" y="3668675"/>
            <a:ext cx="4749685" cy="277840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Funktion und/oder Abteilung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41000" y="4089618"/>
            <a:ext cx="4749685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de-AT" sz="1500" b="1" dirty="0">
                <a:solidFill>
                  <a:schemeClr val="tx1"/>
                </a:solidFill>
                <a:latin typeface="+mj-lt"/>
                <a:ea typeface="Segoe UI Semibold" charset="0"/>
                <a:cs typeface="Segoe UI Semibold" charset="0"/>
              </a:rPr>
              <a:t>AGES – Österreichische Agentur für Gesundheit</a:t>
            </a:r>
            <a:br>
              <a:rPr lang="de-AT" sz="1500" b="1" dirty="0">
                <a:solidFill>
                  <a:schemeClr val="tx1"/>
                </a:solidFill>
                <a:latin typeface="+mj-lt"/>
                <a:ea typeface="Segoe UI Semibold" charset="0"/>
                <a:cs typeface="Segoe UI Semibold" charset="0"/>
              </a:rPr>
            </a:br>
            <a:r>
              <a:rPr lang="de-AT" sz="1500" b="1" dirty="0">
                <a:solidFill>
                  <a:schemeClr val="tx1"/>
                </a:solidFill>
                <a:latin typeface="+mj-lt"/>
                <a:ea typeface="Segoe UI Semibold" charset="0"/>
                <a:cs typeface="Segoe UI Semibold" charset="0"/>
              </a:rPr>
              <a:t>und Ernährungssicherheit GmbH</a:t>
            </a:r>
            <a:endParaRPr lang="en-US" sz="1500" b="1" dirty="0">
              <a:solidFill>
                <a:schemeClr val="tx1"/>
              </a:solidFill>
              <a:latin typeface="+mj-lt"/>
              <a:ea typeface="Segoe UI Light" charset="0"/>
              <a:cs typeface="Segoe UI Light" charset="0"/>
            </a:endParaRP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741001" y="4788783"/>
            <a:ext cx="4749685" cy="268505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Straße Nummer 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741001" y="5060507"/>
            <a:ext cx="4749685" cy="268505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A-PLZ Ort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3741000" y="5332481"/>
            <a:ext cx="4749685" cy="268505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b="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T +43 (0) 50 555-XXXXX | M +43 (0) 664 XXX XX </a:t>
            </a:r>
            <a:r>
              <a:rPr lang="de-DE" dirty="0" err="1"/>
              <a:t>XX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741000" y="6045112"/>
            <a:ext cx="4749684" cy="27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de-AT" sz="1500" b="1" dirty="0">
                <a:solidFill>
                  <a:schemeClr val="tx1"/>
                </a:solidFill>
                <a:latin typeface="+mj-lt"/>
                <a:ea typeface="Segoe UI Semibold" charset="0"/>
                <a:cs typeface="Segoe UI Semibold" charset="0"/>
              </a:rPr>
              <a:t>www.ages.at</a:t>
            </a:r>
            <a:endParaRPr lang="en-US" sz="1500" b="1" dirty="0">
              <a:solidFill>
                <a:schemeClr val="tx1"/>
              </a:solidFill>
              <a:latin typeface="+mj-lt"/>
              <a:ea typeface="Segoe UI Light" charset="0"/>
              <a:cs typeface="Segoe UI Light" charset="0"/>
            </a:endParaRP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740999" y="5765866"/>
            <a:ext cx="4749685" cy="268505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b="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vorname.nachname@ages.at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740999" y="3383784"/>
            <a:ext cx="4749685" cy="280332"/>
          </a:xfrm>
        </p:spPr>
        <p:txBody>
          <a:bodyPr vert="horz" lIns="91440" tIns="36000" rIns="91440" bIns="45720" rtlCol="0" anchor="ctr">
            <a:noAutofit/>
          </a:bodyPr>
          <a:lstStyle>
            <a:lvl1pPr>
              <a:defRPr lang="de-DE" sz="1500" b="1" dirty="0">
                <a:latin typeface="+mj-lt"/>
                <a:ea typeface="Segoe UI Semibold" charset="0"/>
                <a:cs typeface="Segoe UI Semibold" charset="0"/>
              </a:defRPr>
            </a:lvl1pPr>
          </a:lstStyle>
          <a:p>
            <a:pPr marL="0" lvl="0" indent="0">
              <a:lnSpc>
                <a:spcPts val="2500"/>
              </a:lnSpc>
              <a:spcBef>
                <a:spcPct val="20000"/>
              </a:spcBef>
              <a:buClr>
                <a:srgbClr val="D49D10"/>
              </a:buClr>
              <a:buFontTx/>
            </a:pPr>
            <a:r>
              <a:rPr lang="de-DE" dirty="0"/>
              <a:t>Titel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403126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_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Schriftzug AGES mit stilisierter Frau, die über goldenem Bogen schwebt&#10;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84936">
            <a:off x="704144" y="969446"/>
            <a:ext cx="5040000" cy="3240895"/>
          </a:xfrm>
          <a:prstGeom prst="rect">
            <a:avLst/>
          </a:prstGeom>
          <a:effectLst/>
        </p:spPr>
      </p:pic>
      <p:pic>
        <p:nvPicPr>
          <p:cNvPr id="23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4936">
            <a:off x="1498544" y="1567120"/>
            <a:ext cx="3451200" cy="2045548"/>
          </a:xfrm>
          <a:prstGeom prst="rect">
            <a:avLst/>
          </a:prstGeom>
        </p:spPr>
      </p:pic>
      <p:pic>
        <p:nvPicPr>
          <p:cNvPr id="25" name="Grafik 24" descr="Hier können Sie Kontaktdaten eintr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807" y="3205841"/>
            <a:ext cx="5040000" cy="3240895"/>
          </a:xfrm>
          <a:prstGeom prst="rect">
            <a:avLst/>
          </a:prstGeom>
          <a:effectLst>
            <a:outerShdw blurRad="76200" dist="88900" dir="2280000" sx="102000" sy="102000" algn="br" rotWithShape="0">
              <a:prstClr val="black">
                <a:alpha val="24000"/>
              </a:prstClr>
            </a:outerShdw>
          </a:effectLst>
        </p:spPr>
      </p:pic>
      <p:sp>
        <p:nvSpPr>
          <p:cNvPr id="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741001" y="3668675"/>
            <a:ext cx="4749685" cy="277840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Funktion und/oder Abteilung (engl.)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41000" y="4070568"/>
            <a:ext cx="4749685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de-AT" sz="1500" b="1" dirty="0">
                <a:solidFill>
                  <a:schemeClr val="tx1"/>
                </a:solidFill>
                <a:latin typeface="+mj-lt"/>
                <a:ea typeface="Segoe UI Semibold" charset="0"/>
                <a:cs typeface="Segoe UI Semibold" charset="0"/>
              </a:rPr>
              <a:t>AGES – </a:t>
            </a:r>
            <a:r>
              <a:rPr lang="en-US" sz="1500" b="1" dirty="0">
                <a:solidFill>
                  <a:schemeClr val="tx1"/>
                </a:solidFill>
                <a:latin typeface="+mj-lt"/>
                <a:ea typeface="Segoe UI Semibold" charset="0"/>
                <a:cs typeface="Segoe UI Semibold" charset="0"/>
              </a:rPr>
              <a:t>Austrian Agency for Health &amp; Food Safety</a:t>
            </a:r>
            <a:endParaRPr lang="en-US" sz="1500" b="1" dirty="0">
              <a:solidFill>
                <a:schemeClr val="tx1"/>
              </a:solidFill>
              <a:latin typeface="+mj-lt"/>
              <a:ea typeface="Segoe UI Light" charset="0"/>
              <a:cs typeface="Segoe UI Light" charset="0"/>
            </a:endParaRP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741001" y="4788783"/>
            <a:ext cx="4749685" cy="268505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Straße Nummer 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741001" y="5060507"/>
            <a:ext cx="4749685" cy="268505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PLZ Vienna, Austria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3741000" y="5332481"/>
            <a:ext cx="4749685" cy="268505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T +43 (0) 5 0555-XXXXX | M +43 (0) 664 XXX XX </a:t>
            </a:r>
            <a:r>
              <a:rPr lang="de-DE" dirty="0" err="1"/>
              <a:t>XX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741000" y="6045112"/>
            <a:ext cx="4749684" cy="27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de-AT" sz="1500" b="1" dirty="0">
                <a:solidFill>
                  <a:schemeClr val="tx1"/>
                </a:solidFill>
                <a:latin typeface="+mj-lt"/>
                <a:ea typeface="Segoe UI Semibold" charset="0"/>
                <a:cs typeface="Segoe UI Semibold" charset="0"/>
              </a:rPr>
              <a:t>www.ages.at</a:t>
            </a:r>
            <a:endParaRPr lang="en-US" sz="1500" b="1" dirty="0">
              <a:solidFill>
                <a:schemeClr val="tx1"/>
              </a:solidFill>
              <a:latin typeface="+mj-lt"/>
              <a:ea typeface="Segoe UI Light" charset="0"/>
              <a:cs typeface="Segoe UI Light" charset="0"/>
            </a:endParaRP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740999" y="5765866"/>
            <a:ext cx="4749685" cy="268505"/>
          </a:xfrm>
        </p:spPr>
        <p:txBody>
          <a:bodyPr tIns="36000" anchor="ctr"/>
          <a:lstStyle>
            <a:lvl1pPr marL="0" indent="0">
              <a:lnSpc>
                <a:spcPts val="2500"/>
              </a:lnSpc>
              <a:buNone/>
              <a:defRPr lang="de-DE" sz="1500" kern="1200" baseline="0" dirty="0">
                <a:solidFill>
                  <a:schemeClr val="tx1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de-DE" dirty="0"/>
              <a:t>vorname.nachname@ages.at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740999" y="3383784"/>
            <a:ext cx="4749685" cy="280332"/>
          </a:xfrm>
        </p:spPr>
        <p:txBody>
          <a:bodyPr vert="horz" lIns="91440" tIns="36000" rIns="91440" bIns="45720" rtlCol="0" anchor="ctr">
            <a:noAutofit/>
          </a:bodyPr>
          <a:lstStyle>
            <a:lvl1pPr>
              <a:defRPr lang="de-DE" sz="1500" b="1" dirty="0">
                <a:latin typeface="+mj-lt"/>
                <a:ea typeface="Segoe UI Semibold" charset="0"/>
                <a:cs typeface="Segoe UI Semibold" charset="0"/>
              </a:defRPr>
            </a:lvl1pPr>
          </a:lstStyle>
          <a:p>
            <a:pPr marL="0" lvl="0" indent="0">
              <a:lnSpc>
                <a:spcPts val="2500"/>
              </a:lnSpc>
              <a:spcBef>
                <a:spcPct val="20000"/>
              </a:spcBef>
              <a:buClr>
                <a:srgbClr val="D49D10"/>
              </a:buClr>
              <a:buFontTx/>
            </a:pPr>
            <a:r>
              <a:rPr lang="de-DE" dirty="0"/>
              <a:t>Titel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18753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8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26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18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36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19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75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268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17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S-Logo groß_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340768"/>
            <a:ext cx="5614416" cy="332770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528" y="5755903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0" dirty="0">
                <a:latin typeface="+mj-lt"/>
                <a:ea typeface="Segoe UI Light" charset="0"/>
                <a:cs typeface="Segoe UI Light" charset="0"/>
              </a:rPr>
              <a:t>Austrian Agency for Health and Food Safety</a:t>
            </a:r>
            <a:endParaRPr lang="de-DE" sz="2200" b="0" dirty="0">
              <a:latin typeface="+mj-lt"/>
              <a:ea typeface="Segoe UI Light" charset="0"/>
              <a:cs typeface="Segoe UI Light" charset="0"/>
            </a:endParaRPr>
          </a:p>
          <a:p>
            <a:pPr algn="ctr"/>
            <a:r>
              <a:rPr lang="de-DE" sz="2200" b="1" dirty="0">
                <a:solidFill>
                  <a:srgbClr val="CCA400"/>
                </a:solidFill>
                <a:latin typeface="+mj-lt"/>
                <a:ea typeface="Segoe UI Light" charset="0"/>
                <a:cs typeface="Segoe UI Light" charset="0"/>
              </a:rPr>
              <a:t>www.ages.at</a:t>
            </a:r>
          </a:p>
        </p:txBody>
      </p:sp>
    </p:spTree>
    <p:extLst>
      <p:ext uri="{BB962C8B-B14F-4D97-AF65-F5344CB8AC3E}">
        <p14:creationId xmlns:p14="http://schemas.microsoft.com/office/powerpoint/2010/main" val="185380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19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91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10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9" y="4653136"/>
            <a:ext cx="9145439" cy="1800200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5013176"/>
            <a:ext cx="59400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buNone/>
              <a:defRPr lang="de-AT" sz="2200" dirty="0" smtClean="0"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marL="0" lvl="0" indent="0"/>
            <a:r>
              <a:rPr lang="de-AT" dirty="0"/>
              <a:t>Titel Vorname Nachname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661248"/>
            <a:ext cx="7778303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buNone/>
              <a:defRPr lang="de-AT" sz="2000" b="1" dirty="0" smtClean="0">
                <a:solidFill>
                  <a:srgbClr val="CCA400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marL="0" lvl="0" indent="0"/>
            <a:r>
              <a:rPr lang="de-AT" dirty="0"/>
              <a:t>Abteilung &amp; Bereich bitte eintragen!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1556022"/>
            <a:ext cx="7776864" cy="2593058"/>
          </a:xfrm>
        </p:spPr>
        <p:txBody>
          <a:bodyPr anchor="ctr">
            <a:noAutofit/>
          </a:bodyPr>
          <a:lstStyle>
            <a:lvl1pPr algn="ctr">
              <a:defRPr sz="4400" b="0">
                <a:solidFill>
                  <a:sysClr val="windowText" lastClr="000000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r>
              <a:rPr lang="de-DE" dirty="0"/>
              <a:t>TITEL DER PRÄSENTATION EINFÜGEN</a:t>
            </a:r>
          </a:p>
        </p:txBody>
      </p:sp>
      <p:pic>
        <p:nvPicPr>
          <p:cNvPr id="9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337" y="383176"/>
            <a:ext cx="1375143" cy="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-Folien mit Bo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57800"/>
            <a:ext cx="9145439" cy="18002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081" y="6217115"/>
            <a:ext cx="7994327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buNone/>
              <a:defRPr lang="de-AT" sz="2000" b="1" dirty="0" smtClean="0">
                <a:solidFill>
                  <a:srgbClr val="CCA400"/>
                </a:solidFill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marL="0" lvl="0" indent="0"/>
            <a:r>
              <a:rPr lang="de-AT" dirty="0"/>
              <a:t>Untertitel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-5097" y="-5877"/>
            <a:ext cx="9156084" cy="628757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129112"/>
              <a:gd name="connsiteY0" fmla="*/ 0 h 72325"/>
              <a:gd name="connsiteX1" fmla="*/ 21600 w 129112"/>
              <a:gd name="connsiteY1" fmla="*/ 0 h 72325"/>
              <a:gd name="connsiteX2" fmla="*/ 129112 w 129112"/>
              <a:gd name="connsiteY2" fmla="*/ 72325 h 72325"/>
              <a:gd name="connsiteX3" fmla="*/ 0 w 129112"/>
              <a:gd name="connsiteY3" fmla="*/ 20172 h 72325"/>
              <a:gd name="connsiteX4" fmla="*/ 0 w 129112"/>
              <a:gd name="connsiteY4" fmla="*/ 0 h 72325"/>
              <a:gd name="connsiteX0" fmla="*/ 44369 w 173481"/>
              <a:gd name="connsiteY0" fmla="*/ 0 h 72325"/>
              <a:gd name="connsiteX1" fmla="*/ 65969 w 173481"/>
              <a:gd name="connsiteY1" fmla="*/ 0 h 72325"/>
              <a:gd name="connsiteX2" fmla="*/ 173481 w 173481"/>
              <a:gd name="connsiteY2" fmla="*/ 72325 h 72325"/>
              <a:gd name="connsiteX3" fmla="*/ 0 w 173481"/>
              <a:gd name="connsiteY3" fmla="*/ 55520 h 72325"/>
              <a:gd name="connsiteX4" fmla="*/ 44369 w 173481"/>
              <a:gd name="connsiteY4" fmla="*/ 0 h 72325"/>
              <a:gd name="connsiteX0" fmla="*/ 44369 w 173481"/>
              <a:gd name="connsiteY0" fmla="*/ 0 h 72325"/>
              <a:gd name="connsiteX1" fmla="*/ 65969 w 173481"/>
              <a:gd name="connsiteY1" fmla="*/ 0 h 72325"/>
              <a:gd name="connsiteX2" fmla="*/ 173481 w 173481"/>
              <a:gd name="connsiteY2" fmla="*/ 72325 h 72325"/>
              <a:gd name="connsiteX3" fmla="*/ 0 w 173481"/>
              <a:gd name="connsiteY3" fmla="*/ 55520 h 72325"/>
              <a:gd name="connsiteX4" fmla="*/ 44369 w 173481"/>
              <a:gd name="connsiteY4" fmla="*/ 0 h 72325"/>
              <a:gd name="connsiteX0" fmla="*/ 44149 w 173261"/>
              <a:gd name="connsiteY0" fmla="*/ 0 h 72325"/>
              <a:gd name="connsiteX1" fmla="*/ 65749 w 173261"/>
              <a:gd name="connsiteY1" fmla="*/ 0 h 72325"/>
              <a:gd name="connsiteX2" fmla="*/ 173261 w 173261"/>
              <a:gd name="connsiteY2" fmla="*/ 72325 h 72325"/>
              <a:gd name="connsiteX3" fmla="*/ 0 w 173261"/>
              <a:gd name="connsiteY3" fmla="*/ 55447 h 72325"/>
              <a:gd name="connsiteX4" fmla="*/ 44149 w 173261"/>
              <a:gd name="connsiteY4" fmla="*/ 0 h 72325"/>
              <a:gd name="connsiteX0" fmla="*/ 44149 w 173261"/>
              <a:gd name="connsiteY0" fmla="*/ 0 h 72325"/>
              <a:gd name="connsiteX1" fmla="*/ 65749 w 173261"/>
              <a:gd name="connsiteY1" fmla="*/ 0 h 72325"/>
              <a:gd name="connsiteX2" fmla="*/ 173261 w 173261"/>
              <a:gd name="connsiteY2" fmla="*/ 72325 h 72325"/>
              <a:gd name="connsiteX3" fmla="*/ 0 w 173261"/>
              <a:gd name="connsiteY3" fmla="*/ 55447 h 72325"/>
              <a:gd name="connsiteX4" fmla="*/ 44149 w 173261"/>
              <a:gd name="connsiteY4" fmla="*/ 0 h 72325"/>
              <a:gd name="connsiteX0" fmla="*/ 44149 w 172748"/>
              <a:gd name="connsiteY0" fmla="*/ 0 h 72398"/>
              <a:gd name="connsiteX1" fmla="*/ 65749 w 172748"/>
              <a:gd name="connsiteY1" fmla="*/ 0 h 72398"/>
              <a:gd name="connsiteX2" fmla="*/ 172748 w 172748"/>
              <a:gd name="connsiteY2" fmla="*/ 72398 h 72398"/>
              <a:gd name="connsiteX3" fmla="*/ 0 w 172748"/>
              <a:gd name="connsiteY3" fmla="*/ 55447 h 72398"/>
              <a:gd name="connsiteX4" fmla="*/ 44149 w 172748"/>
              <a:gd name="connsiteY4" fmla="*/ 0 h 72398"/>
              <a:gd name="connsiteX0" fmla="*/ 44149 w 172748"/>
              <a:gd name="connsiteY0" fmla="*/ 0 h 72398"/>
              <a:gd name="connsiteX1" fmla="*/ 65749 w 172748"/>
              <a:gd name="connsiteY1" fmla="*/ 0 h 72398"/>
              <a:gd name="connsiteX2" fmla="*/ 172748 w 172748"/>
              <a:gd name="connsiteY2" fmla="*/ 72398 h 72398"/>
              <a:gd name="connsiteX3" fmla="*/ 0 w 172748"/>
              <a:gd name="connsiteY3" fmla="*/ 55447 h 72398"/>
              <a:gd name="connsiteX4" fmla="*/ 44149 w 172748"/>
              <a:gd name="connsiteY4" fmla="*/ 0 h 72398"/>
              <a:gd name="connsiteX0" fmla="*/ 44149 w 172748"/>
              <a:gd name="connsiteY0" fmla="*/ 0 h 72398"/>
              <a:gd name="connsiteX1" fmla="*/ 65749 w 172748"/>
              <a:gd name="connsiteY1" fmla="*/ 0 h 72398"/>
              <a:gd name="connsiteX2" fmla="*/ 172748 w 172748"/>
              <a:gd name="connsiteY2" fmla="*/ 72398 h 72398"/>
              <a:gd name="connsiteX3" fmla="*/ 0 w 172748"/>
              <a:gd name="connsiteY3" fmla="*/ 55447 h 72398"/>
              <a:gd name="connsiteX4" fmla="*/ 44149 w 172748"/>
              <a:gd name="connsiteY4" fmla="*/ 0 h 72398"/>
              <a:gd name="connsiteX0" fmla="*/ 74 w 172748"/>
              <a:gd name="connsiteY0" fmla="*/ 0 h 118160"/>
              <a:gd name="connsiteX1" fmla="*/ 65749 w 172748"/>
              <a:gd name="connsiteY1" fmla="*/ 45762 h 118160"/>
              <a:gd name="connsiteX2" fmla="*/ 172748 w 172748"/>
              <a:gd name="connsiteY2" fmla="*/ 118160 h 118160"/>
              <a:gd name="connsiteX3" fmla="*/ 0 w 172748"/>
              <a:gd name="connsiteY3" fmla="*/ 101209 h 118160"/>
              <a:gd name="connsiteX4" fmla="*/ 74 w 172748"/>
              <a:gd name="connsiteY4" fmla="*/ 0 h 118160"/>
              <a:gd name="connsiteX0" fmla="*/ 74 w 172748"/>
              <a:gd name="connsiteY0" fmla="*/ 0 h 118160"/>
              <a:gd name="connsiteX1" fmla="*/ 171647 w 172748"/>
              <a:gd name="connsiteY1" fmla="*/ 366 h 118160"/>
              <a:gd name="connsiteX2" fmla="*/ 172748 w 172748"/>
              <a:gd name="connsiteY2" fmla="*/ 118160 h 118160"/>
              <a:gd name="connsiteX3" fmla="*/ 0 w 172748"/>
              <a:gd name="connsiteY3" fmla="*/ 101209 h 118160"/>
              <a:gd name="connsiteX4" fmla="*/ 74 w 172748"/>
              <a:gd name="connsiteY4" fmla="*/ 0 h 118160"/>
              <a:gd name="connsiteX0" fmla="*/ 74 w 172015"/>
              <a:gd name="connsiteY0" fmla="*/ 0 h 118087"/>
              <a:gd name="connsiteX1" fmla="*/ 171647 w 172015"/>
              <a:gd name="connsiteY1" fmla="*/ 366 h 118087"/>
              <a:gd name="connsiteX2" fmla="*/ 172015 w 172015"/>
              <a:gd name="connsiteY2" fmla="*/ 118087 h 118087"/>
              <a:gd name="connsiteX3" fmla="*/ 0 w 172015"/>
              <a:gd name="connsiteY3" fmla="*/ 101209 h 118087"/>
              <a:gd name="connsiteX4" fmla="*/ 74 w 172015"/>
              <a:gd name="connsiteY4" fmla="*/ 0 h 118087"/>
              <a:gd name="connsiteX0" fmla="*/ 74 w 172015"/>
              <a:gd name="connsiteY0" fmla="*/ 0 h 118087"/>
              <a:gd name="connsiteX1" fmla="*/ 171647 w 172015"/>
              <a:gd name="connsiteY1" fmla="*/ 366 h 118087"/>
              <a:gd name="connsiteX2" fmla="*/ 172015 w 172015"/>
              <a:gd name="connsiteY2" fmla="*/ 118087 h 118087"/>
              <a:gd name="connsiteX3" fmla="*/ 0 w 172015"/>
              <a:gd name="connsiteY3" fmla="*/ 101209 h 118087"/>
              <a:gd name="connsiteX4" fmla="*/ 74 w 172015"/>
              <a:gd name="connsiteY4" fmla="*/ 0 h 118087"/>
              <a:gd name="connsiteX0" fmla="*/ 74 w 172015"/>
              <a:gd name="connsiteY0" fmla="*/ 0 h 118087"/>
              <a:gd name="connsiteX1" fmla="*/ 171647 w 172015"/>
              <a:gd name="connsiteY1" fmla="*/ 366 h 118087"/>
              <a:gd name="connsiteX2" fmla="*/ 172015 w 172015"/>
              <a:gd name="connsiteY2" fmla="*/ 118087 h 118087"/>
              <a:gd name="connsiteX3" fmla="*/ 0 w 172015"/>
              <a:gd name="connsiteY3" fmla="*/ 101429 h 118087"/>
              <a:gd name="connsiteX4" fmla="*/ 74 w 172015"/>
              <a:gd name="connsiteY4" fmla="*/ 0 h 118087"/>
              <a:gd name="connsiteX0" fmla="*/ 74 w 172015"/>
              <a:gd name="connsiteY0" fmla="*/ 0 h 118087"/>
              <a:gd name="connsiteX1" fmla="*/ 171940 w 172015"/>
              <a:gd name="connsiteY1" fmla="*/ 219 h 118087"/>
              <a:gd name="connsiteX2" fmla="*/ 172015 w 172015"/>
              <a:gd name="connsiteY2" fmla="*/ 118087 h 118087"/>
              <a:gd name="connsiteX3" fmla="*/ 0 w 172015"/>
              <a:gd name="connsiteY3" fmla="*/ 101429 h 118087"/>
              <a:gd name="connsiteX4" fmla="*/ 74 w 172015"/>
              <a:gd name="connsiteY4" fmla="*/ 0 h 118087"/>
              <a:gd name="connsiteX0" fmla="*/ 4166 w 176107"/>
              <a:gd name="connsiteY0" fmla="*/ 0 h 118087"/>
              <a:gd name="connsiteX1" fmla="*/ 176032 w 176107"/>
              <a:gd name="connsiteY1" fmla="*/ 219 h 118087"/>
              <a:gd name="connsiteX2" fmla="*/ 176107 w 176107"/>
              <a:gd name="connsiteY2" fmla="*/ 118087 h 118087"/>
              <a:gd name="connsiteX3" fmla="*/ 0 w 176107"/>
              <a:gd name="connsiteY3" fmla="*/ 102859 h 118087"/>
              <a:gd name="connsiteX4" fmla="*/ 4166 w 176107"/>
              <a:gd name="connsiteY4" fmla="*/ 0 h 118087"/>
              <a:gd name="connsiteX0" fmla="*/ 4166 w 176107"/>
              <a:gd name="connsiteY0" fmla="*/ 0 h 118087"/>
              <a:gd name="connsiteX1" fmla="*/ 176032 w 176107"/>
              <a:gd name="connsiteY1" fmla="*/ 219 h 118087"/>
              <a:gd name="connsiteX2" fmla="*/ 176107 w 176107"/>
              <a:gd name="connsiteY2" fmla="*/ 118087 h 118087"/>
              <a:gd name="connsiteX3" fmla="*/ 0 w 176107"/>
              <a:gd name="connsiteY3" fmla="*/ 102859 h 118087"/>
              <a:gd name="connsiteX4" fmla="*/ 4166 w 176107"/>
              <a:gd name="connsiteY4" fmla="*/ 0 h 118087"/>
              <a:gd name="connsiteX0" fmla="*/ 4166 w 176034"/>
              <a:gd name="connsiteY0" fmla="*/ 0 h 119597"/>
              <a:gd name="connsiteX1" fmla="*/ 176032 w 176034"/>
              <a:gd name="connsiteY1" fmla="*/ 219 h 119597"/>
              <a:gd name="connsiteX2" fmla="*/ 171857 w 176034"/>
              <a:gd name="connsiteY2" fmla="*/ 119597 h 119597"/>
              <a:gd name="connsiteX3" fmla="*/ 0 w 176034"/>
              <a:gd name="connsiteY3" fmla="*/ 102859 h 119597"/>
              <a:gd name="connsiteX4" fmla="*/ 4166 w 176034"/>
              <a:gd name="connsiteY4" fmla="*/ 0 h 119597"/>
              <a:gd name="connsiteX0" fmla="*/ 4166 w 176034"/>
              <a:gd name="connsiteY0" fmla="*/ 0 h 119597"/>
              <a:gd name="connsiteX1" fmla="*/ 176032 w 176034"/>
              <a:gd name="connsiteY1" fmla="*/ 219 h 119597"/>
              <a:gd name="connsiteX2" fmla="*/ 171857 w 176034"/>
              <a:gd name="connsiteY2" fmla="*/ 119597 h 119597"/>
              <a:gd name="connsiteX3" fmla="*/ 0 w 176034"/>
              <a:gd name="connsiteY3" fmla="*/ 102859 h 119597"/>
              <a:gd name="connsiteX4" fmla="*/ 4166 w 176034"/>
              <a:gd name="connsiteY4" fmla="*/ 0 h 119597"/>
              <a:gd name="connsiteX0" fmla="*/ 4166 w 176034"/>
              <a:gd name="connsiteY0" fmla="*/ 0 h 119597"/>
              <a:gd name="connsiteX1" fmla="*/ 176032 w 176034"/>
              <a:gd name="connsiteY1" fmla="*/ 219 h 119597"/>
              <a:gd name="connsiteX2" fmla="*/ 171857 w 176034"/>
              <a:gd name="connsiteY2" fmla="*/ 119597 h 119597"/>
              <a:gd name="connsiteX3" fmla="*/ 0 w 176034"/>
              <a:gd name="connsiteY3" fmla="*/ 102859 h 119597"/>
              <a:gd name="connsiteX4" fmla="*/ 4166 w 176034"/>
              <a:gd name="connsiteY4" fmla="*/ 0 h 119597"/>
              <a:gd name="connsiteX0" fmla="*/ 4166 w 176034"/>
              <a:gd name="connsiteY0" fmla="*/ 0 h 119597"/>
              <a:gd name="connsiteX1" fmla="*/ 176032 w 176034"/>
              <a:gd name="connsiteY1" fmla="*/ 219 h 119597"/>
              <a:gd name="connsiteX2" fmla="*/ 171857 w 176034"/>
              <a:gd name="connsiteY2" fmla="*/ 119597 h 119597"/>
              <a:gd name="connsiteX3" fmla="*/ 0 w 176034"/>
              <a:gd name="connsiteY3" fmla="*/ 102859 h 119597"/>
              <a:gd name="connsiteX4" fmla="*/ 4166 w 176034"/>
              <a:gd name="connsiteY4" fmla="*/ 0 h 119597"/>
              <a:gd name="connsiteX0" fmla="*/ 4166 w 176034"/>
              <a:gd name="connsiteY0" fmla="*/ 0 h 119597"/>
              <a:gd name="connsiteX1" fmla="*/ 176032 w 176034"/>
              <a:gd name="connsiteY1" fmla="*/ 219 h 119597"/>
              <a:gd name="connsiteX2" fmla="*/ 171857 w 176034"/>
              <a:gd name="connsiteY2" fmla="*/ 119597 h 119597"/>
              <a:gd name="connsiteX3" fmla="*/ 0 w 176034"/>
              <a:gd name="connsiteY3" fmla="*/ 102859 h 119597"/>
              <a:gd name="connsiteX4" fmla="*/ 4166 w 176034"/>
              <a:gd name="connsiteY4" fmla="*/ 0 h 119597"/>
              <a:gd name="connsiteX0" fmla="*/ 4166 w 171896"/>
              <a:gd name="connsiteY0" fmla="*/ 0 h 119597"/>
              <a:gd name="connsiteX1" fmla="*/ 171861 w 171896"/>
              <a:gd name="connsiteY1" fmla="*/ 1709 h 119597"/>
              <a:gd name="connsiteX2" fmla="*/ 171857 w 171896"/>
              <a:gd name="connsiteY2" fmla="*/ 119597 h 119597"/>
              <a:gd name="connsiteX3" fmla="*/ 0 w 171896"/>
              <a:gd name="connsiteY3" fmla="*/ 102859 h 119597"/>
              <a:gd name="connsiteX4" fmla="*/ 4166 w 171896"/>
              <a:gd name="connsiteY4" fmla="*/ 0 h 119597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7888"/>
              <a:gd name="connsiteX1" fmla="*/ 172046 w 172081"/>
              <a:gd name="connsiteY1" fmla="*/ 0 h 117888"/>
              <a:gd name="connsiteX2" fmla="*/ 172042 w 172081"/>
              <a:gd name="connsiteY2" fmla="*/ 117888 h 117888"/>
              <a:gd name="connsiteX3" fmla="*/ 185 w 172081"/>
              <a:gd name="connsiteY3" fmla="*/ 101150 h 117888"/>
              <a:gd name="connsiteX4" fmla="*/ 1 w 172081"/>
              <a:gd name="connsiteY4" fmla="*/ 19 h 117888"/>
              <a:gd name="connsiteX0" fmla="*/ 1 w 172081"/>
              <a:gd name="connsiteY0" fmla="*/ 19 h 118047"/>
              <a:gd name="connsiteX1" fmla="*/ 172046 w 172081"/>
              <a:gd name="connsiteY1" fmla="*/ 0 h 118047"/>
              <a:gd name="connsiteX2" fmla="*/ 172042 w 172081"/>
              <a:gd name="connsiteY2" fmla="*/ 118047 h 118047"/>
              <a:gd name="connsiteX3" fmla="*/ 185 w 172081"/>
              <a:gd name="connsiteY3" fmla="*/ 101150 h 118047"/>
              <a:gd name="connsiteX4" fmla="*/ 1 w 172081"/>
              <a:gd name="connsiteY4" fmla="*/ 19 h 118047"/>
              <a:gd name="connsiteX0" fmla="*/ 1 w 172068"/>
              <a:gd name="connsiteY0" fmla="*/ 19 h 118047"/>
              <a:gd name="connsiteX1" fmla="*/ 172046 w 172068"/>
              <a:gd name="connsiteY1" fmla="*/ 0 h 118047"/>
              <a:gd name="connsiteX2" fmla="*/ 171863 w 172068"/>
              <a:gd name="connsiteY2" fmla="*/ 118047 h 118047"/>
              <a:gd name="connsiteX3" fmla="*/ 185 w 172068"/>
              <a:gd name="connsiteY3" fmla="*/ 101150 h 118047"/>
              <a:gd name="connsiteX4" fmla="*/ 1 w 172068"/>
              <a:gd name="connsiteY4" fmla="*/ 19 h 118047"/>
              <a:gd name="connsiteX0" fmla="*/ 1 w 172068"/>
              <a:gd name="connsiteY0" fmla="*/ 19 h 118047"/>
              <a:gd name="connsiteX1" fmla="*/ 172046 w 172068"/>
              <a:gd name="connsiteY1" fmla="*/ 0 h 118047"/>
              <a:gd name="connsiteX2" fmla="*/ 171863 w 172068"/>
              <a:gd name="connsiteY2" fmla="*/ 118047 h 118047"/>
              <a:gd name="connsiteX3" fmla="*/ 185 w 172068"/>
              <a:gd name="connsiteY3" fmla="*/ 101150 h 118047"/>
              <a:gd name="connsiteX4" fmla="*/ 1 w 172068"/>
              <a:gd name="connsiteY4" fmla="*/ 19 h 118047"/>
              <a:gd name="connsiteX0" fmla="*/ 1 w 172068"/>
              <a:gd name="connsiteY0" fmla="*/ 19 h 118047"/>
              <a:gd name="connsiteX1" fmla="*/ 172046 w 172068"/>
              <a:gd name="connsiteY1" fmla="*/ 0 h 118047"/>
              <a:gd name="connsiteX2" fmla="*/ 171863 w 172068"/>
              <a:gd name="connsiteY2" fmla="*/ 118047 h 118047"/>
              <a:gd name="connsiteX3" fmla="*/ 185 w 172068"/>
              <a:gd name="connsiteY3" fmla="*/ 101150 h 118047"/>
              <a:gd name="connsiteX4" fmla="*/ 1 w 172068"/>
              <a:gd name="connsiteY4" fmla="*/ 19 h 118047"/>
              <a:gd name="connsiteX0" fmla="*/ 1 w 172068"/>
              <a:gd name="connsiteY0" fmla="*/ 19 h 118047"/>
              <a:gd name="connsiteX1" fmla="*/ 172046 w 172068"/>
              <a:gd name="connsiteY1" fmla="*/ 0 h 118047"/>
              <a:gd name="connsiteX2" fmla="*/ 171863 w 172068"/>
              <a:gd name="connsiteY2" fmla="*/ 118047 h 118047"/>
              <a:gd name="connsiteX3" fmla="*/ 185 w 172068"/>
              <a:gd name="connsiteY3" fmla="*/ 101150 h 118047"/>
              <a:gd name="connsiteX4" fmla="*/ 1 w 172068"/>
              <a:gd name="connsiteY4" fmla="*/ 19 h 118047"/>
              <a:gd name="connsiteX0" fmla="*/ 1 w 172068"/>
              <a:gd name="connsiteY0" fmla="*/ 19 h 118047"/>
              <a:gd name="connsiteX1" fmla="*/ 172046 w 172068"/>
              <a:gd name="connsiteY1" fmla="*/ 0 h 118047"/>
              <a:gd name="connsiteX2" fmla="*/ 171863 w 172068"/>
              <a:gd name="connsiteY2" fmla="*/ 118047 h 118047"/>
              <a:gd name="connsiteX3" fmla="*/ 185 w 172068"/>
              <a:gd name="connsiteY3" fmla="*/ 101150 h 118047"/>
              <a:gd name="connsiteX4" fmla="*/ 1 w 172068"/>
              <a:gd name="connsiteY4" fmla="*/ 19 h 118047"/>
              <a:gd name="connsiteX0" fmla="*/ 1 w 172068"/>
              <a:gd name="connsiteY0" fmla="*/ 19 h 118047"/>
              <a:gd name="connsiteX1" fmla="*/ 172046 w 172068"/>
              <a:gd name="connsiteY1" fmla="*/ 0 h 118047"/>
              <a:gd name="connsiteX2" fmla="*/ 171863 w 172068"/>
              <a:gd name="connsiteY2" fmla="*/ 118047 h 118047"/>
              <a:gd name="connsiteX3" fmla="*/ 185 w 172068"/>
              <a:gd name="connsiteY3" fmla="*/ 101150 h 118047"/>
              <a:gd name="connsiteX4" fmla="*/ 1 w 172068"/>
              <a:gd name="connsiteY4" fmla="*/ 19 h 118047"/>
              <a:gd name="connsiteX0" fmla="*/ 1 w 172011"/>
              <a:gd name="connsiteY0" fmla="*/ 0 h 118028"/>
              <a:gd name="connsiteX1" fmla="*/ 171986 w 172011"/>
              <a:gd name="connsiteY1" fmla="*/ 100 h 118028"/>
              <a:gd name="connsiteX2" fmla="*/ 171863 w 172011"/>
              <a:gd name="connsiteY2" fmla="*/ 118028 h 118028"/>
              <a:gd name="connsiteX3" fmla="*/ 185 w 172011"/>
              <a:gd name="connsiteY3" fmla="*/ 101131 h 118028"/>
              <a:gd name="connsiteX4" fmla="*/ 1 w 172011"/>
              <a:gd name="connsiteY4" fmla="*/ 0 h 118028"/>
              <a:gd name="connsiteX0" fmla="*/ 1 w 171902"/>
              <a:gd name="connsiteY0" fmla="*/ 0 h 118028"/>
              <a:gd name="connsiteX1" fmla="*/ 171867 w 171902"/>
              <a:gd name="connsiteY1" fmla="*/ 100 h 118028"/>
              <a:gd name="connsiteX2" fmla="*/ 171863 w 171902"/>
              <a:gd name="connsiteY2" fmla="*/ 118028 h 118028"/>
              <a:gd name="connsiteX3" fmla="*/ 185 w 171902"/>
              <a:gd name="connsiteY3" fmla="*/ 101131 h 118028"/>
              <a:gd name="connsiteX4" fmla="*/ 1 w 171902"/>
              <a:gd name="connsiteY4" fmla="*/ 0 h 118028"/>
              <a:gd name="connsiteX0" fmla="*/ 3 w 171815"/>
              <a:gd name="connsiteY0" fmla="*/ 0 h 117998"/>
              <a:gd name="connsiteX1" fmla="*/ 171780 w 171815"/>
              <a:gd name="connsiteY1" fmla="*/ 70 h 117998"/>
              <a:gd name="connsiteX2" fmla="*/ 171776 w 171815"/>
              <a:gd name="connsiteY2" fmla="*/ 117998 h 117998"/>
              <a:gd name="connsiteX3" fmla="*/ 98 w 171815"/>
              <a:gd name="connsiteY3" fmla="*/ 101101 h 117998"/>
              <a:gd name="connsiteX4" fmla="*/ 3 w 171815"/>
              <a:gd name="connsiteY4" fmla="*/ 0 h 117998"/>
              <a:gd name="connsiteX0" fmla="*/ 4 w 171786"/>
              <a:gd name="connsiteY0" fmla="*/ 0 h 117938"/>
              <a:gd name="connsiteX1" fmla="*/ 171751 w 171786"/>
              <a:gd name="connsiteY1" fmla="*/ 10 h 117938"/>
              <a:gd name="connsiteX2" fmla="*/ 171747 w 171786"/>
              <a:gd name="connsiteY2" fmla="*/ 117938 h 117938"/>
              <a:gd name="connsiteX3" fmla="*/ 69 w 171786"/>
              <a:gd name="connsiteY3" fmla="*/ 101041 h 117938"/>
              <a:gd name="connsiteX4" fmla="*/ 4 w 171786"/>
              <a:gd name="connsiteY4" fmla="*/ 0 h 117938"/>
              <a:gd name="connsiteX0" fmla="*/ 24 w 171717"/>
              <a:gd name="connsiteY0" fmla="*/ 0 h 117938"/>
              <a:gd name="connsiteX1" fmla="*/ 171682 w 171717"/>
              <a:gd name="connsiteY1" fmla="*/ 10 h 117938"/>
              <a:gd name="connsiteX2" fmla="*/ 171678 w 171717"/>
              <a:gd name="connsiteY2" fmla="*/ 117938 h 117938"/>
              <a:gd name="connsiteX3" fmla="*/ 0 w 171717"/>
              <a:gd name="connsiteY3" fmla="*/ 101041 h 117938"/>
              <a:gd name="connsiteX4" fmla="*/ 24 w 171717"/>
              <a:gd name="connsiteY4" fmla="*/ 0 h 117938"/>
              <a:gd name="connsiteX0" fmla="*/ 24 w 171717"/>
              <a:gd name="connsiteY0" fmla="*/ 79 h 117928"/>
              <a:gd name="connsiteX1" fmla="*/ 171682 w 171717"/>
              <a:gd name="connsiteY1" fmla="*/ 0 h 117928"/>
              <a:gd name="connsiteX2" fmla="*/ 171678 w 171717"/>
              <a:gd name="connsiteY2" fmla="*/ 117928 h 117928"/>
              <a:gd name="connsiteX3" fmla="*/ 0 w 171717"/>
              <a:gd name="connsiteY3" fmla="*/ 101031 h 117928"/>
              <a:gd name="connsiteX4" fmla="*/ 24 w 171717"/>
              <a:gd name="connsiteY4" fmla="*/ 79 h 117928"/>
              <a:gd name="connsiteX0" fmla="*/ 6 w 171729"/>
              <a:gd name="connsiteY0" fmla="*/ 0 h 117938"/>
              <a:gd name="connsiteX1" fmla="*/ 171694 w 171729"/>
              <a:gd name="connsiteY1" fmla="*/ 10 h 117938"/>
              <a:gd name="connsiteX2" fmla="*/ 171690 w 171729"/>
              <a:gd name="connsiteY2" fmla="*/ 117938 h 117938"/>
              <a:gd name="connsiteX3" fmla="*/ 12 w 171729"/>
              <a:gd name="connsiteY3" fmla="*/ 101041 h 117938"/>
              <a:gd name="connsiteX4" fmla="*/ 6 w 171729"/>
              <a:gd name="connsiteY4" fmla="*/ 0 h 117938"/>
              <a:gd name="connsiteX0" fmla="*/ 6 w 171725"/>
              <a:gd name="connsiteY0" fmla="*/ 0 h 117849"/>
              <a:gd name="connsiteX1" fmla="*/ 171694 w 171725"/>
              <a:gd name="connsiteY1" fmla="*/ 10 h 117849"/>
              <a:gd name="connsiteX2" fmla="*/ 171660 w 171725"/>
              <a:gd name="connsiteY2" fmla="*/ 117849 h 117849"/>
              <a:gd name="connsiteX3" fmla="*/ 12 w 171725"/>
              <a:gd name="connsiteY3" fmla="*/ 101041 h 117849"/>
              <a:gd name="connsiteX4" fmla="*/ 6 w 171725"/>
              <a:gd name="connsiteY4" fmla="*/ 0 h 117849"/>
              <a:gd name="connsiteX0" fmla="*/ 6 w 171725"/>
              <a:gd name="connsiteY0" fmla="*/ 0 h 117849"/>
              <a:gd name="connsiteX1" fmla="*/ 171694 w 171725"/>
              <a:gd name="connsiteY1" fmla="*/ 10 h 117849"/>
              <a:gd name="connsiteX2" fmla="*/ 171660 w 171725"/>
              <a:gd name="connsiteY2" fmla="*/ 117849 h 117849"/>
              <a:gd name="connsiteX3" fmla="*/ 12 w 171725"/>
              <a:gd name="connsiteY3" fmla="*/ 101041 h 117849"/>
              <a:gd name="connsiteX4" fmla="*/ 6 w 171725"/>
              <a:gd name="connsiteY4" fmla="*/ 0 h 117849"/>
              <a:gd name="connsiteX0" fmla="*/ 6 w 171725"/>
              <a:gd name="connsiteY0" fmla="*/ 0 h 117849"/>
              <a:gd name="connsiteX1" fmla="*/ 171694 w 171725"/>
              <a:gd name="connsiteY1" fmla="*/ 10 h 117849"/>
              <a:gd name="connsiteX2" fmla="*/ 171660 w 171725"/>
              <a:gd name="connsiteY2" fmla="*/ 117849 h 117849"/>
              <a:gd name="connsiteX3" fmla="*/ 12 w 171725"/>
              <a:gd name="connsiteY3" fmla="*/ 101041 h 117849"/>
              <a:gd name="connsiteX4" fmla="*/ 6 w 171725"/>
              <a:gd name="connsiteY4" fmla="*/ 0 h 117849"/>
              <a:gd name="connsiteX0" fmla="*/ 6 w 171725"/>
              <a:gd name="connsiteY0" fmla="*/ 0 h 117879"/>
              <a:gd name="connsiteX1" fmla="*/ 171694 w 171725"/>
              <a:gd name="connsiteY1" fmla="*/ 10 h 117879"/>
              <a:gd name="connsiteX2" fmla="*/ 171660 w 171725"/>
              <a:gd name="connsiteY2" fmla="*/ 117879 h 117879"/>
              <a:gd name="connsiteX3" fmla="*/ 12 w 171725"/>
              <a:gd name="connsiteY3" fmla="*/ 101041 h 117879"/>
              <a:gd name="connsiteX4" fmla="*/ 6 w 171725"/>
              <a:gd name="connsiteY4" fmla="*/ 0 h 117879"/>
              <a:gd name="connsiteX0" fmla="*/ 6 w 171721"/>
              <a:gd name="connsiteY0" fmla="*/ 0 h 117849"/>
              <a:gd name="connsiteX1" fmla="*/ 171694 w 171721"/>
              <a:gd name="connsiteY1" fmla="*/ 10 h 117849"/>
              <a:gd name="connsiteX2" fmla="*/ 171600 w 171721"/>
              <a:gd name="connsiteY2" fmla="*/ 117849 h 117849"/>
              <a:gd name="connsiteX3" fmla="*/ 12 w 171721"/>
              <a:gd name="connsiteY3" fmla="*/ 101041 h 117849"/>
              <a:gd name="connsiteX4" fmla="*/ 6 w 171721"/>
              <a:gd name="connsiteY4" fmla="*/ 0 h 117849"/>
              <a:gd name="connsiteX0" fmla="*/ 6 w 171639"/>
              <a:gd name="connsiteY0" fmla="*/ 0 h 117849"/>
              <a:gd name="connsiteX1" fmla="*/ 171605 w 171639"/>
              <a:gd name="connsiteY1" fmla="*/ 10 h 117849"/>
              <a:gd name="connsiteX2" fmla="*/ 171600 w 171639"/>
              <a:gd name="connsiteY2" fmla="*/ 117849 h 117849"/>
              <a:gd name="connsiteX3" fmla="*/ 12 w 171639"/>
              <a:gd name="connsiteY3" fmla="*/ 101041 h 117849"/>
              <a:gd name="connsiteX4" fmla="*/ 6 w 171639"/>
              <a:gd name="connsiteY4" fmla="*/ 0 h 117849"/>
              <a:gd name="connsiteX0" fmla="*/ 6 w 171639"/>
              <a:gd name="connsiteY0" fmla="*/ 63 h 117912"/>
              <a:gd name="connsiteX1" fmla="*/ 171605 w 171639"/>
              <a:gd name="connsiteY1" fmla="*/ 0 h 117912"/>
              <a:gd name="connsiteX2" fmla="*/ 171600 w 171639"/>
              <a:gd name="connsiteY2" fmla="*/ 117912 h 117912"/>
              <a:gd name="connsiteX3" fmla="*/ 12 w 171639"/>
              <a:gd name="connsiteY3" fmla="*/ 101104 h 117912"/>
              <a:gd name="connsiteX4" fmla="*/ 6 w 171639"/>
              <a:gd name="connsiteY4" fmla="*/ 63 h 117912"/>
              <a:gd name="connsiteX0" fmla="*/ 6 w 171749"/>
              <a:gd name="connsiteY0" fmla="*/ 63 h 117912"/>
              <a:gd name="connsiteX1" fmla="*/ 171724 w 171749"/>
              <a:gd name="connsiteY1" fmla="*/ 0 h 117912"/>
              <a:gd name="connsiteX2" fmla="*/ 171600 w 171749"/>
              <a:gd name="connsiteY2" fmla="*/ 117912 h 117912"/>
              <a:gd name="connsiteX3" fmla="*/ 12 w 171749"/>
              <a:gd name="connsiteY3" fmla="*/ 101104 h 117912"/>
              <a:gd name="connsiteX4" fmla="*/ 6 w 171749"/>
              <a:gd name="connsiteY4" fmla="*/ 63 h 117912"/>
              <a:gd name="connsiteX0" fmla="*/ 3 w 171806"/>
              <a:gd name="connsiteY0" fmla="*/ 33 h 117912"/>
              <a:gd name="connsiteX1" fmla="*/ 171781 w 171806"/>
              <a:gd name="connsiteY1" fmla="*/ 0 h 117912"/>
              <a:gd name="connsiteX2" fmla="*/ 171657 w 171806"/>
              <a:gd name="connsiteY2" fmla="*/ 117912 h 117912"/>
              <a:gd name="connsiteX3" fmla="*/ 69 w 171806"/>
              <a:gd name="connsiteY3" fmla="*/ 101104 h 117912"/>
              <a:gd name="connsiteX4" fmla="*/ 3 w 171806"/>
              <a:gd name="connsiteY4" fmla="*/ 33 h 117912"/>
              <a:gd name="connsiteX0" fmla="*/ 23 w 171826"/>
              <a:gd name="connsiteY0" fmla="*/ 33 h 117912"/>
              <a:gd name="connsiteX1" fmla="*/ 171801 w 171826"/>
              <a:gd name="connsiteY1" fmla="*/ 0 h 117912"/>
              <a:gd name="connsiteX2" fmla="*/ 171677 w 171826"/>
              <a:gd name="connsiteY2" fmla="*/ 117912 h 117912"/>
              <a:gd name="connsiteX3" fmla="*/ 0 w 171826"/>
              <a:gd name="connsiteY3" fmla="*/ 101134 h 117912"/>
              <a:gd name="connsiteX4" fmla="*/ 23 w 171826"/>
              <a:gd name="connsiteY4" fmla="*/ 33 h 117912"/>
              <a:gd name="connsiteX0" fmla="*/ 23 w 171826"/>
              <a:gd name="connsiteY0" fmla="*/ 33 h 117912"/>
              <a:gd name="connsiteX1" fmla="*/ 171801 w 171826"/>
              <a:gd name="connsiteY1" fmla="*/ 0 h 117912"/>
              <a:gd name="connsiteX2" fmla="*/ 171677 w 171826"/>
              <a:gd name="connsiteY2" fmla="*/ 117912 h 117912"/>
              <a:gd name="connsiteX3" fmla="*/ 0 w 171826"/>
              <a:gd name="connsiteY3" fmla="*/ 101134 h 117912"/>
              <a:gd name="connsiteX4" fmla="*/ 23 w 171826"/>
              <a:gd name="connsiteY4" fmla="*/ 33 h 117912"/>
              <a:gd name="connsiteX0" fmla="*/ 23 w 171826"/>
              <a:gd name="connsiteY0" fmla="*/ 33 h 117912"/>
              <a:gd name="connsiteX1" fmla="*/ 171801 w 171826"/>
              <a:gd name="connsiteY1" fmla="*/ 0 h 117912"/>
              <a:gd name="connsiteX2" fmla="*/ 171677 w 171826"/>
              <a:gd name="connsiteY2" fmla="*/ 117912 h 117912"/>
              <a:gd name="connsiteX3" fmla="*/ 0 w 171826"/>
              <a:gd name="connsiteY3" fmla="*/ 101134 h 117912"/>
              <a:gd name="connsiteX4" fmla="*/ 23 w 171826"/>
              <a:gd name="connsiteY4" fmla="*/ 33 h 117912"/>
              <a:gd name="connsiteX0" fmla="*/ 23 w 171826"/>
              <a:gd name="connsiteY0" fmla="*/ 33 h 117912"/>
              <a:gd name="connsiteX1" fmla="*/ 171801 w 171826"/>
              <a:gd name="connsiteY1" fmla="*/ 0 h 117912"/>
              <a:gd name="connsiteX2" fmla="*/ 171677 w 171826"/>
              <a:gd name="connsiteY2" fmla="*/ 117912 h 117912"/>
              <a:gd name="connsiteX3" fmla="*/ 0 w 171826"/>
              <a:gd name="connsiteY3" fmla="*/ 101223 h 117912"/>
              <a:gd name="connsiteX4" fmla="*/ 23 w 171826"/>
              <a:gd name="connsiteY4" fmla="*/ 33 h 117912"/>
              <a:gd name="connsiteX0" fmla="*/ 23 w 171826"/>
              <a:gd name="connsiteY0" fmla="*/ 33 h 117912"/>
              <a:gd name="connsiteX1" fmla="*/ 171801 w 171826"/>
              <a:gd name="connsiteY1" fmla="*/ 0 h 117912"/>
              <a:gd name="connsiteX2" fmla="*/ 171677 w 171826"/>
              <a:gd name="connsiteY2" fmla="*/ 117912 h 117912"/>
              <a:gd name="connsiteX3" fmla="*/ 0 w 171826"/>
              <a:gd name="connsiteY3" fmla="*/ 101223 h 117912"/>
              <a:gd name="connsiteX4" fmla="*/ 23 w 171826"/>
              <a:gd name="connsiteY4" fmla="*/ 33 h 117912"/>
              <a:gd name="connsiteX0" fmla="*/ 23 w 171835"/>
              <a:gd name="connsiteY0" fmla="*/ 33 h 118001"/>
              <a:gd name="connsiteX1" fmla="*/ 171801 w 171835"/>
              <a:gd name="connsiteY1" fmla="*/ 0 h 118001"/>
              <a:gd name="connsiteX2" fmla="*/ 171796 w 171835"/>
              <a:gd name="connsiteY2" fmla="*/ 118001 h 118001"/>
              <a:gd name="connsiteX3" fmla="*/ 0 w 171835"/>
              <a:gd name="connsiteY3" fmla="*/ 101223 h 118001"/>
              <a:gd name="connsiteX4" fmla="*/ 23 w 171835"/>
              <a:gd name="connsiteY4" fmla="*/ 33 h 118001"/>
              <a:gd name="connsiteX0" fmla="*/ 23 w 171835"/>
              <a:gd name="connsiteY0" fmla="*/ 33 h 118001"/>
              <a:gd name="connsiteX1" fmla="*/ 171801 w 171835"/>
              <a:gd name="connsiteY1" fmla="*/ 0 h 118001"/>
              <a:gd name="connsiteX2" fmla="*/ 171796 w 171835"/>
              <a:gd name="connsiteY2" fmla="*/ 118001 h 118001"/>
              <a:gd name="connsiteX3" fmla="*/ 0 w 171835"/>
              <a:gd name="connsiteY3" fmla="*/ 101223 h 118001"/>
              <a:gd name="connsiteX4" fmla="*/ 23 w 171835"/>
              <a:gd name="connsiteY4" fmla="*/ 33 h 118001"/>
              <a:gd name="connsiteX0" fmla="*/ 63 w 171875"/>
              <a:gd name="connsiteY0" fmla="*/ 33 h 118001"/>
              <a:gd name="connsiteX1" fmla="*/ 171841 w 171875"/>
              <a:gd name="connsiteY1" fmla="*/ 0 h 118001"/>
              <a:gd name="connsiteX2" fmla="*/ 171836 w 171875"/>
              <a:gd name="connsiteY2" fmla="*/ 118001 h 118001"/>
              <a:gd name="connsiteX3" fmla="*/ 0 w 171875"/>
              <a:gd name="connsiteY3" fmla="*/ 101382 h 118001"/>
              <a:gd name="connsiteX4" fmla="*/ 63 w 171875"/>
              <a:gd name="connsiteY4" fmla="*/ 33 h 118001"/>
              <a:gd name="connsiteX0" fmla="*/ 23 w 171835"/>
              <a:gd name="connsiteY0" fmla="*/ 33 h 118001"/>
              <a:gd name="connsiteX1" fmla="*/ 171801 w 171835"/>
              <a:gd name="connsiteY1" fmla="*/ 0 h 118001"/>
              <a:gd name="connsiteX2" fmla="*/ 171796 w 171835"/>
              <a:gd name="connsiteY2" fmla="*/ 118001 h 118001"/>
              <a:gd name="connsiteX3" fmla="*/ 0 w 171835"/>
              <a:gd name="connsiteY3" fmla="*/ 101382 h 118001"/>
              <a:gd name="connsiteX4" fmla="*/ 23 w 171835"/>
              <a:gd name="connsiteY4" fmla="*/ 33 h 118001"/>
              <a:gd name="connsiteX0" fmla="*/ 23 w 171835"/>
              <a:gd name="connsiteY0" fmla="*/ 33 h 118001"/>
              <a:gd name="connsiteX1" fmla="*/ 171801 w 171835"/>
              <a:gd name="connsiteY1" fmla="*/ 0 h 118001"/>
              <a:gd name="connsiteX2" fmla="*/ 171796 w 171835"/>
              <a:gd name="connsiteY2" fmla="*/ 118001 h 118001"/>
              <a:gd name="connsiteX3" fmla="*/ 0 w 171835"/>
              <a:gd name="connsiteY3" fmla="*/ 101382 h 118001"/>
              <a:gd name="connsiteX4" fmla="*/ 23 w 171835"/>
              <a:gd name="connsiteY4" fmla="*/ 33 h 118001"/>
              <a:gd name="connsiteX0" fmla="*/ 23 w 171835"/>
              <a:gd name="connsiteY0" fmla="*/ 33 h 118001"/>
              <a:gd name="connsiteX1" fmla="*/ 171801 w 171835"/>
              <a:gd name="connsiteY1" fmla="*/ 0 h 118001"/>
              <a:gd name="connsiteX2" fmla="*/ 171796 w 171835"/>
              <a:gd name="connsiteY2" fmla="*/ 118001 h 118001"/>
              <a:gd name="connsiteX3" fmla="*/ 0 w 171835"/>
              <a:gd name="connsiteY3" fmla="*/ 101382 h 118001"/>
              <a:gd name="connsiteX4" fmla="*/ 23 w 171835"/>
              <a:gd name="connsiteY4" fmla="*/ 33 h 118001"/>
              <a:gd name="connsiteX0" fmla="*/ 23 w 171835"/>
              <a:gd name="connsiteY0" fmla="*/ 33 h 118001"/>
              <a:gd name="connsiteX1" fmla="*/ 171801 w 171835"/>
              <a:gd name="connsiteY1" fmla="*/ 0 h 118001"/>
              <a:gd name="connsiteX2" fmla="*/ 171796 w 171835"/>
              <a:gd name="connsiteY2" fmla="*/ 118001 h 118001"/>
              <a:gd name="connsiteX3" fmla="*/ 0 w 171835"/>
              <a:gd name="connsiteY3" fmla="*/ 101382 h 118001"/>
              <a:gd name="connsiteX4" fmla="*/ 23 w 171835"/>
              <a:gd name="connsiteY4" fmla="*/ 33 h 118001"/>
              <a:gd name="connsiteX0" fmla="*/ 23 w 171835"/>
              <a:gd name="connsiteY0" fmla="*/ 33 h 118001"/>
              <a:gd name="connsiteX1" fmla="*/ 171801 w 171835"/>
              <a:gd name="connsiteY1" fmla="*/ 0 h 118001"/>
              <a:gd name="connsiteX2" fmla="*/ 171796 w 171835"/>
              <a:gd name="connsiteY2" fmla="*/ 118001 h 118001"/>
              <a:gd name="connsiteX3" fmla="*/ 0 w 171835"/>
              <a:gd name="connsiteY3" fmla="*/ 101382 h 118001"/>
              <a:gd name="connsiteX4" fmla="*/ 23 w 171835"/>
              <a:gd name="connsiteY4" fmla="*/ 33 h 118001"/>
              <a:gd name="connsiteX0" fmla="*/ 23 w 171835"/>
              <a:gd name="connsiteY0" fmla="*/ 33 h 118001"/>
              <a:gd name="connsiteX1" fmla="*/ 171801 w 171835"/>
              <a:gd name="connsiteY1" fmla="*/ 0 h 118001"/>
              <a:gd name="connsiteX2" fmla="*/ 171796 w 171835"/>
              <a:gd name="connsiteY2" fmla="*/ 118001 h 118001"/>
              <a:gd name="connsiteX3" fmla="*/ 0 w 171835"/>
              <a:gd name="connsiteY3" fmla="*/ 101382 h 118001"/>
              <a:gd name="connsiteX4" fmla="*/ 23 w 171835"/>
              <a:gd name="connsiteY4" fmla="*/ 33 h 1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35" h="118001">
                <a:moveTo>
                  <a:pt x="23" y="33"/>
                </a:moveTo>
                <a:lnTo>
                  <a:pt x="171801" y="0"/>
                </a:lnTo>
                <a:cubicBezTo>
                  <a:pt x="171924" y="39240"/>
                  <a:pt x="171673" y="78761"/>
                  <a:pt x="171796" y="118001"/>
                </a:cubicBezTo>
                <a:cubicBezTo>
                  <a:pt x="160413" y="113920"/>
                  <a:pt x="32823" y="82080"/>
                  <a:pt x="0" y="101382"/>
                </a:cubicBezTo>
                <a:cubicBezTo>
                  <a:pt x="25" y="67646"/>
                  <a:pt x="-2" y="33769"/>
                  <a:pt x="23" y="33"/>
                </a:cubicBezTo>
                <a:close/>
              </a:path>
            </a:pathLst>
          </a:custGeom>
        </p:spPr>
        <p:txBody>
          <a:bodyPr anchor="ctr"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r>
              <a:rPr lang="de-AT" dirty="0"/>
              <a:t>Bild mit Klick auf Icon einfügen 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44533" y="5609103"/>
            <a:ext cx="5944107" cy="6080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de-AT" sz="2200" dirty="0"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marL="0" lvl="0" indent="0">
              <a:lnSpc>
                <a:spcPts val="3000"/>
              </a:lnSpc>
              <a:spcBef>
                <a:spcPct val="20000"/>
              </a:spcBef>
              <a:buClr>
                <a:srgbClr val="D49D10"/>
              </a:buClr>
              <a:buFontTx/>
            </a:pPr>
            <a:r>
              <a:rPr lang="de-DE" dirty="0"/>
              <a:t>Abschnittstitel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551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fld id="{654A975C-7DD0-4BBA-9C4F-234674C95F77}" type="datetimeFigureOut">
              <a:rPr lang="de-DE" smtClean="0"/>
              <a:pPr/>
              <a:t>08.09.2017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fld id="{170676F9-B23B-41E4-B907-CA632CEC6DC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337" y="383176"/>
            <a:ext cx="1375143" cy="815056"/>
          </a:xfrm>
          <a:prstGeom prst="rect">
            <a:avLst/>
          </a:prstGeom>
        </p:spPr>
      </p:pic>
      <p:sp>
        <p:nvSpPr>
          <p:cNvPr id="7" name="Rechteck 6" descr="Senkrechter goldener Balken"/>
          <p:cNvSpPr/>
          <p:nvPr/>
        </p:nvSpPr>
        <p:spPr>
          <a:xfrm rot="16200000">
            <a:off x="-3357337" y="3357337"/>
            <a:ext cx="6858001" cy="143326"/>
          </a:xfrm>
          <a:prstGeom prst="rect">
            <a:avLst/>
          </a:prstGeom>
          <a:solidFill>
            <a:srgbClr val="CC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platzhalter 18" descr="Aufzählungszeichen"/>
          <p:cNvSpPr>
            <a:spLocks noGrp="1"/>
          </p:cNvSpPr>
          <p:nvPr>
            <p:ph type="body" sz="quarter" idx="17"/>
          </p:nvPr>
        </p:nvSpPr>
        <p:spPr>
          <a:xfrm>
            <a:off x="457200" y="1476274"/>
            <a:ext cx="8229600" cy="4724526"/>
          </a:xfrm>
        </p:spPr>
        <p:txBody>
          <a:bodyPr/>
          <a:lstStyle>
            <a:lvl5pPr>
              <a:defRPr/>
            </a:lvl5pPr>
            <a:lvl7pPr>
              <a:defRPr/>
            </a:lvl7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46645"/>
            <a:ext cx="6923088" cy="471501"/>
          </a:xfrm>
        </p:spPr>
        <p:txBody>
          <a:bodyPr vert="horz" lIns="91440" tIns="0" rIns="91440" bIns="45720" rtlCol="0" anchor="t">
            <a:noAutofit/>
          </a:bodyPr>
          <a:lstStyle>
            <a:lvl1pPr marL="0" indent="0" algn="l">
              <a:spcBef>
                <a:spcPct val="20000"/>
              </a:spcBef>
              <a:buFont typeface="Arial" panose="020B0604020202020204" pitchFamily="34" charset="0"/>
              <a:defRPr lang="de-DE" sz="3200" dirty="0"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de-AT" dirty="0"/>
              <a:t>EINZEILIGE TALKING HEADLINE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891246"/>
            <a:ext cx="6923088" cy="350413"/>
          </a:xfrm>
        </p:spPr>
        <p:txBody>
          <a:bodyPr tIns="36000"/>
          <a:lstStyle>
            <a:lvl1pPr marL="0" indent="0">
              <a:lnSpc>
                <a:spcPts val="2500"/>
              </a:lnSpc>
              <a:buNone/>
              <a:defRPr b="1">
                <a:solidFill>
                  <a:srgbClr val="CCA40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Bitte einzeilige Unter-Überschrift verwenden</a:t>
            </a:r>
          </a:p>
        </p:txBody>
      </p:sp>
    </p:spTree>
    <p:extLst>
      <p:ext uri="{BB962C8B-B14F-4D97-AF65-F5344CB8AC3E}">
        <p14:creationId xmlns:p14="http://schemas.microsoft.com/office/powerpoint/2010/main" val="972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foli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654A975C-7DD0-4BBA-9C4F-234674C95F77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70676F9-B23B-41E4-B907-CA632CEC6DC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 rot="16200000">
            <a:off x="-3357337" y="3357337"/>
            <a:ext cx="6858001" cy="143326"/>
          </a:xfrm>
          <a:prstGeom prst="rect">
            <a:avLst/>
          </a:prstGeom>
          <a:solidFill>
            <a:srgbClr val="D49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 descr="Senkrechter goldener Balken"/>
          <p:cNvSpPr/>
          <p:nvPr/>
        </p:nvSpPr>
        <p:spPr>
          <a:xfrm rot="16200000">
            <a:off x="-3357337" y="3357337"/>
            <a:ext cx="6858001" cy="143326"/>
          </a:xfrm>
          <a:prstGeom prst="rect">
            <a:avLst/>
          </a:prstGeom>
          <a:solidFill>
            <a:srgbClr val="CC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46645"/>
            <a:ext cx="6923088" cy="471501"/>
          </a:xfrm>
        </p:spPr>
        <p:txBody>
          <a:bodyPr vert="horz" lIns="91440" tIns="0" rIns="91440" bIns="45720" rtlCol="0" anchor="t">
            <a:noAutofit/>
          </a:bodyPr>
          <a:lstStyle>
            <a:lvl1pPr marL="0" indent="0" algn="l">
              <a:spcBef>
                <a:spcPct val="20000"/>
              </a:spcBef>
              <a:buFont typeface="Arial" panose="020B0604020202020204" pitchFamily="34" charset="0"/>
              <a:defRPr lang="de-DE" sz="3200" dirty="0"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de-AT" dirty="0"/>
              <a:t>EINZEILIGE TALKING HEADLINE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891246"/>
            <a:ext cx="6923088" cy="350413"/>
          </a:xfrm>
        </p:spPr>
        <p:txBody>
          <a:bodyPr tIns="36000"/>
          <a:lstStyle>
            <a:lvl1pPr marL="0" indent="0">
              <a:lnSpc>
                <a:spcPts val="2500"/>
              </a:lnSpc>
              <a:buNone/>
              <a:defRPr b="1">
                <a:solidFill>
                  <a:srgbClr val="CCA40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Bitte einzeilige Unter-Überschrift verwenden</a:t>
            </a:r>
          </a:p>
        </p:txBody>
      </p:sp>
      <p:pic>
        <p:nvPicPr>
          <p:cNvPr id="13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337" y="383176"/>
            <a:ext cx="1375143" cy="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-Foli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654A975C-7DD0-4BBA-9C4F-234674C95F77}" type="datetimeFigureOut">
              <a:rPr lang="de-DE" smtClean="0"/>
              <a:pPr/>
              <a:t>08.09.2017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70676F9-B23B-41E4-B907-CA632CEC6DC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 descr="Senkrechter goldener Balken"/>
          <p:cNvSpPr/>
          <p:nvPr/>
        </p:nvSpPr>
        <p:spPr>
          <a:xfrm rot="16200000">
            <a:off x="-3357337" y="3357337"/>
            <a:ext cx="6858001" cy="143326"/>
          </a:xfrm>
          <a:prstGeom prst="rect">
            <a:avLst/>
          </a:prstGeom>
          <a:solidFill>
            <a:srgbClr val="CC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337" y="383176"/>
            <a:ext cx="1375143" cy="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4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654A975C-7DD0-4BBA-9C4F-234674C95F77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70676F9-B23B-41E4-B907-CA632CEC6DC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 rot="16200000">
            <a:off x="-3357337" y="3357337"/>
            <a:ext cx="6858001" cy="143326"/>
          </a:xfrm>
          <a:prstGeom prst="rect">
            <a:avLst/>
          </a:prstGeom>
          <a:solidFill>
            <a:srgbClr val="CC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86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654A975C-7DD0-4BBA-9C4F-234674C95F77}" type="datetimeFigureOut">
              <a:rPr lang="de-DE" smtClean="0"/>
              <a:pPr/>
              <a:t>08.09.2017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70676F9-B23B-41E4-B907-CA632CEC6DC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 descr="Senkrechter goldener Balken"/>
          <p:cNvSpPr/>
          <p:nvPr/>
        </p:nvSpPr>
        <p:spPr>
          <a:xfrm rot="16200000">
            <a:off x="-3357337" y="3357337"/>
            <a:ext cx="6858001" cy="143326"/>
          </a:xfrm>
          <a:prstGeom prst="rect">
            <a:avLst/>
          </a:prstGeom>
          <a:solidFill>
            <a:srgbClr val="CC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46645"/>
            <a:ext cx="6923088" cy="471501"/>
          </a:xfrm>
        </p:spPr>
        <p:txBody>
          <a:bodyPr vert="horz" lIns="91440" tIns="0" rIns="91440" bIns="45720" rtlCol="0" anchor="t">
            <a:noAutofit/>
          </a:bodyPr>
          <a:lstStyle>
            <a:lvl1pPr marL="0" indent="0" algn="l">
              <a:spcBef>
                <a:spcPct val="20000"/>
              </a:spcBef>
              <a:buFont typeface="Arial" panose="020B0604020202020204" pitchFamily="34" charset="0"/>
              <a:defRPr lang="de-DE" sz="3200" dirty="0">
                <a:latin typeface="+mj-lt"/>
                <a:ea typeface="Segoe UI Light" charset="0"/>
                <a:cs typeface="Segoe UI Light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de-AT" dirty="0"/>
              <a:t>EINZEILIGE TALKING HEADLINE</a:t>
            </a:r>
            <a:endParaRPr lang="de-DE" dirty="0"/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57200" y="1476273"/>
            <a:ext cx="4042792" cy="472452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4644008" y="1476274"/>
            <a:ext cx="4042792" cy="472452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891246"/>
            <a:ext cx="6923088" cy="350413"/>
          </a:xfrm>
        </p:spPr>
        <p:txBody>
          <a:bodyPr tIns="36000"/>
          <a:lstStyle>
            <a:lvl1pPr marL="0" indent="0">
              <a:lnSpc>
                <a:spcPts val="2500"/>
              </a:lnSpc>
              <a:buNone/>
              <a:defRPr b="1">
                <a:solidFill>
                  <a:srgbClr val="CCA400"/>
                </a:solidFill>
              </a:defRPr>
            </a:lvl1pPr>
          </a:lstStyle>
          <a:p>
            <a:pPr lvl="0"/>
            <a:r>
              <a:rPr lang="de-DE" dirty="0"/>
              <a:t>Bitte einzeilige Unter-Überschrift verwenden</a:t>
            </a:r>
          </a:p>
        </p:txBody>
      </p:sp>
      <p:pic>
        <p:nvPicPr>
          <p:cNvPr id="13" name="Bild 5" descr="Schriftzug AGES mit stilisierter Frau, die über goldenem Bogen schwebt&#10;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337" y="383176"/>
            <a:ext cx="1375143" cy="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54A975C-7DD0-4BBA-9C4F-234674C95F77}" type="datetimeFigureOut">
              <a:rPr lang="de-DE" smtClean="0"/>
              <a:pPr/>
              <a:t>08.09.2017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70676F9-B23B-41E4-B907-CA632CEC6D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 descr="Aufzählungszeichen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 bitte nicht verwenden</a:t>
            </a:r>
          </a:p>
          <a:p>
            <a:pPr lvl="6"/>
            <a:r>
              <a:rPr lang="de-DE" dirty="0"/>
              <a:t>Siebente Ebene bitte nicht verwenden</a:t>
            </a:r>
          </a:p>
          <a:p>
            <a:pPr lvl="5"/>
            <a:endParaRPr lang="de-DE" dirty="0"/>
          </a:p>
          <a:p>
            <a:pPr lvl="6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5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4" r:id="rId2"/>
    <p:sldLayoutId id="2147483684" r:id="rId3"/>
    <p:sldLayoutId id="2147483691" r:id="rId4"/>
    <p:sldLayoutId id="2147483670" r:id="rId5"/>
    <p:sldLayoutId id="2147483669" r:id="rId6"/>
    <p:sldLayoutId id="2147483668" r:id="rId7"/>
    <p:sldLayoutId id="2147483672" r:id="rId8"/>
    <p:sldLayoutId id="2147483671" r:id="rId9"/>
    <p:sldLayoutId id="2147483692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Segoe UI Light" panose="020B0502040204020203" pitchFamily="34" charset="0"/>
        </a:defRPr>
      </a:lvl1pPr>
    </p:titleStyle>
    <p:bodyStyle>
      <a:lvl1pPr marL="358775" indent="-358775" algn="l" defTabSz="914400" rtl="0" eaLnBrk="1" latinLnBrk="0" hangingPunct="1">
        <a:lnSpc>
          <a:spcPts val="3000"/>
        </a:lnSpc>
        <a:spcBef>
          <a:spcPct val="20000"/>
        </a:spcBef>
        <a:buClr>
          <a:srgbClr val="D49D10"/>
        </a:buClr>
        <a:buFontTx/>
        <a:buBlip>
          <a:blip r:embed="rId13"/>
        </a:buBlip>
        <a:defRPr sz="2200" kern="1200">
          <a:solidFill>
            <a:schemeClr val="tx1"/>
          </a:solidFill>
          <a:latin typeface="+mj-lt"/>
          <a:ea typeface="+mn-ea"/>
          <a:cs typeface="Segoe UI Light" panose="020B0502040204020203" pitchFamily="34" charset="0"/>
        </a:defRPr>
      </a:lvl1pPr>
      <a:lvl2pPr marL="625475" indent="-265113" algn="l" defTabSz="914400" rtl="0" eaLnBrk="1" latinLnBrk="0" hangingPunct="1">
        <a:lnSpc>
          <a:spcPts val="2500"/>
        </a:lnSpc>
        <a:spcBef>
          <a:spcPct val="20000"/>
        </a:spcBef>
        <a:buClr>
          <a:srgbClr val="CCA4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Segoe UI Light" panose="020B0502040204020203" pitchFamily="34" charset="0"/>
        </a:defRPr>
      </a:lvl2pPr>
      <a:lvl3pPr marL="625475" indent="-265113" algn="l" defTabSz="914400" rtl="0" eaLnBrk="1" latinLnBrk="0" hangingPunct="1">
        <a:lnSpc>
          <a:spcPts val="2500"/>
        </a:lnSpc>
        <a:spcBef>
          <a:spcPct val="20000"/>
        </a:spcBef>
        <a:buClr>
          <a:srgbClr val="CCA400"/>
        </a:buClr>
        <a:buFont typeface="+mj-lt"/>
        <a:buAutoNum type="arabicPeriod"/>
        <a:defRPr sz="2000" kern="1200">
          <a:solidFill>
            <a:schemeClr val="tx1"/>
          </a:solidFill>
          <a:latin typeface="+mj-lt"/>
          <a:ea typeface="+mn-ea"/>
          <a:cs typeface="Segoe UI Light" panose="020B0502040204020203" pitchFamily="34" charset="0"/>
        </a:defRPr>
      </a:lvl3pPr>
      <a:lvl4pPr marL="985838" indent="-360363" algn="l" defTabSz="914400" rtl="0" eaLnBrk="1" latinLnBrk="0" hangingPunct="1">
        <a:lnSpc>
          <a:spcPts val="2500"/>
        </a:lnSpc>
        <a:spcBef>
          <a:spcPct val="20000"/>
        </a:spcBef>
        <a:buClr>
          <a:srgbClr val="CCA400"/>
        </a:buClr>
        <a:buFont typeface="+mj-lt"/>
        <a:buAutoNum type="alphaLcParenR"/>
        <a:defRPr sz="2000" kern="1200">
          <a:solidFill>
            <a:schemeClr val="tx1"/>
          </a:solidFill>
          <a:latin typeface="+mj-lt"/>
          <a:ea typeface="+mn-ea"/>
          <a:cs typeface="Segoe UI Light" panose="020B0502040204020203" pitchFamily="34" charset="0"/>
        </a:defRPr>
      </a:lvl4pPr>
      <a:lvl5pPr marL="896938" indent="-271463" algn="l" defTabSz="914400" rtl="0" eaLnBrk="1" latinLnBrk="0" hangingPunct="1">
        <a:lnSpc>
          <a:spcPts val="2500"/>
        </a:lnSpc>
        <a:spcBef>
          <a:spcPct val="20000"/>
        </a:spcBef>
        <a:buClr>
          <a:srgbClr val="CCA400"/>
        </a:buClr>
        <a:buFont typeface="Wingdings" panose="05000000000000000000" pitchFamily="2" charset="2"/>
        <a:buChar char=""/>
        <a:defRPr sz="2000" kern="1200">
          <a:solidFill>
            <a:schemeClr val="tx1"/>
          </a:solidFill>
          <a:latin typeface="+mj-lt"/>
          <a:ea typeface="+mn-ea"/>
          <a:cs typeface="Segoe UI Light" panose="020B0502040204020203" pitchFamily="34" charset="0"/>
        </a:defRPr>
      </a:lvl5pPr>
      <a:lvl6pPr marL="896938" indent="-269875" algn="l" defTabSz="914400" rtl="0" eaLnBrk="1" latinLnBrk="0" hangingPunct="1">
        <a:lnSpc>
          <a:spcPts val="2500"/>
        </a:lnSpc>
        <a:spcBef>
          <a:spcPct val="20000"/>
        </a:spcBef>
        <a:buClr>
          <a:schemeClr val="bg1"/>
        </a:buClr>
        <a:buFont typeface="Wingdings" panose="05000000000000000000" pitchFamily="2" charset="2"/>
        <a:buChar char="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6pPr>
      <a:lvl7pPr marL="896938" indent="0" algn="l" defTabSz="914400" rtl="0" eaLnBrk="1" latinLnBrk="0" hangingPunct="1">
        <a:lnSpc>
          <a:spcPts val="2500"/>
        </a:lnSpc>
        <a:spcBef>
          <a:spcPct val="20000"/>
        </a:spcBef>
        <a:buClr>
          <a:schemeClr val="bg1"/>
        </a:buClr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1EE3-13AF-422C-83D2-19053CB9961D}" type="datetimeFigureOut">
              <a:rPr lang="de-DE" smtClean="0"/>
              <a:pPr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78A8-B534-4815-A20A-6485658177C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54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hyperlink" Target="http://www.google.at/url?sa=i&amp;rct=j&amp;q=&amp;esrc=s&amp;source=images&amp;cd=&amp;cad=rja&amp;uact=8&amp;ved=0CAcQjRxqFQoTCKGIs_nP2scCFQHSGgod9qgJDw&amp;url=http://www.paedboutique.de/luftguete_info-1.php&amp;psig=AFQjCNEnJODYypzQy6z_cGdakZUSpSEp6A&amp;ust=14413613997522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4940845"/>
            <a:ext cx="5940000" cy="608400"/>
          </a:xfrm>
        </p:spPr>
        <p:txBody>
          <a:bodyPr/>
          <a:lstStyle/>
          <a:p>
            <a:r>
              <a:rPr lang="de-DE" dirty="0" smtClean="0"/>
              <a:t>Dr. Valeria Gruber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660925"/>
            <a:ext cx="7778303" cy="360363"/>
          </a:xfrm>
        </p:spPr>
        <p:txBody>
          <a:bodyPr/>
          <a:lstStyle/>
          <a:p>
            <a:r>
              <a:rPr lang="de-DE" sz="1600" b="0" dirty="0" smtClean="0"/>
              <a:t>Radon </a:t>
            </a:r>
            <a:r>
              <a:rPr lang="de-DE" sz="1600" b="0" dirty="0" err="1" smtClean="0"/>
              <a:t>and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Radioecology</a:t>
            </a:r>
            <a:r>
              <a:rPr lang="de-DE" sz="1600" b="0" dirty="0" smtClean="0"/>
              <a:t>, </a:t>
            </a:r>
            <a:r>
              <a:rPr lang="de-DE" sz="1600" b="0" dirty="0"/>
              <a:t>National Radon </a:t>
            </a:r>
            <a:r>
              <a:rPr lang="de-DE" sz="1600" b="0" dirty="0" err="1"/>
              <a:t>Centre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Austria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6864" cy="2593058"/>
          </a:xfrm>
        </p:spPr>
        <p:txBody>
          <a:bodyPr/>
          <a:lstStyle/>
          <a:p>
            <a:r>
              <a:rPr lang="de-DE" sz="3600" dirty="0" smtClean="0"/>
              <a:t>Radon </a:t>
            </a:r>
            <a:r>
              <a:rPr lang="de-DE" sz="3600" dirty="0" err="1" smtClean="0"/>
              <a:t>Exposure</a:t>
            </a:r>
            <a:r>
              <a:rPr lang="de-DE" sz="3600" dirty="0" smtClean="0"/>
              <a:t> at </a:t>
            </a:r>
            <a:r>
              <a:rPr lang="de-DE" sz="3600" dirty="0" err="1" smtClean="0"/>
              <a:t>Workplaces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Public Buildings – </a:t>
            </a:r>
            <a:br>
              <a:rPr lang="de-DE" sz="3600" dirty="0" smtClean="0"/>
            </a:br>
            <a:r>
              <a:rPr lang="de-DE" sz="3600" dirty="0" smtClean="0"/>
              <a:t>Experience </a:t>
            </a:r>
            <a:r>
              <a:rPr lang="de-DE" sz="3600" dirty="0" err="1" smtClean="0"/>
              <a:t>and</a:t>
            </a:r>
            <a:r>
              <a:rPr lang="de-DE" sz="3600" dirty="0" smtClean="0"/>
              <a:t> Future </a:t>
            </a:r>
            <a:r>
              <a:rPr lang="de-DE" sz="3600" dirty="0" err="1" smtClean="0"/>
              <a:t>Challenges</a:t>
            </a:r>
            <a:endParaRPr lang="de-DE" sz="3600" dirty="0"/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251520" y="5372892"/>
            <a:ext cx="7778303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ts val="3000"/>
              </a:lnSpc>
              <a:spcBef>
                <a:spcPct val="20000"/>
              </a:spcBef>
              <a:buClr>
                <a:srgbClr val="D49D10"/>
              </a:buClr>
              <a:buFontTx/>
              <a:buNone/>
              <a:defRPr lang="de-AT" sz="2000" b="1" kern="1200" dirty="0" smtClean="0">
                <a:solidFill>
                  <a:srgbClr val="CCA400"/>
                </a:solidFill>
                <a:latin typeface="+mj-lt"/>
                <a:ea typeface="Segoe UI Light" charset="0"/>
                <a:cs typeface="Segoe UI Light" charset="0"/>
              </a:defRPr>
            </a:lvl1pPr>
            <a:lvl2pPr marL="625475" indent="-265113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rgbClr val="CCA4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2pPr>
            <a:lvl3pPr marL="625475" indent="-265113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rgbClr val="CCA400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3pPr>
            <a:lvl4pPr marL="985838" indent="-360363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rgbClr val="CCA400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4pPr>
            <a:lvl5pPr marL="896938" indent="-271463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rgbClr val="CCA400"/>
              </a:buClr>
              <a:buFont typeface="Wingdings" panose="05000000000000000000" pitchFamily="2" charset="2"/>
              <a:buChar char=""/>
              <a:defRPr sz="20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5pPr>
            <a:lvl6pPr marL="896938" indent="-269875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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896938" indent="0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Austrian Agency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Health</a:t>
            </a:r>
            <a:r>
              <a:rPr lang="de-DE" b="0" dirty="0" smtClean="0"/>
              <a:t> </a:t>
            </a:r>
            <a:r>
              <a:rPr lang="de-DE" b="0" dirty="0" err="1" smtClean="0"/>
              <a:t>and</a:t>
            </a:r>
            <a:r>
              <a:rPr lang="de-DE" b="0" dirty="0" smtClean="0"/>
              <a:t> Food </a:t>
            </a:r>
            <a:r>
              <a:rPr lang="de-DE" b="0" dirty="0" err="1" smtClean="0"/>
              <a:t>Safety</a:t>
            </a:r>
            <a:r>
              <a:rPr lang="de-DE" b="0" dirty="0" smtClean="0"/>
              <a:t> (AGES)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4829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sensitive Radon </a:t>
            </a:r>
            <a:r>
              <a:rPr lang="de-DE" dirty="0" err="1" smtClean="0"/>
              <a:t>testing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well do </a:t>
            </a:r>
            <a:r>
              <a:rPr lang="de-DE" dirty="0" err="1" smtClean="0"/>
              <a:t>continous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reflect</a:t>
            </a:r>
            <a:r>
              <a:rPr lang="de-DE" smtClean="0"/>
              <a:t> radon</a:t>
            </a:r>
            <a:r>
              <a:rPr lang="de-DE" dirty="0" smtClean="0"/>
              <a:t> </a:t>
            </a:r>
            <a:r>
              <a:rPr lang="de-DE" dirty="0" err="1" smtClean="0"/>
              <a:t>concentration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hours</a:t>
            </a:r>
            <a:r>
              <a:rPr lang="de-DE" dirty="0"/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graphicFrame>
        <p:nvGraphicFramePr>
          <p:cNvPr id="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29409"/>
              </p:ext>
            </p:extLst>
          </p:nvPr>
        </p:nvGraphicFramePr>
        <p:xfrm>
          <a:off x="827584" y="1952069"/>
          <a:ext cx="6556375" cy="1546906"/>
        </p:xfrm>
        <a:graphic>
          <a:graphicData uri="http://schemas.openxmlformats.org/drawingml/2006/table">
            <a:tbl>
              <a:tblPr/>
              <a:tblGrid>
                <a:gridCol w="2384425"/>
                <a:gridCol w="2311400"/>
                <a:gridCol w="1860550"/>
              </a:tblGrid>
              <a:tr h="707571"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Mean</a:t>
                      </a:r>
                      <a:r>
                        <a:rPr kumimoji="0" lang="de-AT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AT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ratio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DE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opening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DE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hours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/ all </a:t>
                      </a:r>
                      <a:r>
                        <a:rPr kumimoji="0" lang="de-DE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day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(24/7)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Variation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Kindergartens (n=50)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0.90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0.27 – 2.03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287"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Schools (n=44)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1.2</a:t>
                      </a:r>
                      <a:r>
                        <a:rPr kumimoji="0" lang="de-AT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endParaRPr kumimoji="0" lang="de-DE" altLang="de-DE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92088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669925" eaLnBrk="0" hangingPunct="0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147763">
                        <a:lnSpc>
                          <a:spcPts val="2400"/>
                        </a:lnSpc>
                        <a:spcBef>
                          <a:spcPct val="6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944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401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859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316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773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</a:t>
                      </a:r>
                      <a:r>
                        <a:rPr kumimoji="0" lang="de-AT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de-AT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72</a:t>
                      </a:r>
                      <a:endParaRPr kumimoji="0" lang="de-DE" altLang="de-DE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platzhalter 1"/>
          <p:cNvSpPr txBox="1">
            <a:spLocks/>
          </p:cNvSpPr>
          <p:nvPr/>
        </p:nvSpPr>
        <p:spPr>
          <a:xfrm>
            <a:off x="611560" y="3717032"/>
            <a:ext cx="8229600" cy="123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8775" indent="-358775" algn="l" defTabSz="914400" rtl="0" eaLnBrk="1" latinLnBrk="0" hangingPunct="1">
              <a:lnSpc>
                <a:spcPts val="3000"/>
              </a:lnSpc>
              <a:spcBef>
                <a:spcPct val="20000"/>
              </a:spcBef>
              <a:buClr>
                <a:srgbClr val="D49D10"/>
              </a:buClr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1pPr>
            <a:lvl2pPr marL="625475" indent="-265113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rgbClr val="CCA4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2pPr>
            <a:lvl3pPr marL="625475" indent="-265113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rgbClr val="CCA400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3pPr>
            <a:lvl4pPr marL="985838" indent="-360363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rgbClr val="CCA400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4pPr>
            <a:lvl5pPr marL="896938" indent="-271463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rgbClr val="CCA400"/>
              </a:buClr>
              <a:buFont typeface="Wingdings" panose="05000000000000000000" pitchFamily="2" charset="2"/>
              <a:buChar char=""/>
              <a:defRPr sz="2000" kern="1200">
                <a:solidFill>
                  <a:schemeClr val="tx1"/>
                </a:solidFill>
                <a:latin typeface="+mj-lt"/>
                <a:ea typeface="+mn-ea"/>
                <a:cs typeface="Segoe UI Light" panose="020B0502040204020203" pitchFamily="34" charset="0"/>
              </a:defRPr>
            </a:lvl5pPr>
            <a:lvl6pPr marL="896938" indent="-269875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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896938" indent="0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192088" algn="l"/>
                <a:tab pos="481013" algn="l"/>
                <a:tab pos="4570413" algn="l"/>
                <a:tab pos="4894263" algn="l"/>
              </a:tabLst>
            </a:pPr>
            <a:r>
              <a:rPr lang="en-US" sz="1800" dirty="0" smtClean="0"/>
              <a:t>Mean radon concentrations reflect the radon exposure during operating hours on average quite well, however, deviations by a factor of </a:t>
            </a:r>
            <a:r>
              <a:rPr lang="en-US" sz="1800" b="1" dirty="0" smtClean="0"/>
              <a:t>3 are possible (in both directions)</a:t>
            </a:r>
            <a:endParaRPr lang="de-DE" altLang="de-DE" sz="1800" kern="0" dirty="0" smtClean="0"/>
          </a:p>
          <a:p>
            <a:pPr marL="180975" lvl="1" indent="-180975">
              <a:spcBef>
                <a:spcPts val="0"/>
              </a:spcBef>
              <a:buSzPct val="120000"/>
              <a:tabLst>
                <a:tab pos="4570413" algn="l"/>
                <a:tab pos="4894263" algn="l"/>
              </a:tabLst>
            </a:pPr>
            <a:r>
              <a:rPr lang="de-DE" altLang="de-DE" sz="1600" dirty="0" smtClean="0"/>
              <a:t>Ventilation </a:t>
            </a:r>
            <a:r>
              <a:rPr lang="de-DE" altLang="de-DE" sz="1600" dirty="0" err="1" smtClean="0"/>
              <a:t>habits</a:t>
            </a:r>
            <a:r>
              <a:rPr lang="de-DE" altLang="de-DE" sz="1600" dirty="0" smtClean="0"/>
              <a:t> </a:t>
            </a:r>
          </a:p>
          <a:p>
            <a:pPr marL="180975" lvl="1" indent="-180975">
              <a:spcBef>
                <a:spcPts val="600"/>
              </a:spcBef>
              <a:buSzPct val="120000"/>
              <a:tabLst>
                <a:tab pos="4570413" algn="l"/>
                <a:tab pos="4894263" algn="l"/>
              </a:tabLst>
            </a:pPr>
            <a:r>
              <a:rPr lang="de-DE" altLang="de-DE" sz="1600" kern="0" dirty="0" smtClean="0"/>
              <a:t>Operating </a:t>
            </a:r>
            <a:r>
              <a:rPr lang="de-DE" altLang="de-DE" sz="1600" kern="0" dirty="0" err="1" smtClean="0"/>
              <a:t>hours</a:t>
            </a:r>
            <a:r>
              <a:rPr lang="de-DE" altLang="de-DE" sz="1600" kern="0" dirty="0" smtClean="0"/>
              <a:t> (</a:t>
            </a:r>
            <a:r>
              <a:rPr lang="de-DE" altLang="de-DE" sz="1600" kern="0" dirty="0" err="1" smtClean="0"/>
              <a:t>only</a:t>
            </a:r>
            <a:r>
              <a:rPr lang="de-DE" altLang="de-DE" sz="1600" kern="0" dirty="0" smtClean="0"/>
              <a:t> </a:t>
            </a:r>
            <a:r>
              <a:rPr lang="de-DE" altLang="de-DE" sz="1600" kern="0" dirty="0" err="1" smtClean="0"/>
              <a:t>mornings</a:t>
            </a:r>
            <a:r>
              <a:rPr lang="de-DE" altLang="de-DE" sz="1600" kern="0" dirty="0" smtClean="0"/>
              <a:t> </a:t>
            </a:r>
            <a:r>
              <a:rPr lang="de-DE" altLang="de-DE" sz="1600" kern="0" dirty="0" err="1" smtClean="0"/>
              <a:t>or</a:t>
            </a:r>
            <a:r>
              <a:rPr lang="de-DE" altLang="de-DE" sz="1600" kern="0" dirty="0" smtClean="0"/>
              <a:t> all </a:t>
            </a:r>
            <a:r>
              <a:rPr lang="de-DE" altLang="de-DE" sz="1600" kern="0" dirty="0" err="1" smtClean="0"/>
              <a:t>day</a:t>
            </a:r>
            <a:r>
              <a:rPr lang="de-DE" altLang="de-DE" sz="1600" kern="0" dirty="0" smtClean="0"/>
              <a:t> </a:t>
            </a:r>
            <a:r>
              <a:rPr lang="de-DE" altLang="de-DE" sz="1600" kern="0" dirty="0" err="1" smtClean="0"/>
              <a:t>long</a:t>
            </a:r>
            <a:r>
              <a:rPr lang="de-DE" altLang="de-DE" sz="1600" kern="0" dirty="0" smtClean="0"/>
              <a:t>)</a:t>
            </a:r>
          </a:p>
          <a:p>
            <a:pPr marL="180975" lvl="1" indent="-180975">
              <a:spcBef>
                <a:spcPts val="600"/>
              </a:spcBef>
              <a:buSzPct val="120000"/>
              <a:tabLst>
                <a:tab pos="4570413" algn="l"/>
                <a:tab pos="4894263" algn="l"/>
              </a:tabLst>
            </a:pPr>
            <a:r>
              <a:rPr lang="de-DE" altLang="de-DE" sz="1600" kern="0" dirty="0" smtClean="0"/>
              <a:t>Generally </a:t>
            </a:r>
            <a:r>
              <a:rPr lang="de-DE" altLang="de-DE" sz="1600" kern="0" dirty="0" err="1" smtClean="0"/>
              <a:t>higher</a:t>
            </a:r>
            <a:r>
              <a:rPr lang="de-DE" altLang="de-DE" sz="1600" kern="0" dirty="0" smtClean="0"/>
              <a:t> </a:t>
            </a:r>
            <a:r>
              <a:rPr lang="de-DE" altLang="de-DE" sz="1600" kern="0" dirty="0" err="1" smtClean="0"/>
              <a:t>radon</a:t>
            </a:r>
            <a:r>
              <a:rPr lang="de-DE" altLang="de-DE" sz="1600" kern="0" dirty="0" smtClean="0"/>
              <a:t> </a:t>
            </a:r>
            <a:r>
              <a:rPr lang="de-DE" altLang="de-DE" sz="1600" kern="0" dirty="0" err="1" smtClean="0"/>
              <a:t>concentrations</a:t>
            </a:r>
            <a:r>
              <a:rPr lang="de-DE" altLang="de-DE" sz="1600" kern="0" dirty="0" smtClean="0"/>
              <a:t> at </a:t>
            </a:r>
            <a:r>
              <a:rPr lang="de-DE" altLang="de-DE" sz="1600" kern="0" dirty="0" err="1" smtClean="0"/>
              <a:t>weekends</a:t>
            </a:r>
            <a:endParaRPr lang="de-DE" altLang="de-DE" sz="1600" kern="0" dirty="0" smtClean="0"/>
          </a:p>
          <a:p>
            <a:pPr marL="0" indent="0"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1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5536" y="1498785"/>
            <a:ext cx="8229600" cy="4724526"/>
          </a:xfrm>
        </p:spPr>
        <p:txBody>
          <a:bodyPr/>
          <a:lstStyle/>
          <a:p>
            <a:r>
              <a:rPr lang="de-DE" sz="1800" dirty="0" err="1" smtClean="0"/>
              <a:t>Measurements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6 </a:t>
            </a:r>
            <a:r>
              <a:rPr lang="de-DE" sz="1800" dirty="0" err="1" smtClean="0"/>
              <a:t>months</a:t>
            </a:r>
            <a:r>
              <a:rPr lang="de-DE" sz="1800" dirty="0" smtClean="0"/>
              <a:t>, passive </a:t>
            </a:r>
            <a:r>
              <a:rPr lang="de-DE" sz="1800" dirty="0" err="1" smtClean="0"/>
              <a:t>detectors</a:t>
            </a:r>
            <a:endParaRPr lang="de-DE" sz="1800" dirty="0" smtClean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Radon in Administrative Buildings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 smtClean="0"/>
              <a:t>Raising</a:t>
            </a:r>
            <a:r>
              <a:rPr lang="de-DE" dirty="0" smtClean="0"/>
              <a:t> Radon Awareness </a:t>
            </a:r>
            <a:r>
              <a:rPr lang="de-DE" dirty="0" err="1" smtClean="0"/>
              <a:t>for</a:t>
            </a:r>
            <a:r>
              <a:rPr lang="de-DE" dirty="0" smtClean="0"/>
              <a:t> Regulators!</a:t>
            </a:r>
            <a:endParaRPr lang="de-DE" dirty="0"/>
          </a:p>
        </p:txBody>
      </p:sp>
      <p:sp>
        <p:nvSpPr>
          <p:cNvPr id="8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1650" r="2064" b="1679"/>
          <a:stretch/>
        </p:blipFill>
        <p:spPr bwMode="auto">
          <a:xfrm>
            <a:off x="6502807" y="2564904"/>
            <a:ext cx="2269567" cy="319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66485"/>
              </p:ext>
            </p:extLst>
          </p:nvPr>
        </p:nvGraphicFramePr>
        <p:xfrm>
          <a:off x="626624" y="2204864"/>
          <a:ext cx="5112567" cy="1432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4189"/>
                <a:gridCol w="1704189"/>
                <a:gridCol w="1704189"/>
              </a:tblGrid>
              <a:tr h="43726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CCA400"/>
                          </a:solidFill>
                        </a:rPr>
                        <a:t>Max</a:t>
                      </a:r>
                      <a:r>
                        <a:rPr lang="de-DE" sz="1400" baseline="0" dirty="0" smtClean="0">
                          <a:solidFill>
                            <a:srgbClr val="CCA400"/>
                          </a:solidFill>
                        </a:rPr>
                        <a:t>. </a:t>
                      </a:r>
                      <a:r>
                        <a:rPr lang="de-DE" sz="1400" dirty="0" smtClean="0">
                          <a:solidFill>
                            <a:srgbClr val="CCA400"/>
                          </a:solidFill>
                        </a:rPr>
                        <a:t>Radon </a:t>
                      </a:r>
                      <a:r>
                        <a:rPr lang="de-DE" sz="1400" dirty="0" err="1" smtClean="0">
                          <a:solidFill>
                            <a:srgbClr val="CCA400"/>
                          </a:solidFill>
                        </a:rPr>
                        <a:t>concentration</a:t>
                      </a:r>
                      <a:endParaRPr lang="de-DE" sz="1400" dirty="0">
                        <a:solidFill>
                          <a:srgbClr val="CCA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CCA400"/>
                          </a:solidFill>
                        </a:rPr>
                        <a:t>Number</a:t>
                      </a:r>
                      <a:r>
                        <a:rPr lang="de-DE" sz="1400" baseline="0" dirty="0" smtClean="0">
                          <a:solidFill>
                            <a:srgbClr val="CCA4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CCA400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rgbClr val="CCA400"/>
                          </a:solidFill>
                        </a:rPr>
                        <a:t> Buildings</a:t>
                      </a:r>
                      <a:endParaRPr lang="de-DE" sz="1400" dirty="0">
                        <a:solidFill>
                          <a:srgbClr val="CCA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CCA400"/>
                          </a:solidFill>
                        </a:rPr>
                        <a:t>%</a:t>
                      </a:r>
                      <a:endParaRPr lang="de-DE" sz="1400" dirty="0">
                        <a:solidFill>
                          <a:srgbClr val="CCA400"/>
                        </a:solidFill>
                      </a:endParaRPr>
                    </a:p>
                  </a:txBody>
                  <a:tcPr/>
                </a:tc>
              </a:tr>
              <a:tr h="25721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&lt; 400 </a:t>
                      </a:r>
                      <a:r>
                        <a:rPr lang="de-DE" sz="1400" dirty="0" err="1" smtClean="0"/>
                        <a:t>Bq</a:t>
                      </a:r>
                      <a:r>
                        <a:rPr lang="de-DE" sz="1400" dirty="0" smtClean="0"/>
                        <a:t>/m³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370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87</a:t>
                      </a:r>
                      <a:endParaRPr lang="de-DE" sz="1400" dirty="0"/>
                    </a:p>
                  </a:txBody>
                  <a:tcPr/>
                </a:tc>
              </a:tr>
              <a:tr h="25721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400 – 1000 </a:t>
                      </a:r>
                      <a:r>
                        <a:rPr lang="de-DE" sz="1400" dirty="0" err="1" smtClean="0"/>
                        <a:t>Bq</a:t>
                      </a:r>
                      <a:r>
                        <a:rPr lang="de-DE" sz="1400" dirty="0" smtClean="0"/>
                        <a:t>/m³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</a:t>
                      </a:r>
                      <a:endParaRPr lang="de-DE" sz="1400" dirty="0"/>
                    </a:p>
                  </a:txBody>
                  <a:tcPr/>
                </a:tc>
              </a:tr>
              <a:tr h="25721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&gt; 1000 </a:t>
                      </a:r>
                      <a:r>
                        <a:rPr lang="de-DE" sz="1400" dirty="0" err="1" smtClean="0"/>
                        <a:t>Bq</a:t>
                      </a:r>
                      <a:r>
                        <a:rPr lang="de-DE" sz="1400" dirty="0" smtClean="0"/>
                        <a:t>/m³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2765924" y="2996952"/>
            <a:ext cx="86409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290920" y="3701791"/>
            <a:ext cx="194421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Measures</a:t>
            </a:r>
            <a:r>
              <a:rPr lang="de-DE" sz="1400" dirty="0" smtClean="0"/>
              <a:t> </a:t>
            </a:r>
            <a:r>
              <a:rPr lang="de-DE" sz="1400" dirty="0" err="1" smtClean="0"/>
              <a:t>necessary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508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Radon in </a:t>
            </a:r>
            <a:r>
              <a:rPr lang="de-DE" dirty="0" err="1" smtClean="0"/>
              <a:t>waterworks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 smtClean="0"/>
              <a:t>Rn-exposed</a:t>
            </a:r>
            <a:r>
              <a:rPr lang="de-DE" dirty="0" smtClean="0"/>
              <a:t> </a:t>
            </a:r>
            <a:r>
              <a:rPr lang="de-DE" dirty="0" err="1" smtClean="0"/>
              <a:t>workers</a:t>
            </a:r>
            <a:r>
              <a:rPr lang="de-DE" dirty="0" smtClean="0"/>
              <a:t> in Austria</a:t>
            </a:r>
            <a:endParaRPr lang="de-DE" dirty="0"/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508515" y="1340768"/>
            <a:ext cx="8229600" cy="4724526"/>
          </a:xfrm>
        </p:spPr>
        <p:txBody>
          <a:bodyPr/>
          <a:lstStyle/>
          <a:p>
            <a:r>
              <a:rPr lang="de-DE" sz="2000" dirty="0" smtClean="0"/>
              <a:t>45 </a:t>
            </a:r>
            <a:r>
              <a:rPr lang="de-DE" sz="2000" dirty="0" err="1" smtClean="0"/>
              <a:t>waterworks</a:t>
            </a:r>
            <a:r>
              <a:rPr lang="de-DE" sz="2000" dirty="0" smtClean="0"/>
              <a:t> (</a:t>
            </a:r>
            <a:r>
              <a:rPr lang="de-DE" sz="2000" dirty="0" err="1" smtClean="0"/>
              <a:t>selected</a:t>
            </a:r>
            <a:r>
              <a:rPr lang="de-DE" sz="2000" dirty="0" smtClean="0"/>
              <a:t> </a:t>
            </a:r>
            <a:r>
              <a:rPr lang="de-DE" sz="2000" dirty="0" err="1" smtClean="0"/>
              <a:t>according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geology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water</a:t>
            </a:r>
            <a:r>
              <a:rPr lang="de-DE" sz="2000" dirty="0" smtClean="0"/>
              <a:t> </a:t>
            </a:r>
            <a:r>
              <a:rPr lang="de-DE" sz="2000" dirty="0" err="1" smtClean="0"/>
              <a:t>volume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142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, </a:t>
            </a:r>
            <a:r>
              <a:rPr lang="de-DE" sz="2000" dirty="0" err="1" smtClean="0"/>
              <a:t>active</a:t>
            </a:r>
            <a:r>
              <a:rPr lang="de-DE" sz="2000" dirty="0" smtClean="0"/>
              <a:t>, </a:t>
            </a:r>
            <a:r>
              <a:rPr lang="de-DE" sz="2000" dirty="0" err="1" smtClean="0"/>
              <a:t>Electret</a:t>
            </a:r>
          </a:p>
          <a:p>
            <a:r>
              <a:rPr lang="de-DE" sz="2000" dirty="0" smtClean="0"/>
              <a:t>All </a:t>
            </a:r>
            <a:r>
              <a:rPr lang="de-DE" sz="2000" dirty="0" err="1" smtClean="0"/>
              <a:t>areas</a:t>
            </a:r>
            <a:r>
              <a:rPr lang="de-DE" sz="2000" dirty="0" smtClean="0"/>
              <a:t> in </a:t>
            </a:r>
            <a:r>
              <a:rPr lang="de-DE" sz="2000" dirty="0" err="1" smtClean="0"/>
              <a:t>waterworks</a:t>
            </a:r>
            <a:r>
              <a:rPr lang="de-DE" sz="2000" dirty="0" smtClean="0"/>
              <a:t> (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houses</a:t>
            </a:r>
            <a:r>
              <a:rPr lang="de-DE" sz="2000" dirty="0" smtClean="0"/>
              <a:t>, </a:t>
            </a:r>
            <a:r>
              <a:rPr lang="de-DE" sz="2000" dirty="0" err="1" smtClean="0"/>
              <a:t>water</a:t>
            </a:r>
            <a:r>
              <a:rPr lang="de-DE" sz="2000" dirty="0" smtClean="0"/>
              <a:t> </a:t>
            </a:r>
            <a:r>
              <a:rPr lang="de-DE" sz="2000" dirty="0" err="1" smtClean="0"/>
              <a:t>storage</a:t>
            </a:r>
            <a:r>
              <a:rPr lang="de-DE" sz="2000" dirty="0" smtClean="0"/>
              <a:t> </a:t>
            </a:r>
            <a:r>
              <a:rPr lang="de-DE" sz="2000" dirty="0" err="1" smtClean="0"/>
              <a:t>basins</a:t>
            </a:r>
            <a:r>
              <a:rPr lang="de-DE" sz="2000" dirty="0" smtClean="0"/>
              <a:t>, </a:t>
            </a:r>
            <a:r>
              <a:rPr lang="de-DE" sz="2000" dirty="0" err="1" smtClean="0"/>
              <a:t>treatment</a:t>
            </a:r>
            <a:r>
              <a:rPr lang="de-DE" sz="2000" dirty="0" smtClean="0"/>
              <a:t> </a:t>
            </a:r>
            <a:r>
              <a:rPr lang="de-DE" sz="2000" dirty="0" err="1" smtClean="0"/>
              <a:t>facilities</a:t>
            </a:r>
            <a:r>
              <a:rPr lang="de-DE" sz="2000" dirty="0" smtClean="0"/>
              <a:t>, </a:t>
            </a:r>
            <a:r>
              <a:rPr lang="de-DE" sz="2000" dirty="0" err="1" smtClean="0"/>
              <a:t>offices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91" y="2739772"/>
            <a:ext cx="2304256" cy="3013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70630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2309380" cy="308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Radon in </a:t>
            </a:r>
            <a:r>
              <a:rPr lang="de-DE" dirty="0" err="1" smtClean="0"/>
              <a:t>waterworks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92" y="3719937"/>
            <a:ext cx="5328592" cy="27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4274495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547664" y="2296054"/>
            <a:ext cx="1587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55% &lt; 1.000 </a:t>
            </a:r>
            <a:r>
              <a:rPr lang="de-DE" sz="1200" dirty="0" err="1" smtClean="0"/>
              <a:t>Bq</a:t>
            </a:r>
            <a:r>
              <a:rPr lang="de-DE" sz="1200" dirty="0" smtClean="0"/>
              <a:t>/m³</a:t>
            </a:r>
          </a:p>
          <a:p>
            <a:r>
              <a:rPr lang="de-DE" sz="1200" dirty="0" smtClean="0"/>
              <a:t>99%</a:t>
            </a:r>
            <a:r>
              <a:rPr lang="de-DE" sz="1200" dirty="0"/>
              <a:t> </a:t>
            </a:r>
            <a:r>
              <a:rPr lang="de-DE" sz="1200" dirty="0" smtClean="0"/>
              <a:t>&lt; 10.000 </a:t>
            </a:r>
            <a:r>
              <a:rPr lang="de-DE" sz="1200" dirty="0" err="1" smtClean="0"/>
              <a:t>Bq</a:t>
            </a:r>
            <a:r>
              <a:rPr lang="de-DE" sz="1200" dirty="0" smtClean="0"/>
              <a:t>/m³</a:t>
            </a:r>
            <a:endParaRPr lang="de-DE" sz="12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88" y="1124744"/>
            <a:ext cx="2160240" cy="25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83568" y="429309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Ringer, W. et al.: </a:t>
            </a:r>
            <a:r>
              <a:rPr lang="de-DE" sz="1400" i="1" dirty="0" err="1" smtClean="0"/>
              <a:t>Mitigation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Three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Water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Supplies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with</a:t>
            </a:r>
            <a:r>
              <a:rPr lang="de-DE" sz="1400" i="1" dirty="0" smtClean="0"/>
              <a:t> High Radon </a:t>
            </a:r>
            <a:r>
              <a:rPr lang="de-DE" sz="1400" i="1" dirty="0" err="1" smtClean="0"/>
              <a:t>Exposure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the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Employees</a:t>
            </a:r>
            <a:r>
              <a:rPr lang="de-DE" sz="1400" i="1" dirty="0" smtClean="0"/>
              <a:t>; </a:t>
            </a:r>
            <a:r>
              <a:rPr lang="de-DE" sz="1400" i="1" dirty="0" err="1" smtClean="0"/>
              <a:t>Radiat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Prot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Dosimetry</a:t>
            </a:r>
            <a:r>
              <a:rPr lang="de-DE" sz="1400" i="1" dirty="0" smtClean="0"/>
              <a:t>, 2008; 130 (1): 26-29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13582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508515" y="1603945"/>
            <a:ext cx="8229600" cy="4724526"/>
          </a:xfrm>
        </p:spPr>
        <p:txBody>
          <a:bodyPr/>
          <a:lstStyle/>
          <a:p>
            <a:r>
              <a:rPr lang="en-US" sz="1800" dirty="0"/>
              <a:t>Mitigation is (usually) quite cost-effective</a:t>
            </a:r>
          </a:p>
          <a:p>
            <a:r>
              <a:rPr lang="en-US" sz="1800" dirty="0" smtClean="0"/>
              <a:t>Identification </a:t>
            </a:r>
            <a:r>
              <a:rPr lang="en-US" sz="1800" dirty="0"/>
              <a:t>of radon source(s) before mitigation (radon diagnosis), </a:t>
            </a:r>
            <a:r>
              <a:rPr lang="en-US" sz="1800" dirty="0" smtClean="0"/>
              <a:t>e.g</a:t>
            </a:r>
            <a:r>
              <a:rPr lang="en-US" sz="1800" dirty="0"/>
              <a:t>. </a:t>
            </a:r>
            <a:r>
              <a:rPr lang="en-US" sz="1800" dirty="0" smtClean="0"/>
              <a:t>water </a:t>
            </a:r>
            <a:r>
              <a:rPr lang="en-US" sz="1800" dirty="0"/>
              <a:t>treatment </a:t>
            </a:r>
            <a:r>
              <a:rPr lang="en-US" sz="1800" dirty="0" smtClean="0"/>
              <a:t>techniques </a:t>
            </a:r>
            <a:r>
              <a:rPr lang="en-US" sz="1800" dirty="0"/>
              <a:t>like vaporizer, cascade etc</a:t>
            </a:r>
            <a:r>
              <a:rPr lang="en-US" sz="1800" dirty="0" smtClean="0"/>
              <a:t>.</a:t>
            </a:r>
            <a:endParaRPr lang="en-US" sz="1200" dirty="0"/>
          </a:p>
          <a:p>
            <a:r>
              <a:rPr lang="en-US" sz="1800" dirty="0" smtClean="0"/>
              <a:t>No </a:t>
            </a:r>
            <a:r>
              <a:rPr lang="en-US" sz="1800" dirty="0"/>
              <a:t>employee </a:t>
            </a:r>
            <a:r>
              <a:rPr lang="en-US" sz="1800" dirty="0" smtClean="0"/>
              <a:t>above 6mSv/a </a:t>
            </a:r>
            <a:r>
              <a:rPr lang="en-US" sz="1800" dirty="0"/>
              <a:t>after some remedial measures </a:t>
            </a:r>
            <a:br>
              <a:rPr lang="en-US" sz="1800" dirty="0"/>
            </a:br>
            <a:r>
              <a:rPr lang="en-US" sz="1800" dirty="0"/>
              <a:t>(reduce occupancy hours in relevant building!, ventilation) </a:t>
            </a:r>
          </a:p>
          <a:p>
            <a:r>
              <a:rPr lang="en-US" sz="1800" dirty="0"/>
              <a:t>Highest doses during (annual) cleaning of reservoirs –&gt; </a:t>
            </a:r>
            <a:r>
              <a:rPr lang="en-US" sz="1800" dirty="0" smtClean="0"/>
              <a:t>Measures: more </a:t>
            </a:r>
            <a:r>
              <a:rPr lang="en-US" sz="1800" dirty="0"/>
              <a:t>workers </a:t>
            </a:r>
            <a:r>
              <a:rPr lang="en-US" sz="1800" dirty="0" smtClean="0"/>
              <a:t>for </a:t>
            </a:r>
            <a:r>
              <a:rPr lang="en-US" sz="1800" dirty="0"/>
              <a:t>less time; </a:t>
            </a:r>
            <a:r>
              <a:rPr lang="en-US" sz="1800" dirty="0" smtClean="0"/>
              <a:t>increase ventilation</a:t>
            </a:r>
            <a:r>
              <a:rPr lang="en-US" sz="1800" dirty="0"/>
              <a:t>; remove source!</a:t>
            </a:r>
          </a:p>
          <a:p>
            <a:r>
              <a:rPr lang="en-US" sz="1800" dirty="0" smtClean="0"/>
              <a:t>Familiarize the workers with “radon measures” - include </a:t>
            </a:r>
            <a:r>
              <a:rPr lang="en-US" sz="1800" dirty="0"/>
              <a:t>in work instructions, regular information and </a:t>
            </a:r>
            <a:r>
              <a:rPr lang="en-US" sz="1800" dirty="0" smtClean="0"/>
              <a:t>reminders </a:t>
            </a:r>
            <a:endParaRPr lang="en-US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Experience in </a:t>
            </a:r>
            <a:r>
              <a:rPr lang="de-DE" dirty="0" err="1" smtClean="0"/>
              <a:t>waterworks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7" name="Picture 5" descr="Grein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1920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392520" y="1404266"/>
            <a:ext cx="8229600" cy="2672806"/>
          </a:xfrm>
        </p:spPr>
        <p:txBody>
          <a:bodyPr/>
          <a:lstStyle/>
          <a:p>
            <a:r>
              <a:rPr lang="en-US" sz="1800" dirty="0"/>
              <a:t>6 visitor mines, 3 caves (selected </a:t>
            </a:r>
            <a:r>
              <a:rPr lang="en-US" sz="1800" dirty="0" smtClean="0"/>
              <a:t>by geology</a:t>
            </a:r>
            <a:r>
              <a:rPr lang="en-US" sz="1800" dirty="0"/>
              <a:t>, raw material, number of visitors, opening hours)</a:t>
            </a:r>
          </a:p>
          <a:p>
            <a:r>
              <a:rPr lang="en-US" sz="1800" dirty="0" smtClean="0"/>
              <a:t>active </a:t>
            </a:r>
            <a:r>
              <a:rPr lang="en-US" sz="1800" dirty="0"/>
              <a:t>measurements for 1 year (several locations within mine/cave)</a:t>
            </a:r>
          </a:p>
          <a:p>
            <a:r>
              <a:rPr lang="en-US" sz="1800" dirty="0"/>
              <a:t>radon, thoron, equilibrium factor, air pressure, temperature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46645"/>
            <a:ext cx="7289476" cy="471501"/>
          </a:xfrm>
        </p:spPr>
        <p:txBody>
          <a:bodyPr/>
          <a:lstStyle/>
          <a:p>
            <a:r>
              <a:rPr lang="de-DE" dirty="0" smtClean="0"/>
              <a:t>Radon in </a:t>
            </a:r>
            <a:r>
              <a:rPr lang="de-DE" dirty="0" err="1" smtClean="0"/>
              <a:t>visitor</a:t>
            </a:r>
            <a:r>
              <a:rPr lang="de-DE" dirty="0" smtClean="0"/>
              <a:t> </a:t>
            </a:r>
            <a:r>
              <a:rPr lang="de-DE" dirty="0" err="1" smtClean="0"/>
              <a:t>mines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caves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Pilot </a:t>
            </a:r>
            <a:r>
              <a:rPr lang="de-DE" dirty="0" err="1" smtClean="0"/>
              <a:t>study</a:t>
            </a:r>
            <a:endParaRPr lang="de-DE" dirty="0"/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0739"/>
            <a:ext cx="2203914" cy="158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36373"/>
            <a:ext cx="2238572" cy="16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35" y="3393239"/>
            <a:ext cx="2160229" cy="16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70960" y="5236198"/>
            <a:ext cx="5837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i="1" dirty="0" smtClean="0"/>
              <a:t>Gruber</a:t>
            </a:r>
            <a:r>
              <a:rPr lang="en-US" sz="1400" i="1" dirty="0"/>
              <a:t>, V., Ringer, W., </a:t>
            </a:r>
            <a:r>
              <a:rPr lang="en-US" sz="1400" i="1" dirty="0" err="1"/>
              <a:t>Gräser</a:t>
            </a:r>
            <a:r>
              <a:rPr lang="en-US" sz="1400" i="1" dirty="0"/>
              <a:t>, J., </a:t>
            </a:r>
            <a:r>
              <a:rPr lang="en-US" sz="1400" i="1" dirty="0" err="1"/>
              <a:t>Aspek</a:t>
            </a:r>
            <a:r>
              <a:rPr lang="en-US" sz="1400" i="1" dirty="0"/>
              <a:t>, W., </a:t>
            </a:r>
            <a:r>
              <a:rPr lang="en-US" sz="1400" i="1" dirty="0" err="1"/>
              <a:t>Gschnaller</a:t>
            </a:r>
            <a:r>
              <a:rPr lang="en-US" sz="1400" i="1" dirty="0"/>
              <a:t>, J.: Comprehensive investigation of radon exposure in Austrian tourist mines and </a:t>
            </a:r>
            <a:r>
              <a:rPr lang="en-US" sz="1400" i="1" dirty="0" smtClean="0"/>
              <a:t>caves, </a:t>
            </a:r>
            <a:r>
              <a:rPr lang="en-US" sz="1400" i="1" dirty="0" err="1" smtClean="0"/>
              <a:t>Radiat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Prot</a:t>
            </a:r>
            <a:r>
              <a:rPr lang="en-US" sz="1400" i="1" dirty="0" smtClean="0"/>
              <a:t> Dosimetry</a:t>
            </a:r>
            <a:r>
              <a:rPr lang="en-US" sz="1400" i="1" dirty="0"/>
              <a:t>, 162(1-2), 78-82 (2014)</a:t>
            </a:r>
            <a:endParaRPr lang="de-DE" sz="1400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1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457200" y="891246"/>
            <a:ext cx="7570192" cy="350413"/>
          </a:xfrm>
        </p:spPr>
        <p:txBody>
          <a:bodyPr/>
          <a:lstStyle/>
          <a:p>
            <a:r>
              <a:rPr lang="de-DE" dirty="0" smtClean="0"/>
              <a:t>Radon </a:t>
            </a:r>
            <a:r>
              <a:rPr lang="de-DE" dirty="0" err="1" smtClean="0"/>
              <a:t>concentrations</a:t>
            </a:r>
            <a:r>
              <a:rPr lang="de-DE" dirty="0" smtClean="0"/>
              <a:t> in </a:t>
            </a:r>
            <a:r>
              <a:rPr lang="de-DE" dirty="0" err="1" smtClean="0"/>
              <a:t>visitor</a:t>
            </a:r>
            <a:r>
              <a:rPr lang="de-DE" dirty="0" smtClean="0"/>
              <a:t> </a:t>
            </a:r>
            <a:r>
              <a:rPr lang="de-DE" dirty="0" err="1" smtClean="0"/>
              <a:t>mines</a:t>
            </a:r>
            <a:endParaRPr lang="de-DE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2" y="1844824"/>
            <a:ext cx="7344940" cy="220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4572000" y="1340768"/>
            <a:ext cx="405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A400"/>
              </a:buClr>
              <a:buSzPct val="90000"/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A400"/>
              </a:buClr>
              <a:buChar char="-"/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A400"/>
              </a:buClr>
              <a:buSzPct val="80000"/>
              <a:buChar char="o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A400"/>
              </a:buClr>
              <a:buSzPct val="90000"/>
              <a:buFont typeface="Wingdings" pitchFamily="2" charset="2"/>
              <a:buChar char="ú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latin typeface="+mn-lt"/>
              </a:rPr>
              <a:t>Iron-</a:t>
            </a:r>
            <a:r>
              <a:rPr lang="de-DE" altLang="de-DE" sz="1400" dirty="0" err="1">
                <a:latin typeface="+mn-lt"/>
              </a:rPr>
              <a:t>ore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mine</a:t>
            </a:r>
            <a:r>
              <a:rPr lang="de-DE" altLang="de-DE" sz="1400" dirty="0">
                <a:latin typeface="+mn-lt"/>
              </a:rPr>
              <a:t>, 1 </a:t>
            </a:r>
            <a:r>
              <a:rPr lang="de-DE" altLang="de-DE" sz="1400" dirty="0" err="1">
                <a:latin typeface="+mn-lt"/>
              </a:rPr>
              <a:t>year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measurement</a:t>
            </a:r>
            <a:endParaRPr lang="de-DE" altLang="de-DE" sz="1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 err="1">
                <a:latin typeface="+mn-lt"/>
              </a:rPr>
              <a:t>constant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temperature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about</a:t>
            </a:r>
            <a:r>
              <a:rPr lang="de-DE" altLang="de-DE" sz="1400" dirty="0">
                <a:latin typeface="+mn-lt"/>
              </a:rPr>
              <a:t> 8°C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7" y="4180369"/>
            <a:ext cx="5570224" cy="216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709392" y="5145723"/>
            <a:ext cx="18456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A400"/>
              </a:buClr>
              <a:buSzPct val="90000"/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A400"/>
              </a:buClr>
              <a:buChar char="-"/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A400"/>
              </a:buClr>
              <a:buSzPct val="80000"/>
              <a:buChar char="o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A400"/>
              </a:buClr>
              <a:buSzPct val="90000"/>
              <a:buFont typeface="Wingdings" pitchFamily="2" charset="2"/>
              <a:buChar char="ú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 err="1">
                <a:latin typeface="+mn-lt"/>
              </a:rPr>
              <a:t>Closing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of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gallery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 smtClean="0">
                <a:latin typeface="+mn-lt"/>
              </a:rPr>
              <a:t>door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 smtClean="0">
                <a:latin typeface="+mn-lt"/>
              </a:rPr>
              <a:t>during</a:t>
            </a:r>
            <a:r>
              <a:rPr lang="de-DE" altLang="de-DE" sz="1400" dirty="0" smtClean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winter</a:t>
            </a:r>
            <a:r>
              <a:rPr lang="de-DE" altLang="de-DE" sz="1400" dirty="0">
                <a:latin typeface="+mn-lt"/>
              </a:rPr>
              <a:t>, </a:t>
            </a:r>
            <a:r>
              <a:rPr lang="de-DE" altLang="de-DE" sz="1400" dirty="0" err="1">
                <a:latin typeface="+mn-lt"/>
              </a:rPr>
              <a:t>to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prevent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 smtClean="0">
                <a:latin typeface="+mn-lt"/>
              </a:rPr>
              <a:t>cooling</a:t>
            </a:r>
            <a:r>
              <a:rPr lang="de-DE" altLang="de-DE" sz="1400" dirty="0" smtClean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of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the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mine</a:t>
            </a:r>
            <a:endParaRPr lang="de-DE" altLang="de-DE" sz="1400" dirty="0">
              <a:latin typeface="+mn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931938" y="4958628"/>
            <a:ext cx="2681465" cy="918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694524" y="4180369"/>
            <a:ext cx="23041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A400"/>
              </a:buClr>
              <a:buSzPct val="90000"/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A400"/>
              </a:buClr>
              <a:buChar char="-"/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A400"/>
              </a:buClr>
              <a:buSzPct val="80000"/>
              <a:buChar char="o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A400"/>
              </a:buClr>
              <a:buSzPct val="90000"/>
              <a:buFont typeface="Wingdings" pitchFamily="2" charset="2"/>
              <a:buChar char="ú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 err="1">
                <a:latin typeface="+mn-lt"/>
              </a:rPr>
              <a:t>Silver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mine</a:t>
            </a:r>
            <a:r>
              <a:rPr lang="de-DE" altLang="de-DE" sz="1400" dirty="0">
                <a:latin typeface="+mn-lt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latin typeface="+mn-lt"/>
              </a:rPr>
              <a:t>6 </a:t>
            </a:r>
            <a:r>
              <a:rPr lang="de-DE" altLang="de-DE" sz="1400" dirty="0" err="1">
                <a:latin typeface="+mn-lt"/>
              </a:rPr>
              <a:t>months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measurement</a:t>
            </a:r>
            <a:endParaRPr lang="de-DE" altLang="de-DE" sz="1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 err="1">
                <a:latin typeface="+mn-lt"/>
              </a:rPr>
              <a:t>constant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temperature</a:t>
            </a:r>
            <a:endParaRPr lang="de-DE" altLang="de-DE" sz="1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 err="1" smtClean="0">
                <a:latin typeface="+mn-lt"/>
              </a:rPr>
              <a:t>about</a:t>
            </a:r>
            <a:r>
              <a:rPr lang="de-DE" altLang="de-DE" sz="1400" dirty="0" smtClean="0">
                <a:latin typeface="+mn-lt"/>
              </a:rPr>
              <a:t> </a:t>
            </a:r>
            <a:r>
              <a:rPr lang="de-DE" altLang="de-DE" sz="1400" dirty="0">
                <a:latin typeface="+mn-lt"/>
              </a:rPr>
              <a:t>9°C</a:t>
            </a:r>
          </a:p>
        </p:txBody>
      </p:sp>
    </p:spTree>
    <p:extLst>
      <p:ext uri="{BB962C8B-B14F-4D97-AF65-F5344CB8AC3E}">
        <p14:creationId xmlns:p14="http://schemas.microsoft.com/office/powerpoint/2010/main" val="33360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Rn</a:t>
            </a:r>
            <a:r>
              <a:rPr lang="de-DE" dirty="0" smtClean="0"/>
              <a:t> </a:t>
            </a:r>
            <a:r>
              <a:rPr lang="de-DE" dirty="0" err="1" smtClean="0"/>
              <a:t>concentration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oses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mines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in </a:t>
            </a:r>
            <a:r>
              <a:rPr lang="de-DE" dirty="0" err="1" smtClean="0"/>
              <a:t>caves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84080"/>
              </p:ext>
            </p:extLst>
          </p:nvPr>
        </p:nvGraphicFramePr>
        <p:xfrm>
          <a:off x="323528" y="1412777"/>
          <a:ext cx="5112568" cy="228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263"/>
                <a:gridCol w="3563305"/>
              </a:tblGrid>
              <a:tr h="540885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Object</a:t>
                      </a:r>
                      <a:endParaRPr lang="de-DE" sz="1600" dirty="0"/>
                    </a:p>
                  </a:txBody>
                  <a:tcPr marL="91412" marR="91412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Mean</a:t>
                      </a:r>
                      <a:r>
                        <a:rPr lang="de-DE" sz="1600" dirty="0" smtClean="0"/>
                        <a:t> Rn222-conc. [</a:t>
                      </a:r>
                      <a:r>
                        <a:rPr lang="de-DE" sz="1600" dirty="0" err="1" smtClean="0"/>
                        <a:t>Bq</a:t>
                      </a:r>
                      <a:r>
                        <a:rPr lang="de-DE" sz="1600" dirty="0" smtClean="0"/>
                        <a:t>/m</a:t>
                      </a:r>
                      <a:r>
                        <a:rPr lang="de-DE" sz="1600" baseline="30000" dirty="0" smtClean="0"/>
                        <a:t>3</a:t>
                      </a:r>
                      <a:r>
                        <a:rPr lang="de-DE" sz="1600" dirty="0" smtClean="0"/>
                        <a:t>] </a:t>
                      </a:r>
                      <a:r>
                        <a:rPr lang="de-DE" sz="1600" dirty="0" err="1" smtClean="0"/>
                        <a:t>without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winter</a:t>
                      </a:r>
                      <a:endParaRPr lang="de-DE" sz="1600" dirty="0"/>
                    </a:p>
                  </a:txBody>
                  <a:tcPr marL="91412" marR="91412" marT="45735" marB="45735"/>
                </a:tc>
              </a:tr>
              <a:tr h="313180">
                <a:tc>
                  <a:txBody>
                    <a:bodyPr/>
                    <a:lstStyle/>
                    <a:p>
                      <a:r>
                        <a:rPr lang="de-DE" sz="1600" smtClean="0"/>
                        <a:t>Show</a:t>
                      </a:r>
                      <a:r>
                        <a:rPr lang="de-DE" sz="1600" baseline="0" smtClean="0"/>
                        <a:t> c</a:t>
                      </a:r>
                      <a:r>
                        <a:rPr lang="de-DE" sz="1600" smtClean="0"/>
                        <a:t>aves</a:t>
                      </a:r>
                    </a:p>
                  </a:txBody>
                  <a:tcPr marL="91412" marR="91412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960</a:t>
                      </a:r>
                      <a:endParaRPr lang="de-DE" sz="1600" dirty="0"/>
                    </a:p>
                  </a:txBody>
                  <a:tcPr marL="91406" marR="91406" marT="45748" marB="45748"/>
                </a:tc>
              </a:tr>
              <a:tr h="313180">
                <a:tc>
                  <a:txBody>
                    <a:bodyPr/>
                    <a:lstStyle/>
                    <a:p>
                      <a:r>
                        <a:rPr lang="de-DE" sz="1600" smtClean="0"/>
                        <a:t>Salt </a:t>
                      </a:r>
                      <a:r>
                        <a:rPr lang="de-DE" sz="1600" err="1" smtClean="0"/>
                        <a:t>mine</a:t>
                      </a:r>
                      <a:endParaRPr lang="de-DE" sz="1600"/>
                    </a:p>
                  </a:txBody>
                  <a:tcPr marL="91412" marR="91412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1300</a:t>
                      </a:r>
                      <a:endParaRPr lang="de-DE" sz="1600"/>
                    </a:p>
                  </a:txBody>
                  <a:tcPr marL="91406" marR="91406" marT="45748" marB="45748"/>
                </a:tc>
              </a:tr>
              <a:tr h="366633">
                <a:tc>
                  <a:txBody>
                    <a:bodyPr/>
                    <a:lstStyle/>
                    <a:p>
                      <a:r>
                        <a:rPr lang="de-DE" sz="1600" smtClean="0"/>
                        <a:t>Iron </a:t>
                      </a:r>
                      <a:r>
                        <a:rPr lang="de-DE" sz="1600" err="1" smtClean="0"/>
                        <a:t>ore</a:t>
                      </a:r>
                      <a:r>
                        <a:rPr lang="de-DE" sz="1600" smtClean="0"/>
                        <a:t> </a:t>
                      </a:r>
                      <a:r>
                        <a:rPr lang="de-DE" sz="1600" err="1" smtClean="0"/>
                        <a:t>mines</a:t>
                      </a:r>
                      <a:endParaRPr lang="de-DE" sz="1600"/>
                    </a:p>
                  </a:txBody>
                  <a:tcPr marL="91412" marR="91412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3000</a:t>
                      </a:r>
                      <a:endParaRPr lang="de-DE" sz="1600"/>
                    </a:p>
                  </a:txBody>
                  <a:tcPr marL="91406" marR="91406" marT="45748" marB="45748"/>
                </a:tc>
              </a:tr>
              <a:tr h="313180">
                <a:tc>
                  <a:txBody>
                    <a:bodyPr/>
                    <a:lstStyle/>
                    <a:p>
                      <a:r>
                        <a:rPr lang="de-DE" sz="1600" err="1" smtClean="0"/>
                        <a:t>Silver</a:t>
                      </a:r>
                      <a:r>
                        <a:rPr lang="de-DE" sz="1600" smtClean="0"/>
                        <a:t> </a:t>
                      </a:r>
                      <a:r>
                        <a:rPr lang="de-DE" sz="1600" err="1" smtClean="0"/>
                        <a:t>mines</a:t>
                      </a:r>
                      <a:endParaRPr lang="de-DE" sz="1600"/>
                    </a:p>
                  </a:txBody>
                  <a:tcPr marL="91412" marR="91412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4200</a:t>
                      </a:r>
                      <a:endParaRPr lang="de-DE" sz="1600" dirty="0"/>
                    </a:p>
                  </a:txBody>
                  <a:tcPr marL="91406" marR="91406" marT="45748" marB="45748"/>
                </a:tc>
              </a:tr>
              <a:tr h="31318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Copper</a:t>
                      </a:r>
                      <a:r>
                        <a:rPr lang="de-DE" sz="1600" baseline="0" dirty="0" smtClean="0"/>
                        <a:t> Mine</a:t>
                      </a:r>
                      <a:endParaRPr lang="de-DE" sz="1600" dirty="0"/>
                    </a:p>
                  </a:txBody>
                  <a:tcPr marL="91412" marR="91412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4900</a:t>
                      </a:r>
                      <a:endParaRPr lang="de-DE" sz="1600" dirty="0"/>
                    </a:p>
                  </a:txBody>
                  <a:tcPr marL="91406" marR="91406" marT="45748" marB="45748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35332"/>
              </p:ext>
            </p:extLst>
          </p:nvPr>
        </p:nvGraphicFramePr>
        <p:xfrm>
          <a:off x="4355976" y="3861048"/>
          <a:ext cx="4537125" cy="225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385"/>
                <a:gridCol w="2675740"/>
              </a:tblGrid>
              <a:tr h="50965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6" marR="91436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mean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annual</a:t>
                      </a:r>
                      <a:r>
                        <a:rPr lang="de-DE" sz="1600" dirty="0" smtClean="0"/>
                        <a:t> dose [</a:t>
                      </a:r>
                      <a:r>
                        <a:rPr lang="de-DE" sz="1600" dirty="0" err="1" smtClean="0"/>
                        <a:t>mSv</a:t>
                      </a:r>
                      <a:r>
                        <a:rPr lang="de-DE" sz="1600" dirty="0" smtClean="0"/>
                        <a:t>/a]</a:t>
                      </a:r>
                      <a:endParaRPr lang="de-DE" sz="1600" dirty="0"/>
                    </a:p>
                  </a:txBody>
                  <a:tcPr marL="91436" marR="91436" marT="45693" marB="45693"/>
                </a:tc>
              </a:tr>
              <a:tr h="26696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Show </a:t>
                      </a:r>
                      <a:r>
                        <a:rPr lang="de-DE" sz="1600" dirty="0" err="1" smtClean="0"/>
                        <a:t>caves</a:t>
                      </a:r>
                      <a:endParaRPr lang="de-DE" sz="1600" dirty="0" smtClean="0"/>
                    </a:p>
                  </a:txBody>
                  <a:tcPr marL="91436" marR="91436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0,9</a:t>
                      </a:r>
                      <a:endParaRPr lang="de-DE" sz="1600" dirty="0"/>
                    </a:p>
                  </a:txBody>
                  <a:tcPr marL="91436" marR="91436" marT="45706" marB="45706"/>
                </a:tc>
              </a:tr>
              <a:tr h="266962">
                <a:tc>
                  <a:txBody>
                    <a:bodyPr/>
                    <a:lstStyle/>
                    <a:p>
                      <a:r>
                        <a:rPr lang="de-DE" sz="1600" smtClean="0"/>
                        <a:t>Salt </a:t>
                      </a:r>
                      <a:r>
                        <a:rPr lang="de-DE" sz="1600" err="1" smtClean="0"/>
                        <a:t>mine</a:t>
                      </a:r>
                      <a:endParaRPr lang="de-DE" sz="1600"/>
                    </a:p>
                  </a:txBody>
                  <a:tcPr marL="91436" marR="91436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1,1</a:t>
                      </a:r>
                      <a:endParaRPr lang="de-DE" sz="1600" dirty="0"/>
                    </a:p>
                  </a:txBody>
                  <a:tcPr marL="91436" marR="91436" marT="45706" marB="45706"/>
                </a:tc>
              </a:tr>
              <a:tr h="266962">
                <a:tc>
                  <a:txBody>
                    <a:bodyPr/>
                    <a:lstStyle/>
                    <a:p>
                      <a:r>
                        <a:rPr lang="de-DE" sz="1600" smtClean="0"/>
                        <a:t>Iron </a:t>
                      </a:r>
                      <a:r>
                        <a:rPr lang="de-DE" sz="1600" err="1" smtClean="0"/>
                        <a:t>ore</a:t>
                      </a:r>
                      <a:r>
                        <a:rPr lang="de-DE" sz="1600" smtClean="0"/>
                        <a:t> </a:t>
                      </a:r>
                      <a:r>
                        <a:rPr lang="de-DE" sz="1600" err="1" smtClean="0"/>
                        <a:t>mines</a:t>
                      </a:r>
                      <a:endParaRPr lang="de-DE" sz="1600"/>
                    </a:p>
                  </a:txBody>
                  <a:tcPr marL="91436" marR="91436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1,9</a:t>
                      </a:r>
                      <a:endParaRPr lang="de-DE" sz="1600" dirty="0"/>
                    </a:p>
                  </a:txBody>
                  <a:tcPr marL="91436" marR="91436" marT="45706" marB="45706"/>
                </a:tc>
              </a:tr>
              <a:tr h="266962">
                <a:tc>
                  <a:txBody>
                    <a:bodyPr/>
                    <a:lstStyle/>
                    <a:p>
                      <a:r>
                        <a:rPr lang="de-DE" sz="1600" err="1" smtClean="0"/>
                        <a:t>Silver</a:t>
                      </a:r>
                      <a:r>
                        <a:rPr lang="de-DE" sz="1600" smtClean="0"/>
                        <a:t> </a:t>
                      </a:r>
                      <a:r>
                        <a:rPr lang="de-DE" sz="1600" err="1" smtClean="0"/>
                        <a:t>mines</a:t>
                      </a:r>
                      <a:endParaRPr lang="de-DE" sz="1600"/>
                    </a:p>
                  </a:txBody>
                  <a:tcPr marL="91436" marR="91436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3,3</a:t>
                      </a:r>
                      <a:endParaRPr lang="de-DE" sz="1600" dirty="0"/>
                    </a:p>
                  </a:txBody>
                  <a:tcPr marL="91436" marR="91436" marT="45706" marB="45706"/>
                </a:tc>
              </a:tr>
              <a:tr h="266962">
                <a:tc>
                  <a:txBody>
                    <a:bodyPr/>
                    <a:lstStyle/>
                    <a:p>
                      <a:r>
                        <a:rPr lang="de-DE" sz="1600" err="1" smtClean="0"/>
                        <a:t>Copper</a:t>
                      </a:r>
                      <a:r>
                        <a:rPr lang="de-DE" sz="1600" smtClean="0"/>
                        <a:t> </a:t>
                      </a:r>
                      <a:r>
                        <a:rPr lang="de-DE" sz="1600" err="1" smtClean="0"/>
                        <a:t>mine</a:t>
                      </a:r>
                      <a:endParaRPr lang="de-DE" sz="1600"/>
                    </a:p>
                  </a:txBody>
                  <a:tcPr marL="91436" marR="91436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5,4</a:t>
                      </a:r>
                      <a:endParaRPr lang="de-DE" sz="1600" dirty="0"/>
                    </a:p>
                  </a:txBody>
                  <a:tcPr marL="91436" marR="91436" marT="45706" marB="45706"/>
                </a:tc>
              </a:tr>
            </a:tbl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52120" y="1484784"/>
            <a:ext cx="30180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Rn-conc</a:t>
            </a:r>
            <a:r>
              <a:rPr lang="de-DE" dirty="0" smtClean="0"/>
              <a:t>.: </a:t>
            </a:r>
          </a:p>
          <a:p>
            <a:r>
              <a:rPr lang="de-DE" dirty="0" smtClean="0"/>
              <a:t>200 – 16.000 </a:t>
            </a:r>
            <a:r>
              <a:rPr lang="de-DE" dirty="0" err="1" smtClean="0"/>
              <a:t>Bq</a:t>
            </a:r>
            <a:r>
              <a:rPr lang="de-DE" dirty="0" smtClean="0"/>
              <a:t>/m³</a:t>
            </a:r>
          </a:p>
          <a:p>
            <a:endParaRPr lang="de-DE" dirty="0" smtClean="0"/>
          </a:p>
          <a:p>
            <a:r>
              <a:rPr lang="de-DE" dirty="0" smtClean="0"/>
              <a:t>Max. </a:t>
            </a:r>
            <a:r>
              <a:rPr lang="de-DE" dirty="0" err="1" smtClean="0"/>
              <a:t>conc</a:t>
            </a:r>
            <a:r>
              <a:rPr lang="de-DE" dirty="0" smtClean="0"/>
              <a:t>.:</a:t>
            </a:r>
          </a:p>
          <a:p>
            <a:r>
              <a:rPr lang="de-DE" dirty="0" smtClean="0"/>
              <a:t>60 </a:t>
            </a:r>
            <a:r>
              <a:rPr lang="de-DE" dirty="0" err="1" smtClean="0"/>
              <a:t>kBq</a:t>
            </a:r>
            <a:r>
              <a:rPr lang="de-DE" dirty="0" smtClean="0"/>
              <a:t>/m³ in </a:t>
            </a:r>
            <a:r>
              <a:rPr lang="de-DE" dirty="0" err="1"/>
              <a:t>s</a:t>
            </a:r>
            <a:r>
              <a:rPr lang="de-DE" dirty="0" err="1" smtClean="0"/>
              <a:t>ilver</a:t>
            </a:r>
            <a:r>
              <a:rPr lang="de-DE" dirty="0" smtClean="0"/>
              <a:t> </a:t>
            </a:r>
            <a:r>
              <a:rPr lang="de-DE" dirty="0" err="1" smtClean="0"/>
              <a:t>mine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4077072"/>
            <a:ext cx="4043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Main </a:t>
            </a:r>
            <a:r>
              <a:rPr lang="de-DE" b="1" dirty="0" err="1" smtClean="0"/>
              <a:t>impact</a:t>
            </a:r>
            <a:r>
              <a:rPr lang="de-DE" b="1" dirty="0" smtClean="0"/>
              <a:t> </a:t>
            </a:r>
            <a:r>
              <a:rPr lang="de-DE" b="1" dirty="0" err="1" smtClean="0"/>
              <a:t>factors</a:t>
            </a:r>
            <a:r>
              <a:rPr lang="de-DE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Geology</a:t>
            </a:r>
            <a:r>
              <a:rPr lang="de-DE" dirty="0" smtClean="0"/>
              <a:t> („</a:t>
            </a:r>
            <a:r>
              <a:rPr lang="de-DE" dirty="0" err="1" smtClean="0"/>
              <a:t>mining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“)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outside/</a:t>
            </a:r>
            <a:r>
              <a:rPr lang="de-DE" dirty="0" err="1" smtClean="0"/>
              <a:t>inside</a:t>
            </a:r>
            <a:r>
              <a:rPr lang="de-DE" dirty="0" smtClean="0"/>
              <a:t> (</a:t>
            </a:r>
            <a:r>
              <a:rPr lang="de-DE" dirty="0" err="1" smtClean="0"/>
              <a:t>seasonal</a:t>
            </a:r>
            <a:r>
              <a:rPr lang="de-DE" dirty="0"/>
              <a:t> </a:t>
            </a:r>
            <a:r>
              <a:rPr lang="de-DE" dirty="0" err="1" smtClean="0"/>
              <a:t>variations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-   </a:t>
            </a:r>
            <a:r>
              <a:rPr lang="de-DE" dirty="0" err="1" smtClean="0"/>
              <a:t>Artifical</a:t>
            </a:r>
            <a:r>
              <a:rPr lang="de-DE" dirty="0" smtClean="0"/>
              <a:t> </a:t>
            </a:r>
            <a:r>
              <a:rPr lang="de-DE" dirty="0" err="1" smtClean="0"/>
              <a:t>ventilation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8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508515" y="1412776"/>
            <a:ext cx="8229600" cy="1232646"/>
          </a:xfrm>
        </p:spPr>
        <p:txBody>
          <a:bodyPr/>
          <a:lstStyle/>
          <a:p>
            <a:r>
              <a:rPr lang="en-US" sz="1800" dirty="0" smtClean="0"/>
              <a:t>Radon </a:t>
            </a:r>
            <a:r>
              <a:rPr lang="en-US" sz="1800" dirty="0"/>
              <a:t>spas included in </a:t>
            </a:r>
            <a:r>
              <a:rPr lang="en-US" sz="1800" dirty="0" smtClean="0"/>
              <a:t>legislation </a:t>
            </a:r>
            <a:r>
              <a:rPr lang="en-US" sz="1800" dirty="0"/>
              <a:t>-&gt; employees in radon spas controlled</a:t>
            </a:r>
          </a:p>
          <a:p>
            <a:r>
              <a:rPr lang="en-US" sz="1800" dirty="0"/>
              <a:t>Most of employees &lt; 6 </a:t>
            </a:r>
            <a:r>
              <a:rPr lang="en-US" sz="1800" dirty="0" err="1"/>
              <a:t>mSv</a:t>
            </a:r>
            <a:r>
              <a:rPr lang="en-US" sz="1800" dirty="0"/>
              <a:t>/a (radon concentration not too high due to mechanical ventilation systems (moisture))</a:t>
            </a:r>
          </a:p>
          <a:p>
            <a:r>
              <a:rPr lang="en-US" sz="1800" dirty="0"/>
              <a:t>Some workers permanently controlled with personal dosimeters (&gt; 6 </a:t>
            </a:r>
            <a:r>
              <a:rPr lang="en-US" sz="1800" dirty="0" err="1"/>
              <a:t>mSv</a:t>
            </a:r>
            <a:r>
              <a:rPr lang="en-US" sz="1800" dirty="0"/>
              <a:t>/a, but &lt; 20 </a:t>
            </a:r>
            <a:r>
              <a:rPr lang="en-US" sz="1800" dirty="0" err="1"/>
              <a:t>mSv</a:t>
            </a:r>
            <a:r>
              <a:rPr lang="en-US" sz="1800" dirty="0"/>
              <a:t>/a) (technicians - baths, radon water treatment) – measures recommended (reduce time, tightness of doors, </a:t>
            </a:r>
            <a:r>
              <a:rPr lang="en-US" sz="1800" dirty="0" err="1"/>
              <a:t>ventillation</a:t>
            </a:r>
            <a:r>
              <a:rPr lang="en-US" sz="1800" dirty="0"/>
              <a:t> etc</a:t>
            </a:r>
            <a:r>
              <a:rPr lang="en-US" sz="1800" dirty="0" smtClean="0"/>
              <a:t>.)</a:t>
            </a:r>
            <a:endParaRPr lang="en-US" sz="1800" dirty="0"/>
          </a:p>
          <a:p>
            <a:r>
              <a:rPr lang="en-US" sz="1800" b="1" dirty="0"/>
              <a:t>Problem</a:t>
            </a:r>
            <a:r>
              <a:rPr lang="en-US" sz="1800" dirty="0"/>
              <a:t>: Water supplies for radon spas: very high radon concentrations can occur (&gt; 2 </a:t>
            </a:r>
            <a:r>
              <a:rPr lang="en-US" sz="1800" dirty="0" err="1"/>
              <a:t>MBq</a:t>
            </a:r>
            <a:r>
              <a:rPr lang="en-US" sz="1800" dirty="0"/>
              <a:t>/m³) -&gt; cleaning of water storage basins !!!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„</a:t>
            </a:r>
            <a:r>
              <a:rPr lang="de-DE" dirty="0" err="1" smtClean="0"/>
              <a:t>Good</a:t>
            </a:r>
            <a:r>
              <a:rPr lang="de-DE" dirty="0" smtClean="0"/>
              <a:t> Radon“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Situation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orkers</a:t>
            </a:r>
            <a:r>
              <a:rPr lang="de-DE" dirty="0" smtClean="0"/>
              <a:t> in </a:t>
            </a:r>
            <a:r>
              <a:rPr lang="de-DE" dirty="0" err="1" smtClean="0"/>
              <a:t>radon</a:t>
            </a:r>
            <a:r>
              <a:rPr lang="de-DE" dirty="0" smtClean="0"/>
              <a:t> </a:t>
            </a:r>
            <a:r>
              <a:rPr lang="de-DE" dirty="0" err="1" smtClean="0"/>
              <a:t>spas</a:t>
            </a:r>
            <a:r>
              <a:rPr lang="de-DE" dirty="0" smtClean="0"/>
              <a:t> in Austria</a:t>
            </a:r>
            <a:endParaRPr lang="de-DE" dirty="0"/>
          </a:p>
        </p:txBody>
      </p:sp>
      <p:sp>
        <p:nvSpPr>
          <p:cNvPr id="8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10" name="Picture 8" descr="P713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4776152"/>
            <a:ext cx="2232248" cy="16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allWan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4796053"/>
            <a:ext cx="1779045" cy="16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4776152"/>
            <a:ext cx="2884727" cy="19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4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467544" y="1268760"/>
            <a:ext cx="8229600" cy="4724526"/>
          </a:xfrm>
        </p:spPr>
        <p:txBody>
          <a:bodyPr/>
          <a:lstStyle/>
          <a:p>
            <a:r>
              <a:rPr lang="de-DE" sz="1800" dirty="0"/>
              <a:t>Reference </a:t>
            </a:r>
            <a:r>
              <a:rPr lang="de-DE" sz="1800" dirty="0" err="1"/>
              <a:t>value</a:t>
            </a:r>
            <a:r>
              <a:rPr lang="de-DE" sz="1800" dirty="0"/>
              <a:t> </a:t>
            </a:r>
            <a:r>
              <a:rPr lang="de-DE" altLang="de-DE" sz="1800" dirty="0">
                <a:cs typeface="Arial"/>
              </a:rPr>
              <a:t>→ 400 </a:t>
            </a:r>
            <a:r>
              <a:rPr lang="de-DE" altLang="de-DE" sz="1800" dirty="0" err="1">
                <a:cs typeface="Arial"/>
              </a:rPr>
              <a:t>Bq</a:t>
            </a:r>
            <a:r>
              <a:rPr lang="de-DE" altLang="de-DE" sz="1800" dirty="0">
                <a:cs typeface="Arial"/>
              </a:rPr>
              <a:t>/m³ ↓</a:t>
            </a:r>
            <a:r>
              <a:rPr lang="de-DE" sz="1800" dirty="0"/>
              <a:t> (</a:t>
            </a:r>
            <a:r>
              <a:rPr lang="de-DE" sz="1800" dirty="0" err="1"/>
              <a:t>most</a:t>
            </a:r>
            <a:r>
              <a:rPr lang="de-DE" sz="1800" dirty="0"/>
              <a:t> </a:t>
            </a:r>
            <a:r>
              <a:rPr lang="de-DE" sz="1800" dirty="0" err="1"/>
              <a:t>probably</a:t>
            </a:r>
            <a:r>
              <a:rPr lang="de-DE" sz="1800" dirty="0"/>
              <a:t> 300 </a:t>
            </a:r>
            <a:r>
              <a:rPr lang="de-DE" sz="1800" dirty="0" err="1"/>
              <a:t>Bq</a:t>
            </a:r>
            <a:r>
              <a:rPr lang="de-DE" sz="1800" dirty="0"/>
              <a:t>/m³</a:t>
            </a:r>
            <a:r>
              <a:rPr lang="de-DE" sz="1800" dirty="0" smtClean="0"/>
              <a:t>)</a:t>
            </a:r>
          </a:p>
          <a:p>
            <a:r>
              <a:rPr lang="de-DE" sz="1800" dirty="0">
                <a:cs typeface="Arial"/>
              </a:rPr>
              <a:t>Implementation </a:t>
            </a:r>
            <a:r>
              <a:rPr lang="de-DE" sz="1800" dirty="0" err="1">
                <a:cs typeface="Arial"/>
              </a:rPr>
              <a:t>of</a:t>
            </a:r>
            <a:r>
              <a:rPr lang="de-DE" sz="1800" dirty="0">
                <a:cs typeface="Arial"/>
              </a:rPr>
              <a:t> EU-BSS </a:t>
            </a:r>
            <a:r>
              <a:rPr lang="de-DE" sz="1800" dirty="0" err="1">
                <a:cs typeface="Arial"/>
              </a:rPr>
              <a:t>for</a:t>
            </a:r>
            <a:r>
              <a:rPr lang="de-DE" sz="1800" dirty="0">
                <a:cs typeface="Arial"/>
              </a:rPr>
              <a:t> </a:t>
            </a:r>
            <a:r>
              <a:rPr lang="de-DE" sz="1800" dirty="0" err="1">
                <a:cs typeface="Arial"/>
              </a:rPr>
              <a:t>buildings</a:t>
            </a:r>
            <a:r>
              <a:rPr lang="de-DE" sz="1800" dirty="0">
                <a:cs typeface="Arial"/>
              </a:rPr>
              <a:t> </a:t>
            </a:r>
            <a:r>
              <a:rPr lang="de-DE" sz="1800" dirty="0" err="1">
                <a:cs typeface="Arial"/>
              </a:rPr>
              <a:t>with</a:t>
            </a:r>
            <a:r>
              <a:rPr lang="de-DE" sz="1800" dirty="0">
                <a:cs typeface="Arial"/>
              </a:rPr>
              <a:t> </a:t>
            </a:r>
            <a:r>
              <a:rPr lang="de-DE" sz="1800" dirty="0" err="1">
                <a:cs typeface="Arial"/>
              </a:rPr>
              <a:t>public</a:t>
            </a:r>
            <a:r>
              <a:rPr lang="de-DE" sz="1800" dirty="0">
                <a:cs typeface="Arial"/>
              </a:rPr>
              <a:t> </a:t>
            </a:r>
            <a:r>
              <a:rPr lang="de-DE" sz="1800" dirty="0" err="1">
                <a:cs typeface="Arial"/>
              </a:rPr>
              <a:t>access</a:t>
            </a:r>
            <a:r>
              <a:rPr lang="de-DE" sz="1800" dirty="0">
                <a:cs typeface="Arial"/>
              </a:rPr>
              <a:t> </a:t>
            </a:r>
            <a:r>
              <a:rPr lang="de-DE" sz="1800" dirty="0" err="1">
                <a:cs typeface="Arial"/>
              </a:rPr>
              <a:t>and</a:t>
            </a:r>
            <a:r>
              <a:rPr lang="de-DE" sz="1800" dirty="0">
                <a:cs typeface="Arial"/>
              </a:rPr>
              <a:t> „</a:t>
            </a:r>
            <a:r>
              <a:rPr lang="de-DE" sz="1800" dirty="0" err="1">
                <a:cs typeface="Arial"/>
              </a:rPr>
              <a:t>general</a:t>
            </a:r>
            <a:r>
              <a:rPr lang="de-DE" sz="1800" dirty="0">
                <a:cs typeface="Arial"/>
              </a:rPr>
              <a:t>“ </a:t>
            </a:r>
            <a:r>
              <a:rPr lang="de-DE" sz="1800" dirty="0" err="1">
                <a:cs typeface="Arial"/>
              </a:rPr>
              <a:t>workplaces</a:t>
            </a:r>
            <a:endParaRPr lang="de-DE" sz="1800" dirty="0"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de-DE" sz="1600" dirty="0" err="1"/>
              <a:t>Define</a:t>
            </a:r>
            <a:r>
              <a:rPr lang="de-DE" sz="1600" dirty="0"/>
              <a:t> „</a:t>
            </a:r>
            <a:r>
              <a:rPr lang="de-DE" sz="1600" dirty="0" err="1"/>
              <a:t>radon</a:t>
            </a:r>
            <a:r>
              <a:rPr lang="de-DE" sz="1600" dirty="0"/>
              <a:t> </a:t>
            </a:r>
            <a:r>
              <a:rPr lang="de-DE" sz="1600" dirty="0" err="1"/>
              <a:t>areas</a:t>
            </a:r>
            <a:r>
              <a:rPr lang="de-DE" sz="1600" dirty="0" smtClean="0"/>
              <a:t>“</a:t>
            </a:r>
          </a:p>
          <a:p>
            <a:pPr lvl="1">
              <a:spcBef>
                <a:spcPts val="600"/>
              </a:spcBef>
            </a:pPr>
            <a:r>
              <a:rPr lang="de-DE" sz="1600" dirty="0" smtClean="0"/>
              <a:t>„</a:t>
            </a:r>
            <a:r>
              <a:rPr lang="de-DE" sz="1600" dirty="0" err="1"/>
              <a:t>Exclude</a:t>
            </a:r>
            <a:r>
              <a:rPr lang="de-DE" sz="1600" dirty="0"/>
              <a:t>“ </a:t>
            </a:r>
            <a:r>
              <a:rPr lang="de-DE" sz="1600" dirty="0" err="1"/>
              <a:t>specific</a:t>
            </a:r>
            <a:r>
              <a:rPr lang="de-DE" sz="1600" dirty="0"/>
              <a:t> </a:t>
            </a:r>
            <a:r>
              <a:rPr lang="de-DE" sz="1600" dirty="0" err="1"/>
              <a:t>workplaces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mandatory</a:t>
            </a:r>
            <a:r>
              <a:rPr lang="de-DE" sz="1600" dirty="0"/>
              <a:t> </a:t>
            </a:r>
            <a:r>
              <a:rPr lang="de-DE" sz="1600" dirty="0" err="1"/>
              <a:t>measurements</a:t>
            </a:r>
            <a:r>
              <a:rPr lang="de-DE" sz="1600" dirty="0"/>
              <a:t> </a:t>
            </a:r>
            <a:r>
              <a:rPr lang="de-DE" sz="1600" dirty="0" err="1"/>
              <a:t>according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criteria</a:t>
            </a:r>
            <a:r>
              <a:rPr lang="de-DE" sz="1600" dirty="0"/>
              <a:t> </a:t>
            </a:r>
            <a:r>
              <a:rPr lang="de-DE" sz="1600" dirty="0" smtClean="0"/>
              <a:t>(e.g</a:t>
            </a:r>
            <a:r>
              <a:rPr lang="de-DE" sz="1600" dirty="0"/>
              <a:t>. </a:t>
            </a:r>
            <a:r>
              <a:rPr lang="de-DE" sz="1600" dirty="0" err="1"/>
              <a:t>mechanical</a:t>
            </a:r>
            <a:r>
              <a:rPr lang="de-DE" sz="1600" dirty="0"/>
              <a:t> </a:t>
            </a:r>
            <a:r>
              <a:rPr lang="de-DE" sz="1600" dirty="0" err="1"/>
              <a:t>ventilation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r>
              <a:rPr lang="de-DE" sz="1600" dirty="0"/>
              <a:t>, </a:t>
            </a:r>
            <a:r>
              <a:rPr lang="de-DE" sz="1600" dirty="0" err="1"/>
              <a:t>preventive</a:t>
            </a:r>
            <a:r>
              <a:rPr lang="de-DE" sz="1600" dirty="0"/>
              <a:t> </a:t>
            </a:r>
            <a:r>
              <a:rPr lang="de-DE" sz="1600" dirty="0" err="1"/>
              <a:t>measures</a:t>
            </a:r>
            <a:r>
              <a:rPr lang="de-DE" sz="1600" dirty="0"/>
              <a:t> </a:t>
            </a:r>
            <a:r>
              <a:rPr lang="de-DE" sz="1600" dirty="0" err="1"/>
              <a:t>carried</a:t>
            </a:r>
            <a:r>
              <a:rPr lang="de-DE" sz="1600" dirty="0"/>
              <a:t> out, </a:t>
            </a:r>
            <a:r>
              <a:rPr lang="de-DE" sz="1600" dirty="0" err="1"/>
              <a:t>occupancy</a:t>
            </a:r>
            <a:r>
              <a:rPr lang="de-DE" sz="1600" dirty="0"/>
              <a:t> time,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building</a:t>
            </a:r>
            <a:r>
              <a:rPr lang="de-DE" sz="1600" dirty="0"/>
              <a:t> </a:t>
            </a:r>
            <a:r>
              <a:rPr lang="de-DE" sz="1600" dirty="0" err="1"/>
              <a:t>characteristics</a:t>
            </a:r>
            <a:r>
              <a:rPr lang="de-DE" sz="1600" dirty="0"/>
              <a:t>)</a:t>
            </a:r>
          </a:p>
          <a:p>
            <a:pPr lvl="1">
              <a:spcBef>
                <a:spcPts val="600"/>
              </a:spcBef>
            </a:pPr>
            <a:r>
              <a:rPr lang="de-DE" sz="1600" dirty="0" err="1"/>
              <a:t>Establish</a:t>
            </a:r>
            <a:r>
              <a:rPr lang="de-DE" sz="1600" dirty="0"/>
              <a:t> </a:t>
            </a:r>
            <a:r>
              <a:rPr lang="de-DE" sz="1600" dirty="0" err="1"/>
              <a:t>guidelines</a:t>
            </a:r>
            <a:r>
              <a:rPr lang="de-DE" sz="1600" dirty="0"/>
              <a:t> </a:t>
            </a: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measure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evaluate</a:t>
            </a:r>
            <a:r>
              <a:rPr lang="de-DE" sz="1600" dirty="0"/>
              <a:t> </a:t>
            </a:r>
            <a:r>
              <a:rPr lang="de-DE" sz="1600" dirty="0" err="1"/>
              <a:t>workplaces</a:t>
            </a:r>
            <a:r>
              <a:rPr lang="de-DE" sz="1600" dirty="0"/>
              <a:t>/</a:t>
            </a:r>
            <a:r>
              <a:rPr lang="de-DE" sz="1600" dirty="0" err="1"/>
              <a:t>big</a:t>
            </a:r>
            <a:r>
              <a:rPr lang="de-DE" sz="1600" dirty="0"/>
              <a:t> </a:t>
            </a:r>
            <a:r>
              <a:rPr lang="de-DE" sz="1600" dirty="0" err="1"/>
              <a:t>buildings</a:t>
            </a:r>
            <a:r>
              <a:rPr lang="de-DE" sz="1600" dirty="0"/>
              <a:t> </a:t>
            </a:r>
            <a:endParaRPr lang="de-DE" sz="1600" dirty="0" smtClean="0"/>
          </a:p>
          <a:p>
            <a:pPr lvl="1">
              <a:spcBef>
                <a:spcPts val="600"/>
              </a:spcBef>
            </a:pPr>
            <a:r>
              <a:rPr lang="de-DE" sz="1600" dirty="0" err="1" smtClean="0"/>
              <a:t>Install</a:t>
            </a:r>
            <a:r>
              <a:rPr lang="de-DE" sz="1600" dirty="0" smtClean="0"/>
              <a:t>/promote </a:t>
            </a:r>
            <a:r>
              <a:rPr lang="de-DE" sz="1600" dirty="0" err="1"/>
              <a:t>measurement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dose </a:t>
            </a:r>
            <a:r>
              <a:rPr lang="de-DE" sz="1600" dirty="0" err="1"/>
              <a:t>evaluation</a:t>
            </a:r>
            <a:r>
              <a:rPr lang="de-DE" sz="1600" dirty="0"/>
              <a:t> </a:t>
            </a:r>
            <a:r>
              <a:rPr lang="de-DE" sz="1600" dirty="0" err="1"/>
              <a:t>services</a:t>
            </a:r>
            <a:r>
              <a:rPr lang="de-DE" sz="1600" dirty="0"/>
              <a:t> – </a:t>
            </a:r>
            <a:r>
              <a:rPr lang="de-DE" sz="1600" dirty="0" err="1"/>
              <a:t>certification</a:t>
            </a:r>
            <a:r>
              <a:rPr lang="de-DE" sz="1600" dirty="0"/>
              <a:t>,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assurance</a:t>
            </a:r>
            <a:endParaRPr lang="de-DE" sz="1600" dirty="0"/>
          </a:p>
          <a:p>
            <a:r>
              <a:rPr lang="de-DE" sz="1800" dirty="0" smtClean="0">
                <a:cs typeface="Arial"/>
              </a:rPr>
              <a:t>Carry out </a:t>
            </a:r>
            <a:r>
              <a:rPr lang="de-DE" sz="1800" dirty="0" err="1" smtClean="0">
                <a:cs typeface="Arial"/>
              </a:rPr>
              <a:t>the</a:t>
            </a:r>
            <a:r>
              <a:rPr lang="de-DE" sz="1800" dirty="0" smtClean="0">
                <a:cs typeface="Arial"/>
              </a:rPr>
              <a:t> </a:t>
            </a:r>
            <a:r>
              <a:rPr lang="de-DE" sz="1800" dirty="0" err="1" smtClean="0">
                <a:cs typeface="Arial"/>
              </a:rPr>
              <a:t>mandatory</a:t>
            </a:r>
            <a:r>
              <a:rPr lang="de-DE" sz="1800" dirty="0" smtClean="0">
                <a:cs typeface="Arial"/>
              </a:rPr>
              <a:t> </a:t>
            </a:r>
            <a:r>
              <a:rPr lang="de-DE" sz="1800" dirty="0" err="1" smtClean="0">
                <a:cs typeface="Arial"/>
              </a:rPr>
              <a:t>radon</a:t>
            </a:r>
            <a:r>
              <a:rPr lang="de-DE" sz="1800" dirty="0" smtClean="0">
                <a:cs typeface="Arial"/>
              </a:rPr>
              <a:t> </a:t>
            </a:r>
            <a:endParaRPr lang="de-DE" sz="1800" dirty="0">
              <a:cs typeface="Arial"/>
            </a:endParaRPr>
          </a:p>
          <a:p>
            <a:pPr marL="0" indent="0">
              <a:buNone/>
            </a:pPr>
            <a:r>
              <a:rPr lang="de-DE" sz="1800" dirty="0" smtClean="0">
                <a:cs typeface="Arial"/>
              </a:rPr>
              <a:t>      </a:t>
            </a:r>
            <a:r>
              <a:rPr lang="de-DE" sz="1800" dirty="0" err="1" smtClean="0">
                <a:cs typeface="Arial"/>
              </a:rPr>
              <a:t>measurements</a:t>
            </a:r>
            <a:r>
              <a:rPr lang="de-DE" sz="1800" dirty="0" smtClean="0">
                <a:cs typeface="Arial"/>
              </a:rPr>
              <a:t> in </a:t>
            </a:r>
            <a:r>
              <a:rPr lang="de-DE" sz="1800" dirty="0" err="1" smtClean="0">
                <a:cs typeface="Arial"/>
              </a:rPr>
              <a:t>workplaces</a:t>
            </a:r>
            <a:r>
              <a:rPr lang="de-DE" sz="1800" dirty="0" smtClean="0">
                <a:cs typeface="Arial"/>
              </a:rPr>
              <a:t>!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Challenge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EU Basic </a:t>
            </a:r>
            <a:r>
              <a:rPr lang="de-DE" dirty="0" err="1" smtClean="0"/>
              <a:t>Safety</a:t>
            </a:r>
            <a:r>
              <a:rPr lang="de-DE" dirty="0" smtClean="0"/>
              <a:t> Standards</a:t>
            </a:r>
            <a:endParaRPr lang="de-DE" dirty="0"/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17364"/>
            <a:ext cx="2520280" cy="157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171072" cy="15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3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Austria, Europe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0" y="2636912"/>
            <a:ext cx="8228572" cy="349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5" y="2690482"/>
            <a:ext cx="8350001" cy="33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90482"/>
            <a:ext cx="5164320" cy="348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78" y="1519818"/>
            <a:ext cx="1484023" cy="11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945072" cy="131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2282656" cy="12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/>
        </p:nvCxnSpPr>
        <p:spPr>
          <a:xfrm flipH="1" flipV="1">
            <a:off x="1691680" y="2780928"/>
            <a:ext cx="2088232" cy="2213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4489864" y="2751422"/>
            <a:ext cx="2796840" cy="21897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355976" y="2294640"/>
            <a:ext cx="433618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+mn-lt"/>
              </a:rPr>
              <a:t>Dr. Valeria </a:t>
            </a:r>
            <a:r>
              <a:rPr lang="de-DE" altLang="de-DE" sz="1400" b="1" dirty="0" smtClean="0">
                <a:latin typeface="+mn-lt"/>
              </a:rPr>
              <a:t>Gruber</a:t>
            </a:r>
          </a:p>
          <a:p>
            <a:pPr eaLnBrk="1" hangingPunct="1"/>
            <a:endParaRPr lang="de-DE" altLang="de-DE" sz="1400" b="1" dirty="0">
              <a:latin typeface="+mn-lt"/>
            </a:endParaRPr>
          </a:p>
          <a:p>
            <a:pPr eaLnBrk="1" hangingPunct="1"/>
            <a:r>
              <a:rPr lang="de-DE" altLang="de-DE" sz="1400" b="1" dirty="0">
                <a:latin typeface="+mn-lt"/>
              </a:rPr>
              <a:t>National Radon </a:t>
            </a:r>
            <a:r>
              <a:rPr lang="de-DE" altLang="de-DE" sz="1400" b="1" dirty="0" err="1">
                <a:latin typeface="+mn-lt"/>
              </a:rPr>
              <a:t>Centre</a:t>
            </a:r>
            <a:r>
              <a:rPr lang="de-DE" altLang="de-DE" sz="1400" dirty="0">
                <a:latin typeface="+mn-lt"/>
              </a:rPr>
              <a:t/>
            </a:r>
            <a:br>
              <a:rPr lang="de-DE" altLang="de-DE" sz="1400" dirty="0">
                <a:latin typeface="+mn-lt"/>
              </a:rPr>
            </a:br>
            <a:r>
              <a:rPr lang="de-DE" altLang="de-DE" sz="1400" dirty="0">
                <a:latin typeface="+mn-lt"/>
              </a:rPr>
              <a:t>Austrian Agency </a:t>
            </a:r>
            <a:r>
              <a:rPr lang="de-DE" altLang="de-DE" sz="1400" dirty="0" err="1">
                <a:latin typeface="+mn-lt"/>
              </a:rPr>
              <a:t>for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Health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and</a:t>
            </a:r>
            <a:r>
              <a:rPr lang="de-DE" altLang="de-DE" sz="1400" dirty="0">
                <a:latin typeface="+mn-lt"/>
              </a:rPr>
              <a:t> Food </a:t>
            </a:r>
            <a:r>
              <a:rPr lang="de-DE" altLang="de-DE" sz="1400" dirty="0" err="1">
                <a:latin typeface="+mn-lt"/>
              </a:rPr>
              <a:t>Safety</a:t>
            </a:r>
            <a:r>
              <a:rPr lang="de-DE" altLang="de-DE" sz="1400" dirty="0">
                <a:latin typeface="+mn-lt"/>
              </a:rPr>
              <a:t> (AGES)</a:t>
            </a:r>
            <a:br>
              <a:rPr lang="de-DE" altLang="de-DE" sz="1400" dirty="0">
                <a:latin typeface="+mn-lt"/>
              </a:rPr>
            </a:br>
            <a:r>
              <a:rPr lang="de-DE" altLang="de-DE" sz="1400" dirty="0">
                <a:latin typeface="+mn-lt"/>
              </a:rPr>
              <a:t>Radiation </a:t>
            </a:r>
            <a:r>
              <a:rPr lang="de-DE" altLang="de-DE" sz="1400" dirty="0" err="1">
                <a:latin typeface="+mn-lt"/>
              </a:rPr>
              <a:t>Protection</a:t>
            </a:r>
            <a:endParaRPr lang="de-DE" altLang="de-DE" sz="1400" dirty="0">
              <a:latin typeface="+mn-lt"/>
            </a:endParaRPr>
          </a:p>
          <a:p>
            <a:pPr eaLnBrk="1" hangingPunct="1"/>
            <a:r>
              <a:rPr lang="de-DE" altLang="de-DE" sz="1400" dirty="0">
                <a:latin typeface="+mn-lt"/>
              </a:rPr>
              <a:t>Department </a:t>
            </a:r>
            <a:r>
              <a:rPr lang="de-DE" altLang="de-DE" sz="1400" dirty="0" err="1">
                <a:latin typeface="+mn-lt"/>
              </a:rPr>
              <a:t>for</a:t>
            </a:r>
            <a:r>
              <a:rPr lang="de-DE" altLang="de-DE" sz="1400" dirty="0">
                <a:latin typeface="+mn-lt"/>
              </a:rPr>
              <a:t> Radon </a:t>
            </a:r>
            <a:r>
              <a:rPr lang="de-DE" altLang="de-DE" sz="1400" dirty="0" err="1">
                <a:latin typeface="+mn-lt"/>
              </a:rPr>
              <a:t>and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Radioecology</a:t>
            </a:r>
            <a:r>
              <a:rPr lang="de-DE" altLang="de-DE" sz="1400" dirty="0">
                <a:latin typeface="+mn-lt"/>
              </a:rPr>
              <a:t/>
            </a:r>
            <a:br>
              <a:rPr lang="de-DE" altLang="de-DE" sz="1400" dirty="0">
                <a:latin typeface="+mn-lt"/>
              </a:rPr>
            </a:br>
            <a:r>
              <a:rPr lang="de-DE" altLang="de-DE" sz="1400" dirty="0">
                <a:latin typeface="+mn-lt"/>
              </a:rPr>
              <a:t/>
            </a:r>
            <a:br>
              <a:rPr lang="de-DE" altLang="de-DE" sz="1400" dirty="0">
                <a:latin typeface="+mn-lt"/>
              </a:rPr>
            </a:br>
            <a:r>
              <a:rPr lang="en-US" altLang="de-DE" sz="1400" dirty="0" err="1">
                <a:latin typeface="+mn-lt"/>
              </a:rPr>
              <a:t>Wieningerstrasse</a:t>
            </a:r>
            <a:r>
              <a:rPr lang="en-US" altLang="de-DE" sz="1400" dirty="0">
                <a:latin typeface="+mn-lt"/>
              </a:rPr>
              <a:t> 8</a:t>
            </a:r>
            <a:br>
              <a:rPr lang="en-US" altLang="de-DE" sz="1400" dirty="0">
                <a:latin typeface="+mn-lt"/>
              </a:rPr>
            </a:br>
            <a:r>
              <a:rPr lang="en-US" altLang="de-DE" sz="1400" dirty="0">
                <a:latin typeface="+mn-lt"/>
              </a:rPr>
              <a:t>A-4020 Linz, Austria</a:t>
            </a:r>
          </a:p>
          <a:p>
            <a:pPr eaLnBrk="1" hangingPunct="1"/>
            <a:r>
              <a:rPr lang="de-DE" altLang="en-US" sz="1400" dirty="0">
                <a:latin typeface="+mn-lt"/>
              </a:rPr>
              <a:t>Tel. ++43-(0)50555-41906</a:t>
            </a:r>
            <a:br>
              <a:rPr lang="de-DE" altLang="en-US" sz="1400" dirty="0">
                <a:latin typeface="+mn-lt"/>
              </a:rPr>
            </a:br>
            <a:r>
              <a:rPr lang="de-DE" altLang="en-US" sz="1400" dirty="0">
                <a:latin typeface="+mn-lt"/>
              </a:rPr>
              <a:t>Fax ++43-(0)50555-41915</a:t>
            </a:r>
            <a:r>
              <a:rPr lang="de-DE" altLang="de-DE" sz="1400" dirty="0">
                <a:latin typeface="+mn-lt"/>
              </a:rPr>
              <a:t/>
            </a:r>
            <a:br>
              <a:rPr lang="de-DE" altLang="de-DE" sz="1400" dirty="0">
                <a:latin typeface="+mn-lt"/>
              </a:rPr>
            </a:br>
            <a:r>
              <a:rPr lang="de-DE" altLang="de-DE" sz="1400" dirty="0">
                <a:latin typeface="+mn-lt"/>
              </a:rPr>
              <a:t>valeria.gruber@ages.at</a:t>
            </a:r>
            <a:r>
              <a:rPr lang="de-DE" altLang="de-DE" sz="1400" u="sng" dirty="0">
                <a:latin typeface="+mn-lt"/>
              </a:rPr>
              <a:t/>
            </a:r>
            <a:br>
              <a:rPr lang="de-DE" altLang="de-DE" sz="1400" u="sng" dirty="0">
                <a:latin typeface="+mn-lt"/>
              </a:rPr>
            </a:br>
            <a:r>
              <a:rPr lang="de-DE" altLang="de-DE" sz="1400" u="sng" dirty="0">
                <a:latin typeface="+mn-lt"/>
              </a:rPr>
              <a:t>www.ages.at</a:t>
            </a:r>
            <a:endParaRPr lang="de-DE" altLang="de-DE" sz="1400" dirty="0">
              <a:latin typeface="+mn-lt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417145" cy="500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833624" y="1412776"/>
            <a:ext cx="4165949" cy="461665"/>
          </a:xfrm>
          <a:prstGeom prst="rect">
            <a:avLst/>
          </a:prstGeom>
          <a:solidFill>
            <a:srgbClr val="CCA400"/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Thank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attention</a:t>
            </a:r>
            <a:r>
              <a:rPr lang="de-DE" sz="2400" dirty="0" smtClean="0"/>
              <a:t>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576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Radon </a:t>
            </a:r>
            <a:r>
              <a:rPr lang="de-DE" dirty="0" err="1" smtClean="0"/>
              <a:t>situation</a:t>
            </a:r>
            <a:r>
              <a:rPr lang="de-DE" dirty="0" smtClean="0"/>
              <a:t> in Austria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289016" y="3251346"/>
            <a:ext cx="7118664" cy="3127182"/>
            <a:chOff x="395288" y="2133600"/>
            <a:chExt cx="8350250" cy="39909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5288" y="2133600"/>
              <a:ext cx="8350250" cy="3990975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2843808" y="2564904"/>
              <a:ext cx="36004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sp>
        <p:nvSpPr>
          <p:cNvPr id="10" name="Pfeil nach unten 9"/>
          <p:cNvSpPr>
            <a:spLocks noChangeArrowheads="1"/>
          </p:cNvSpPr>
          <p:nvPr/>
        </p:nvSpPr>
        <p:spPr bwMode="auto">
          <a:xfrm>
            <a:off x="5687430" y="4097106"/>
            <a:ext cx="287338" cy="6477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1" name="Pfeil nach unten 10"/>
          <p:cNvSpPr>
            <a:spLocks noChangeArrowheads="1"/>
          </p:cNvSpPr>
          <p:nvPr/>
        </p:nvSpPr>
        <p:spPr bwMode="auto">
          <a:xfrm>
            <a:off x="2936631" y="3356992"/>
            <a:ext cx="287338" cy="6477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2" name="Textfeld 11"/>
          <p:cNvSpPr txBox="1"/>
          <p:nvPr/>
        </p:nvSpPr>
        <p:spPr>
          <a:xfrm>
            <a:off x="2703827" y="29876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Austria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507410" y="3707740"/>
            <a:ext cx="64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USA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81497" y="1394430"/>
            <a:ext cx="2982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Population: 8.8 </a:t>
            </a:r>
            <a:r>
              <a:rPr lang="de-DE" dirty="0" err="1" smtClean="0"/>
              <a:t>mio</a:t>
            </a:r>
            <a:endParaRPr lang="de-DE" dirty="0" smtClean="0"/>
          </a:p>
          <a:p>
            <a:r>
              <a:rPr lang="de-DE" dirty="0" smtClean="0"/>
              <a:t>Area: 83.879 km²</a:t>
            </a:r>
          </a:p>
          <a:p>
            <a:r>
              <a:rPr lang="de-DE" dirty="0" smtClean="0"/>
              <a:t>9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smtClean="0"/>
              <a:t>-</a:t>
            </a:r>
          </a:p>
          <a:p>
            <a:r>
              <a:rPr lang="de-DE" dirty="0" smtClean="0"/>
              <a:t>Radon </a:t>
            </a:r>
            <a:r>
              <a:rPr lang="de-DE" dirty="0" err="1" smtClean="0"/>
              <a:t>situation</a:t>
            </a:r>
            <a:r>
              <a:rPr lang="de-DE" dirty="0" smtClean="0"/>
              <a:t> diverse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geology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7524328" y="6051485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/>
              <a:t>Ref</a:t>
            </a:r>
            <a:r>
              <a:rPr lang="de-DE" sz="1000" dirty="0" smtClean="0"/>
              <a:t>.: WHO</a:t>
            </a:r>
            <a:endParaRPr lang="de-DE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1317204" y="2979377"/>
            <a:ext cx="74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Bq</a:t>
            </a:r>
            <a:r>
              <a:rPr lang="de-DE" sz="1400" dirty="0" smtClean="0"/>
              <a:t>/m³</a:t>
            </a:r>
            <a:endParaRPr lang="de-D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7" y="1059848"/>
            <a:ext cx="3514358" cy="227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2000" dirty="0" err="1" smtClean="0"/>
              <a:t>Embeded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Austrian Agency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Health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Food </a:t>
            </a:r>
            <a:r>
              <a:rPr lang="de-DE" sz="2000" dirty="0" err="1" smtClean="0"/>
              <a:t>Safety</a:t>
            </a:r>
            <a:r>
              <a:rPr lang="de-DE" sz="2000" dirty="0" smtClean="0"/>
              <a:t> (AGES)</a:t>
            </a:r>
          </a:p>
          <a:p>
            <a:r>
              <a:rPr lang="de-DE" sz="2000" dirty="0" err="1" smtClean="0"/>
              <a:t>Financed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Austrian </a:t>
            </a:r>
            <a:r>
              <a:rPr lang="de-DE" sz="2000" dirty="0" err="1" smtClean="0"/>
              <a:t>Ministry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Environment </a:t>
            </a:r>
          </a:p>
          <a:p>
            <a:r>
              <a:rPr lang="de-DE" sz="2000" dirty="0" err="1" smtClean="0"/>
              <a:t>Responsible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national </a:t>
            </a:r>
            <a:r>
              <a:rPr lang="de-DE" sz="2000" dirty="0" err="1" smtClean="0"/>
              <a:t>radon</a:t>
            </a:r>
            <a:r>
              <a:rPr lang="de-DE" sz="2000" dirty="0" smtClean="0"/>
              <a:t> </a:t>
            </a:r>
            <a:r>
              <a:rPr lang="de-DE" sz="2000" dirty="0" err="1" smtClean="0"/>
              <a:t>work</a:t>
            </a:r>
            <a:r>
              <a:rPr lang="de-DE" sz="2000" dirty="0" smtClean="0"/>
              <a:t> in Austria</a:t>
            </a:r>
          </a:p>
          <a:p>
            <a:pPr lvl="1"/>
            <a:r>
              <a:rPr lang="de-DE" sz="1800" dirty="0" err="1" smtClean="0"/>
              <a:t>Advicing</a:t>
            </a:r>
            <a:r>
              <a:rPr lang="de-DE" sz="1800" dirty="0" smtClean="0"/>
              <a:t> </a:t>
            </a:r>
            <a:r>
              <a:rPr lang="de-DE" sz="1800" dirty="0" err="1" smtClean="0"/>
              <a:t>MoE</a:t>
            </a:r>
            <a:r>
              <a:rPr lang="de-DE" sz="1800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implementation</a:t>
            </a:r>
            <a:r>
              <a:rPr lang="de-DE" sz="1800" dirty="0" smtClean="0"/>
              <a:t> </a:t>
            </a:r>
            <a:r>
              <a:rPr lang="de-DE" sz="1800" dirty="0" err="1" smtClean="0"/>
              <a:t>new</a:t>
            </a:r>
            <a:r>
              <a:rPr lang="de-DE" sz="1800" dirty="0" smtClean="0"/>
              <a:t> EU-</a:t>
            </a:r>
            <a:r>
              <a:rPr lang="de-DE" sz="1800" dirty="0" err="1" smtClean="0"/>
              <a:t>directive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err="1"/>
              <a:t>P</a:t>
            </a:r>
            <a:r>
              <a:rPr lang="de-DE" sz="1800" dirty="0" err="1" smtClean="0"/>
              <a:t>reparing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monitoring</a:t>
            </a:r>
            <a:r>
              <a:rPr lang="de-DE" sz="1800" dirty="0" smtClean="0"/>
              <a:t> national </a:t>
            </a:r>
            <a:r>
              <a:rPr lang="de-DE" sz="1800" dirty="0" err="1" smtClean="0"/>
              <a:t>radon</a:t>
            </a:r>
            <a:r>
              <a:rPr lang="de-DE" sz="1800" dirty="0" smtClean="0"/>
              <a:t> </a:t>
            </a:r>
            <a:r>
              <a:rPr lang="de-DE" sz="1800" dirty="0" err="1" smtClean="0"/>
              <a:t>action</a:t>
            </a:r>
            <a:r>
              <a:rPr lang="de-DE" sz="1800" dirty="0" smtClean="0"/>
              <a:t> plan</a:t>
            </a:r>
          </a:p>
          <a:p>
            <a:pPr lvl="1"/>
            <a:r>
              <a:rPr lang="de-DE" sz="1800" dirty="0" smtClean="0"/>
              <a:t>Austrian </a:t>
            </a:r>
            <a:r>
              <a:rPr lang="de-DE" sz="1800" dirty="0" err="1" smtClean="0"/>
              <a:t>radon</a:t>
            </a:r>
            <a:r>
              <a:rPr lang="de-DE" sz="1800" dirty="0" smtClean="0"/>
              <a:t> </a:t>
            </a:r>
            <a:r>
              <a:rPr lang="de-DE" sz="1800" dirty="0" err="1" smtClean="0"/>
              <a:t>map</a:t>
            </a:r>
            <a:r>
              <a:rPr lang="de-DE" sz="1800" dirty="0" smtClean="0"/>
              <a:t>, </a:t>
            </a:r>
            <a:r>
              <a:rPr lang="de-DE" sz="1800" dirty="0" err="1" smtClean="0"/>
              <a:t>delineation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„</a:t>
            </a:r>
            <a:r>
              <a:rPr lang="de-DE" sz="1800" dirty="0" err="1" smtClean="0"/>
              <a:t>radon</a:t>
            </a:r>
            <a:r>
              <a:rPr lang="de-DE" sz="1800" dirty="0" smtClean="0"/>
              <a:t> </a:t>
            </a:r>
            <a:r>
              <a:rPr lang="de-DE" sz="1800" dirty="0" err="1" smtClean="0"/>
              <a:t>areas</a:t>
            </a:r>
            <a:r>
              <a:rPr lang="de-DE" sz="1800" dirty="0" smtClean="0"/>
              <a:t>“</a:t>
            </a:r>
          </a:p>
          <a:p>
            <a:pPr lvl="1"/>
            <a:r>
              <a:rPr lang="de-DE" sz="1800" dirty="0"/>
              <a:t>R</a:t>
            </a:r>
            <a:r>
              <a:rPr lang="de-DE" sz="1800" dirty="0" smtClean="0"/>
              <a:t>adon </a:t>
            </a:r>
            <a:r>
              <a:rPr lang="de-DE" sz="1800" dirty="0" err="1" smtClean="0"/>
              <a:t>awareness</a:t>
            </a:r>
            <a:r>
              <a:rPr lang="de-DE" sz="1800" dirty="0" smtClean="0"/>
              <a:t>, </a:t>
            </a:r>
            <a:r>
              <a:rPr lang="de-DE" sz="1800" dirty="0" err="1" smtClean="0"/>
              <a:t>risk</a:t>
            </a:r>
            <a:r>
              <a:rPr lang="de-DE" sz="1800" dirty="0" smtClean="0"/>
              <a:t> </a:t>
            </a:r>
            <a:r>
              <a:rPr lang="de-DE" sz="1800" dirty="0" err="1" smtClean="0"/>
              <a:t>communication</a:t>
            </a:r>
            <a:r>
              <a:rPr lang="de-DE" sz="1800" dirty="0" smtClean="0"/>
              <a:t>, </a:t>
            </a:r>
            <a:r>
              <a:rPr lang="de-DE" sz="1800" dirty="0" err="1" smtClean="0"/>
              <a:t>training</a:t>
            </a:r>
            <a:r>
              <a:rPr lang="de-DE" sz="1800" dirty="0" smtClean="0"/>
              <a:t>, </a:t>
            </a:r>
            <a:r>
              <a:rPr lang="de-DE" sz="1800" dirty="0" err="1" smtClean="0"/>
              <a:t>education</a:t>
            </a:r>
            <a:r>
              <a:rPr lang="de-DE" sz="1800" dirty="0" smtClean="0"/>
              <a:t> </a:t>
            </a:r>
          </a:p>
          <a:p>
            <a:pPr lvl="1"/>
            <a:r>
              <a:rPr lang="de-DE" sz="1800" dirty="0" smtClean="0"/>
              <a:t>Pilot </a:t>
            </a:r>
            <a:r>
              <a:rPr lang="de-DE" sz="1800" dirty="0" err="1" smtClean="0"/>
              <a:t>studies</a:t>
            </a:r>
            <a:r>
              <a:rPr lang="de-DE" sz="1800" dirty="0" smtClean="0"/>
              <a:t> on </a:t>
            </a:r>
            <a:r>
              <a:rPr lang="de-DE" sz="1800" dirty="0" err="1" smtClean="0"/>
              <a:t>specific</a:t>
            </a:r>
            <a:r>
              <a:rPr lang="de-DE" sz="1800" dirty="0" smtClean="0"/>
              <a:t> </a:t>
            </a:r>
            <a:r>
              <a:rPr lang="de-DE" sz="1800" dirty="0" err="1" smtClean="0"/>
              <a:t>questions</a:t>
            </a:r>
            <a:endParaRPr lang="de-DE" sz="1800" dirty="0" smtClean="0"/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National Radon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Austria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9" y="4869160"/>
            <a:ext cx="8352928" cy="14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57200" y="1476274"/>
            <a:ext cx="8507288" cy="4724526"/>
          </a:xfrm>
        </p:spPr>
        <p:txBody>
          <a:bodyPr/>
          <a:lstStyle/>
          <a:p>
            <a:r>
              <a:rPr lang="en-US" sz="1800" dirty="0">
                <a:cs typeface="Arial"/>
              </a:rPr>
              <a:t>Current recommended levels for </a:t>
            </a:r>
            <a:r>
              <a:rPr lang="en-US" sz="1800" b="1" dirty="0">
                <a:solidFill>
                  <a:srgbClr val="CCA400"/>
                </a:solidFill>
                <a:cs typeface="Arial"/>
              </a:rPr>
              <a:t>indoor radon concentration </a:t>
            </a:r>
            <a:r>
              <a:rPr lang="en-US" sz="1800" dirty="0" smtClean="0">
                <a:cs typeface="Arial"/>
              </a:rPr>
              <a:t>(since 1992):</a:t>
            </a:r>
          </a:p>
          <a:p>
            <a:pPr lvl="1"/>
            <a:r>
              <a:rPr lang="en-US" sz="1600" dirty="0">
                <a:cs typeface="Arial"/>
              </a:rPr>
              <a:t>400 </a:t>
            </a:r>
            <a:r>
              <a:rPr lang="en-US" sz="1600" dirty="0" err="1">
                <a:cs typeface="Arial"/>
              </a:rPr>
              <a:t>Bq</a:t>
            </a:r>
            <a:r>
              <a:rPr lang="en-US" sz="1600" dirty="0">
                <a:cs typeface="Arial"/>
              </a:rPr>
              <a:t>/m³ action level for existing buildings </a:t>
            </a:r>
            <a:r>
              <a:rPr lang="en-US" sz="1600" dirty="0" smtClean="0">
                <a:cs typeface="Arial"/>
              </a:rPr>
              <a:t>(~ 11 </a:t>
            </a:r>
            <a:r>
              <a:rPr lang="en-US" sz="1600" dirty="0" err="1">
                <a:cs typeface="Arial"/>
              </a:rPr>
              <a:t>pCi</a:t>
            </a:r>
            <a:r>
              <a:rPr lang="en-US" sz="1600" dirty="0">
                <a:cs typeface="Arial"/>
              </a:rPr>
              <a:t>/l)</a:t>
            </a:r>
          </a:p>
          <a:p>
            <a:pPr lvl="1"/>
            <a:r>
              <a:rPr lang="en-US" sz="1600" dirty="0">
                <a:cs typeface="Arial"/>
              </a:rPr>
              <a:t>200 </a:t>
            </a:r>
            <a:r>
              <a:rPr lang="en-US" sz="1600" dirty="0" err="1">
                <a:cs typeface="Arial"/>
              </a:rPr>
              <a:t>Bq</a:t>
            </a:r>
            <a:r>
              <a:rPr lang="en-US" sz="1600" dirty="0">
                <a:cs typeface="Arial"/>
              </a:rPr>
              <a:t>/m³ target level for new buildings </a:t>
            </a:r>
            <a:r>
              <a:rPr lang="en-US" sz="1600" dirty="0" smtClean="0">
                <a:cs typeface="Arial"/>
              </a:rPr>
              <a:t>(~ 5 </a:t>
            </a:r>
            <a:r>
              <a:rPr lang="en-US" sz="1600" dirty="0" err="1">
                <a:cs typeface="Arial"/>
              </a:rPr>
              <a:t>pCi</a:t>
            </a:r>
            <a:r>
              <a:rPr lang="en-US" sz="1600" dirty="0">
                <a:cs typeface="Arial"/>
              </a:rPr>
              <a:t>/l</a:t>
            </a:r>
            <a:r>
              <a:rPr lang="en-US" sz="1600" dirty="0" smtClean="0">
                <a:cs typeface="Arial"/>
              </a:rPr>
              <a:t>)</a:t>
            </a:r>
            <a:endParaRPr lang="en-US" sz="1600" dirty="0">
              <a:cs typeface="Arial"/>
            </a:endParaRPr>
          </a:p>
          <a:p>
            <a:r>
              <a:rPr lang="en-US" sz="1800" dirty="0">
                <a:cs typeface="Arial"/>
              </a:rPr>
              <a:t>No legal obligation to measure radon in </a:t>
            </a:r>
            <a:r>
              <a:rPr lang="en-US" sz="1800" b="1" dirty="0">
                <a:solidFill>
                  <a:srgbClr val="CCA400"/>
                </a:solidFill>
                <a:cs typeface="Arial"/>
              </a:rPr>
              <a:t>“general” workplaces</a:t>
            </a:r>
          </a:p>
          <a:p>
            <a:r>
              <a:rPr lang="en-US" sz="1800" dirty="0">
                <a:cs typeface="Arial"/>
              </a:rPr>
              <a:t>Obligation to measure “</a:t>
            </a:r>
            <a:r>
              <a:rPr lang="en-US" sz="1800" b="1" dirty="0">
                <a:solidFill>
                  <a:srgbClr val="CCA400"/>
                </a:solidFill>
                <a:cs typeface="Arial"/>
              </a:rPr>
              <a:t>Workplaces with potentially elevated radon exposures</a:t>
            </a:r>
            <a:r>
              <a:rPr lang="en-US" sz="1800" dirty="0">
                <a:cs typeface="Arial"/>
              </a:rPr>
              <a:t>” (since </a:t>
            </a:r>
            <a:r>
              <a:rPr lang="en-US" sz="1800" dirty="0" smtClean="0">
                <a:cs typeface="Arial"/>
              </a:rPr>
              <a:t>2008, </a:t>
            </a:r>
            <a:r>
              <a:rPr lang="en-US" sz="1800" dirty="0" err="1" smtClean="0">
                <a:cs typeface="Arial"/>
              </a:rPr>
              <a:t>NatStrV</a:t>
            </a:r>
            <a:r>
              <a:rPr lang="en-US" sz="1800" dirty="0" smtClean="0">
                <a:cs typeface="Arial"/>
              </a:rPr>
              <a:t>)</a:t>
            </a:r>
          </a:p>
          <a:p>
            <a:pPr lvl="1"/>
            <a:r>
              <a:rPr lang="en-US" sz="1600" dirty="0" smtClean="0">
                <a:cs typeface="Arial"/>
              </a:rPr>
              <a:t>waterworks, </a:t>
            </a:r>
            <a:r>
              <a:rPr lang="en-US" sz="1600" dirty="0">
                <a:cs typeface="Arial"/>
              </a:rPr>
              <a:t>underground workplaces, show mines and caves, radon spas</a:t>
            </a:r>
          </a:p>
          <a:p>
            <a:r>
              <a:rPr lang="de-DE" sz="1800" dirty="0" smtClean="0"/>
              <a:t>Future: </a:t>
            </a:r>
            <a:r>
              <a:rPr lang="de-DE" sz="1800" b="1" dirty="0" smtClean="0">
                <a:solidFill>
                  <a:srgbClr val="CCA400"/>
                </a:solidFill>
              </a:rPr>
              <a:t>European Basic </a:t>
            </a:r>
            <a:r>
              <a:rPr lang="de-DE" sz="1800" b="1" dirty="0" err="1" smtClean="0">
                <a:solidFill>
                  <a:srgbClr val="CCA400"/>
                </a:solidFill>
              </a:rPr>
              <a:t>Safety</a:t>
            </a:r>
            <a:r>
              <a:rPr lang="de-DE" sz="1800" b="1" dirty="0" smtClean="0">
                <a:solidFill>
                  <a:srgbClr val="CCA400"/>
                </a:solidFill>
              </a:rPr>
              <a:t> Standards </a:t>
            </a:r>
            <a:r>
              <a:rPr lang="de-DE" sz="1800" dirty="0" smtClean="0"/>
              <a:t>(</a:t>
            </a:r>
            <a:r>
              <a:rPr lang="de-DE" sz="1800" dirty="0" err="1" smtClean="0"/>
              <a:t>implementation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EU-MS </a:t>
            </a:r>
            <a:r>
              <a:rPr lang="de-DE" sz="1800" dirty="0" err="1" smtClean="0"/>
              <a:t>by</a:t>
            </a:r>
            <a:r>
              <a:rPr lang="de-DE" sz="1800" dirty="0" smtClean="0"/>
              <a:t> 2018)</a:t>
            </a:r>
            <a:endParaRPr lang="de-DE" dirty="0" smtClean="0"/>
          </a:p>
          <a:p>
            <a:pPr lvl="1"/>
            <a:r>
              <a:rPr lang="de-DE" sz="1600" dirty="0" smtClean="0">
                <a:cs typeface="Arial"/>
              </a:rPr>
              <a:t>Reference </a:t>
            </a:r>
            <a:r>
              <a:rPr lang="de-DE" sz="1600" dirty="0" err="1" smtClean="0">
                <a:cs typeface="Arial"/>
              </a:rPr>
              <a:t>level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for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dwellings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and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workplaces</a:t>
            </a:r>
            <a:r>
              <a:rPr lang="de-DE" sz="1600" dirty="0" smtClean="0">
                <a:cs typeface="Arial"/>
              </a:rPr>
              <a:t> not </a:t>
            </a:r>
            <a:r>
              <a:rPr lang="de-DE" sz="1600" dirty="0" err="1" smtClean="0">
                <a:cs typeface="Arial"/>
              </a:rPr>
              <a:t>higher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than</a:t>
            </a:r>
            <a:r>
              <a:rPr lang="de-DE" sz="1600" dirty="0" smtClean="0">
                <a:cs typeface="Arial"/>
              </a:rPr>
              <a:t> 300 </a:t>
            </a:r>
            <a:r>
              <a:rPr lang="de-DE" sz="1600" dirty="0" err="1" smtClean="0">
                <a:cs typeface="Arial"/>
              </a:rPr>
              <a:t>Bq</a:t>
            </a:r>
            <a:r>
              <a:rPr lang="de-DE" sz="1600" dirty="0" smtClean="0">
                <a:cs typeface="Arial"/>
              </a:rPr>
              <a:t>/m³ </a:t>
            </a:r>
            <a:r>
              <a:rPr lang="en-US" sz="1600" dirty="0" smtClean="0">
                <a:cs typeface="Arial"/>
              </a:rPr>
              <a:t>(~ 8 </a:t>
            </a:r>
            <a:r>
              <a:rPr lang="en-US" sz="1600" dirty="0" err="1">
                <a:cs typeface="Arial"/>
              </a:rPr>
              <a:t>pCi</a:t>
            </a:r>
            <a:r>
              <a:rPr lang="en-US" sz="1600" dirty="0">
                <a:cs typeface="Arial"/>
              </a:rPr>
              <a:t>/l</a:t>
            </a:r>
            <a:r>
              <a:rPr lang="en-US" sz="1600" dirty="0" smtClean="0">
                <a:cs typeface="Arial"/>
              </a:rPr>
              <a:t>)</a:t>
            </a:r>
            <a:endParaRPr lang="de-DE" sz="1600" dirty="0" smtClean="0">
              <a:cs typeface="Arial"/>
            </a:endParaRPr>
          </a:p>
          <a:p>
            <a:pPr lvl="1"/>
            <a:r>
              <a:rPr lang="de-DE" sz="1600" dirty="0" smtClean="0">
                <a:cs typeface="Arial"/>
              </a:rPr>
              <a:t>Obligation </a:t>
            </a:r>
            <a:r>
              <a:rPr lang="de-DE" sz="1600" dirty="0" err="1" smtClean="0">
                <a:cs typeface="Arial"/>
              </a:rPr>
              <a:t>to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measure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radon</a:t>
            </a:r>
            <a:r>
              <a:rPr lang="de-DE" sz="1600" dirty="0" smtClean="0">
                <a:cs typeface="Arial"/>
              </a:rPr>
              <a:t> in </a:t>
            </a:r>
          </a:p>
          <a:p>
            <a:pPr lvl="4"/>
            <a:r>
              <a:rPr lang="de-DE" sz="1600" dirty="0" smtClean="0">
                <a:cs typeface="Arial"/>
              </a:rPr>
              <a:t>„General“ </a:t>
            </a:r>
            <a:r>
              <a:rPr lang="de-DE" sz="1600" dirty="0" err="1" smtClean="0">
                <a:cs typeface="Arial"/>
              </a:rPr>
              <a:t>workplaces</a:t>
            </a:r>
            <a:r>
              <a:rPr lang="de-DE" sz="1600" dirty="0" smtClean="0">
                <a:cs typeface="Arial"/>
              </a:rPr>
              <a:t> in </a:t>
            </a:r>
            <a:r>
              <a:rPr lang="de-DE" sz="1600" dirty="0" err="1" smtClean="0">
                <a:cs typeface="Arial"/>
              </a:rPr>
              <a:t>basement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and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groundfloor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rooms</a:t>
            </a:r>
            <a:r>
              <a:rPr lang="de-DE" sz="1600" dirty="0" smtClean="0">
                <a:cs typeface="Arial"/>
              </a:rPr>
              <a:t> in „</a:t>
            </a:r>
            <a:r>
              <a:rPr lang="de-DE" sz="1600" dirty="0" err="1" smtClean="0">
                <a:cs typeface="Arial"/>
              </a:rPr>
              <a:t>radon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areas</a:t>
            </a:r>
            <a:r>
              <a:rPr lang="de-DE" sz="1600" dirty="0" smtClean="0">
                <a:cs typeface="Arial"/>
              </a:rPr>
              <a:t>“</a:t>
            </a:r>
          </a:p>
          <a:p>
            <a:pPr lvl="4"/>
            <a:r>
              <a:rPr lang="de-DE" sz="1600" dirty="0" err="1" smtClean="0">
                <a:cs typeface="Arial"/>
              </a:rPr>
              <a:t>Specific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workplaces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with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potentially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elevated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radon</a:t>
            </a:r>
            <a:r>
              <a:rPr lang="de-DE" sz="1600" dirty="0" smtClean="0">
                <a:cs typeface="Arial"/>
              </a:rPr>
              <a:t> </a:t>
            </a:r>
            <a:r>
              <a:rPr lang="de-DE" sz="1600" dirty="0" err="1" smtClean="0">
                <a:cs typeface="Arial"/>
              </a:rPr>
              <a:t>exposures</a:t>
            </a:r>
            <a:endParaRPr lang="de-DE" sz="1600" dirty="0" smtClean="0">
              <a:cs typeface="Arial"/>
            </a:endParaRPr>
          </a:p>
          <a:p>
            <a:pPr lvl="1"/>
            <a:endParaRPr lang="en-US" sz="1600" dirty="0" smtClean="0">
              <a:cs typeface="Arial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CCA400"/>
              </a:buClr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Workplaces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Legal Background - Austria</a:t>
            </a:r>
            <a:endParaRPr lang="de-DE" dirty="0"/>
          </a:p>
        </p:txBody>
      </p:sp>
      <p:sp>
        <p:nvSpPr>
          <p:cNvPr id="8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5127" y="1340768"/>
            <a:ext cx="8229600" cy="4724526"/>
          </a:xfrm>
        </p:spPr>
        <p:txBody>
          <a:bodyPr/>
          <a:lstStyle/>
          <a:p>
            <a:r>
              <a:rPr lang="de-DE" sz="1800" dirty="0"/>
              <a:t>General </a:t>
            </a:r>
            <a:r>
              <a:rPr lang="de-DE" sz="1800" dirty="0" err="1"/>
              <a:t>workplaces</a:t>
            </a:r>
            <a:r>
              <a:rPr lang="de-DE" sz="1800" dirty="0"/>
              <a:t>, Public </a:t>
            </a:r>
            <a:r>
              <a:rPr lang="de-DE" sz="1800" dirty="0" err="1"/>
              <a:t>buildings</a:t>
            </a:r>
            <a:r>
              <a:rPr lang="de-DE" sz="1800" dirty="0"/>
              <a:t> (</a:t>
            </a:r>
            <a:r>
              <a:rPr lang="de-DE" sz="1800" dirty="0" err="1"/>
              <a:t>no</a:t>
            </a:r>
            <a:r>
              <a:rPr lang="de-DE" sz="1800" dirty="0"/>
              <a:t> legal </a:t>
            </a:r>
            <a:r>
              <a:rPr lang="de-DE" sz="1800" dirty="0" err="1"/>
              <a:t>obligation</a:t>
            </a:r>
            <a:r>
              <a:rPr lang="de-DE" sz="1800" dirty="0"/>
              <a:t> </a:t>
            </a:r>
            <a:r>
              <a:rPr lang="de-DE" sz="1800" dirty="0" err="1"/>
              <a:t>yet</a:t>
            </a:r>
            <a:r>
              <a:rPr lang="de-DE" sz="1800" dirty="0"/>
              <a:t>)</a:t>
            </a:r>
          </a:p>
          <a:p>
            <a:pPr lvl="1"/>
            <a:r>
              <a:rPr lang="de-DE" sz="1600" dirty="0"/>
              <a:t>Kindergartens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childcare</a:t>
            </a:r>
            <a:r>
              <a:rPr lang="de-DE" sz="1600" dirty="0"/>
              <a:t> </a:t>
            </a:r>
            <a:r>
              <a:rPr lang="de-DE" sz="1600" dirty="0" err="1"/>
              <a:t>centers</a:t>
            </a:r>
            <a:r>
              <a:rPr lang="de-DE" sz="1600" dirty="0"/>
              <a:t> (~ </a:t>
            </a:r>
            <a:r>
              <a:rPr lang="de-DE" sz="1600" dirty="0" smtClean="0"/>
              <a:t>800; regional) </a:t>
            </a:r>
            <a:r>
              <a:rPr lang="de-DE" sz="1600" dirty="0"/>
              <a:t>– 1999-2003</a:t>
            </a:r>
          </a:p>
          <a:p>
            <a:pPr lvl="1"/>
            <a:r>
              <a:rPr lang="de-DE" sz="1600" dirty="0"/>
              <a:t>Schools (~ 350, </a:t>
            </a:r>
            <a:r>
              <a:rPr lang="de-DE" sz="1600" dirty="0" err="1" smtClean="0"/>
              <a:t>Upper</a:t>
            </a:r>
            <a:r>
              <a:rPr lang="de-DE" sz="1600" dirty="0" smtClean="0"/>
              <a:t> </a:t>
            </a:r>
            <a:r>
              <a:rPr lang="de-DE" sz="1600" dirty="0"/>
              <a:t>Austria) – 2002</a:t>
            </a:r>
          </a:p>
          <a:p>
            <a:pPr lvl="1"/>
            <a:r>
              <a:rPr lang="de-DE" sz="1600" dirty="0"/>
              <a:t>Administrative </a:t>
            </a:r>
            <a:r>
              <a:rPr lang="de-DE" sz="1600" dirty="0" err="1"/>
              <a:t>buildings</a:t>
            </a:r>
            <a:r>
              <a:rPr lang="de-DE" sz="1600" dirty="0"/>
              <a:t> – </a:t>
            </a:r>
            <a:r>
              <a:rPr lang="de-DE" sz="1600" dirty="0" err="1" smtClean="0"/>
              <a:t>town</a:t>
            </a:r>
            <a:r>
              <a:rPr lang="de-DE" sz="1600" dirty="0" smtClean="0"/>
              <a:t> </a:t>
            </a:r>
            <a:r>
              <a:rPr lang="de-DE" sz="1600" dirty="0" err="1" smtClean="0"/>
              <a:t>halls</a:t>
            </a:r>
            <a:r>
              <a:rPr lang="de-DE" sz="1600" dirty="0" smtClean="0"/>
              <a:t> (~ </a:t>
            </a:r>
            <a:r>
              <a:rPr lang="de-DE" sz="1600" dirty="0"/>
              <a:t>440, </a:t>
            </a:r>
            <a:r>
              <a:rPr lang="de-DE" sz="1600" dirty="0" err="1" smtClean="0"/>
              <a:t>Upper</a:t>
            </a:r>
            <a:r>
              <a:rPr lang="de-DE" sz="1600" dirty="0" smtClean="0"/>
              <a:t> </a:t>
            </a:r>
            <a:r>
              <a:rPr lang="de-DE" sz="1600" dirty="0"/>
              <a:t>Austria) – </a:t>
            </a:r>
            <a:r>
              <a:rPr lang="de-DE" sz="1600" dirty="0" smtClean="0"/>
              <a:t>2008</a:t>
            </a:r>
            <a:endParaRPr lang="de-DE" dirty="0"/>
          </a:p>
          <a:p>
            <a:r>
              <a:rPr lang="de-DE" sz="1800" dirty="0" err="1"/>
              <a:t>Specific</a:t>
            </a:r>
            <a:r>
              <a:rPr lang="de-DE" sz="1800" dirty="0"/>
              <a:t> </a:t>
            </a:r>
            <a:r>
              <a:rPr lang="de-DE" sz="1800" dirty="0" err="1"/>
              <a:t>workplaces</a:t>
            </a:r>
            <a:r>
              <a:rPr lang="de-DE" sz="1800" dirty="0"/>
              <a:t> – Pilot </a:t>
            </a:r>
            <a:r>
              <a:rPr lang="de-DE" sz="1800" dirty="0" err="1"/>
              <a:t>studies</a:t>
            </a:r>
            <a:r>
              <a:rPr lang="de-DE" sz="1800" dirty="0"/>
              <a:t> </a:t>
            </a:r>
            <a:endParaRPr lang="de-DE" sz="1800" dirty="0" smtClean="0"/>
          </a:p>
          <a:p>
            <a:pPr lvl="1"/>
            <a:r>
              <a:rPr lang="de-DE" sz="1600" dirty="0" smtClean="0"/>
              <a:t>Pilot </a:t>
            </a:r>
            <a:r>
              <a:rPr lang="de-DE" sz="1600" dirty="0" err="1"/>
              <a:t>study</a:t>
            </a:r>
            <a:r>
              <a:rPr lang="de-DE" sz="1600" dirty="0"/>
              <a:t> </a:t>
            </a:r>
            <a:r>
              <a:rPr lang="de-DE" sz="1600" dirty="0" err="1" smtClean="0"/>
              <a:t>waterworks</a:t>
            </a:r>
            <a:r>
              <a:rPr lang="de-DE" sz="1600" dirty="0" smtClean="0"/>
              <a:t> </a:t>
            </a:r>
            <a:r>
              <a:rPr lang="de-DE" sz="1600" dirty="0"/>
              <a:t>(45, </a:t>
            </a:r>
            <a:r>
              <a:rPr lang="de-DE" sz="1600" dirty="0" err="1" smtClean="0"/>
              <a:t>Upper</a:t>
            </a:r>
            <a:r>
              <a:rPr lang="de-DE" sz="1600" dirty="0" smtClean="0"/>
              <a:t> </a:t>
            </a:r>
            <a:r>
              <a:rPr lang="de-DE" sz="1600" dirty="0"/>
              <a:t>Austria) – 2004-2006</a:t>
            </a:r>
          </a:p>
          <a:p>
            <a:pPr lvl="1"/>
            <a:r>
              <a:rPr lang="de-DE" sz="1600" dirty="0"/>
              <a:t>Pilot </a:t>
            </a:r>
            <a:r>
              <a:rPr lang="de-DE" sz="1600" dirty="0" err="1"/>
              <a:t>study</a:t>
            </a:r>
            <a:r>
              <a:rPr lang="de-DE" sz="1600" dirty="0"/>
              <a:t> </a:t>
            </a:r>
            <a:r>
              <a:rPr lang="de-DE" sz="1600" dirty="0" err="1"/>
              <a:t>spas</a:t>
            </a:r>
            <a:r>
              <a:rPr lang="de-DE" sz="1600" dirty="0"/>
              <a:t> (3</a:t>
            </a:r>
            <a:r>
              <a:rPr lang="de-DE" sz="1600" dirty="0" smtClean="0"/>
              <a:t>, </a:t>
            </a:r>
            <a:r>
              <a:rPr lang="de-DE" sz="1600" dirty="0" err="1" smtClean="0"/>
              <a:t>Upper</a:t>
            </a:r>
            <a:r>
              <a:rPr lang="de-DE" sz="1600" dirty="0" smtClean="0"/>
              <a:t> </a:t>
            </a:r>
            <a:r>
              <a:rPr lang="de-DE" sz="1600" dirty="0"/>
              <a:t>Austria) – 2005-2006</a:t>
            </a:r>
          </a:p>
          <a:p>
            <a:pPr lvl="1"/>
            <a:r>
              <a:rPr lang="de-DE" sz="1600" dirty="0"/>
              <a:t>Pilot </a:t>
            </a:r>
            <a:r>
              <a:rPr lang="de-DE" sz="1600" dirty="0" err="1"/>
              <a:t>study</a:t>
            </a:r>
            <a:r>
              <a:rPr lang="de-DE" sz="1600" dirty="0"/>
              <a:t> </a:t>
            </a:r>
            <a:r>
              <a:rPr lang="de-DE" sz="1600" dirty="0" err="1"/>
              <a:t>visitor</a:t>
            </a:r>
            <a:r>
              <a:rPr lang="de-DE" sz="1600" dirty="0"/>
              <a:t> </a:t>
            </a:r>
            <a:r>
              <a:rPr lang="de-DE" sz="1600" dirty="0" err="1"/>
              <a:t>mines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show</a:t>
            </a:r>
            <a:r>
              <a:rPr lang="de-DE" sz="1600" dirty="0"/>
              <a:t> </a:t>
            </a:r>
            <a:r>
              <a:rPr lang="de-DE" sz="1600" dirty="0" err="1"/>
              <a:t>caves</a:t>
            </a:r>
            <a:r>
              <a:rPr lang="de-DE" sz="1600" dirty="0"/>
              <a:t> (9, Austria) – </a:t>
            </a:r>
            <a:r>
              <a:rPr lang="de-DE" sz="1600" dirty="0" smtClean="0"/>
              <a:t>2008-2010</a:t>
            </a:r>
            <a:endParaRPr lang="de-DE" dirty="0"/>
          </a:p>
          <a:p>
            <a:r>
              <a:rPr lang="de-DE" sz="1800" dirty="0" err="1"/>
              <a:t>Specific</a:t>
            </a:r>
            <a:r>
              <a:rPr lang="de-DE" sz="1800" dirty="0"/>
              <a:t> </a:t>
            </a:r>
            <a:r>
              <a:rPr lang="de-DE" sz="1800" dirty="0" err="1"/>
              <a:t>workplaces</a:t>
            </a:r>
            <a:r>
              <a:rPr lang="de-DE" sz="1800" dirty="0"/>
              <a:t> </a:t>
            </a:r>
            <a:r>
              <a:rPr lang="de-DE" sz="1800" dirty="0" smtClean="0"/>
              <a:t>– </a:t>
            </a:r>
            <a:r>
              <a:rPr lang="de-DE" sz="1800" dirty="0" err="1" smtClean="0"/>
              <a:t>implementation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 smtClean="0"/>
              <a:t>NatStrV</a:t>
            </a:r>
            <a:r>
              <a:rPr lang="de-DE" sz="1800" dirty="0" smtClean="0"/>
              <a:t> („</a:t>
            </a:r>
            <a:r>
              <a:rPr lang="de-DE" sz="1800" dirty="0" err="1" smtClean="0"/>
              <a:t>Authorized</a:t>
            </a:r>
            <a:r>
              <a:rPr lang="de-DE" sz="1800" dirty="0" smtClean="0"/>
              <a:t> </a:t>
            </a:r>
            <a:r>
              <a:rPr lang="de-DE" sz="1800" dirty="0" err="1" smtClean="0"/>
              <a:t>laboratory</a:t>
            </a:r>
            <a:r>
              <a:rPr lang="de-DE" sz="1800" dirty="0" smtClean="0"/>
              <a:t>“)</a:t>
            </a:r>
            <a:endParaRPr lang="de-DE" sz="1800" dirty="0"/>
          </a:p>
          <a:p>
            <a:pPr lvl="1"/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/>
              <a:t>supplies</a:t>
            </a:r>
            <a:r>
              <a:rPr lang="de-DE" sz="1600" dirty="0"/>
              <a:t> (~ 40, Austria) </a:t>
            </a:r>
          </a:p>
          <a:p>
            <a:pPr lvl="1"/>
            <a:r>
              <a:rPr lang="de-DE" sz="1600" dirty="0" err="1"/>
              <a:t>visitor</a:t>
            </a:r>
            <a:r>
              <a:rPr lang="de-DE" sz="1600" dirty="0"/>
              <a:t> </a:t>
            </a:r>
            <a:r>
              <a:rPr lang="de-DE" sz="1600" dirty="0" err="1"/>
              <a:t>mines</a:t>
            </a:r>
            <a:r>
              <a:rPr lang="de-DE" sz="1600" dirty="0"/>
              <a:t> (3, Austria) </a:t>
            </a:r>
          </a:p>
          <a:p>
            <a:pPr lvl="1"/>
            <a:r>
              <a:rPr lang="de-DE" sz="1600" dirty="0" err="1"/>
              <a:t>radon</a:t>
            </a:r>
            <a:r>
              <a:rPr lang="de-DE" sz="1600" dirty="0"/>
              <a:t> </a:t>
            </a:r>
            <a:r>
              <a:rPr lang="de-DE" sz="1600" dirty="0" err="1"/>
              <a:t>spas</a:t>
            </a:r>
            <a:r>
              <a:rPr lang="de-DE" sz="1600" dirty="0"/>
              <a:t> (~ 5</a:t>
            </a:r>
            <a:r>
              <a:rPr lang="de-DE" sz="1600" dirty="0" smtClean="0"/>
              <a:t>, Salzburg</a:t>
            </a:r>
            <a:r>
              <a:rPr lang="de-DE" sz="1600" dirty="0"/>
              <a:t>) </a:t>
            </a:r>
          </a:p>
          <a:p>
            <a:endParaRPr lang="de-DE" sz="16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Experience in Austria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Radon at </a:t>
            </a:r>
            <a:r>
              <a:rPr lang="de-DE" dirty="0" err="1" smtClean="0"/>
              <a:t>workplaces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buildings</a:t>
            </a:r>
            <a:endParaRPr lang="de-DE" dirty="0"/>
          </a:p>
        </p:txBody>
      </p:sp>
      <p:sp>
        <p:nvSpPr>
          <p:cNvPr id="8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Healthy</a:t>
            </a:r>
            <a:r>
              <a:rPr lang="de-DE" dirty="0"/>
              <a:t> Air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Austria‘s</a:t>
            </a:r>
            <a:r>
              <a:rPr lang="de-DE" dirty="0"/>
              <a:t> Kids“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 smtClean="0"/>
              <a:t>Include</a:t>
            </a:r>
            <a:r>
              <a:rPr lang="de-DE" dirty="0" smtClean="0"/>
              <a:t> Radon in </a:t>
            </a:r>
            <a:r>
              <a:rPr lang="de-DE" dirty="0" err="1" smtClean="0"/>
              <a:t>Indoor</a:t>
            </a:r>
            <a:r>
              <a:rPr lang="de-DE" dirty="0" smtClean="0"/>
              <a:t> Air </a:t>
            </a:r>
            <a:r>
              <a:rPr lang="de-DE" dirty="0" err="1" smtClean="0"/>
              <a:t>programmes</a:t>
            </a:r>
            <a:endParaRPr lang="de-DE" dirty="0"/>
          </a:p>
        </p:txBody>
      </p:sp>
      <p:sp>
        <p:nvSpPr>
          <p:cNvPr id="5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sp>
        <p:nvSpPr>
          <p:cNvPr id="10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457200" y="1484784"/>
            <a:ext cx="8219256" cy="4716016"/>
          </a:xfrm>
        </p:spPr>
        <p:txBody>
          <a:bodyPr/>
          <a:lstStyle/>
          <a:p>
            <a:r>
              <a:rPr lang="en-US" sz="2000" dirty="0"/>
              <a:t>Radon</a:t>
            </a:r>
          </a:p>
          <a:p>
            <a:r>
              <a:rPr lang="en-US" sz="2000" dirty="0"/>
              <a:t>Chemical indoor parameters (formaldehyde, VOC, PCP, PCB)</a:t>
            </a:r>
          </a:p>
          <a:p>
            <a:r>
              <a:rPr lang="en-US" sz="2000" dirty="0"/>
              <a:t>Smell</a:t>
            </a:r>
          </a:p>
          <a:p>
            <a:r>
              <a:rPr lang="en-US" sz="2000" dirty="0" err="1"/>
              <a:t>Mould</a:t>
            </a:r>
            <a:endParaRPr lang="en-US" sz="2000" dirty="0"/>
          </a:p>
          <a:p>
            <a:r>
              <a:rPr lang="en-US" sz="2000" dirty="0"/>
              <a:t>Acoustics</a:t>
            </a:r>
          </a:p>
          <a:p>
            <a:r>
              <a:rPr lang="en-US" sz="2000" dirty="0"/>
              <a:t>Tightness of building, draught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520280" cy="3563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07448"/>
            <a:ext cx="1656184" cy="2340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Radon in </a:t>
            </a:r>
            <a:r>
              <a:rPr lang="de-DE" dirty="0" err="1" smtClean="0"/>
              <a:t>schools</a:t>
            </a:r>
            <a:endParaRPr lang="de-DE" dirty="0"/>
          </a:p>
        </p:txBody>
      </p:sp>
      <p:sp>
        <p:nvSpPr>
          <p:cNvPr id="8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7" y="1887323"/>
            <a:ext cx="3607399" cy="26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68" y="1887323"/>
            <a:ext cx="3627386" cy="26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572000" y="1641102"/>
            <a:ext cx="2092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Schools, </a:t>
            </a:r>
            <a:r>
              <a:rPr lang="de-DE" sz="1400" b="1" dirty="0" err="1" smtClean="0"/>
              <a:t>control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group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64914" y="4513522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64 (20%) </a:t>
            </a:r>
            <a:r>
              <a:rPr lang="de-DE" sz="1400" dirty="0" err="1" smtClean="0"/>
              <a:t>schools</a:t>
            </a:r>
            <a:r>
              <a:rPr lang="de-DE" sz="1400" dirty="0" smtClean="0"/>
              <a:t> &gt; 400 </a:t>
            </a:r>
            <a:r>
              <a:rPr lang="de-DE" sz="1400" dirty="0" err="1" smtClean="0"/>
              <a:t>Bq</a:t>
            </a:r>
            <a:r>
              <a:rPr lang="de-DE" sz="1400" dirty="0" smtClean="0"/>
              <a:t>/m³</a:t>
            </a:r>
          </a:p>
          <a:p>
            <a:r>
              <a:rPr lang="de-DE" sz="1400" dirty="0" smtClean="0"/>
              <a:t>23 (6%) </a:t>
            </a:r>
            <a:r>
              <a:rPr lang="de-DE" sz="1400" dirty="0" err="1" smtClean="0"/>
              <a:t>schools</a:t>
            </a:r>
            <a:r>
              <a:rPr lang="de-DE" sz="1400" dirty="0" smtClean="0"/>
              <a:t> &gt; 1000 </a:t>
            </a:r>
            <a:r>
              <a:rPr lang="de-DE" sz="1400" dirty="0" err="1" smtClean="0"/>
              <a:t>Bq</a:t>
            </a:r>
            <a:r>
              <a:rPr lang="de-DE" sz="1400" dirty="0" smtClean="0"/>
              <a:t>/m</a:t>
            </a:r>
            <a:r>
              <a:rPr lang="de-DE" dirty="0" smtClean="0"/>
              <a:t>³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78974" y="1607894"/>
            <a:ext cx="1911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Schools, </a:t>
            </a:r>
            <a:r>
              <a:rPr lang="de-DE" sz="1400" b="1" dirty="0" err="1" smtClean="0"/>
              <a:t>radon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areas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7925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Radon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schools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kindergartens</a:t>
            </a:r>
            <a:endParaRPr lang="de-D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/>
          <a:stretch/>
        </p:blipFill>
        <p:spPr>
          <a:xfrm>
            <a:off x="683568" y="1412776"/>
            <a:ext cx="7645152" cy="4628194"/>
          </a:xfrm>
          <a:prstGeom prst="rect">
            <a:avLst/>
          </a:prstGeom>
          <a:noFill/>
          <a:ln/>
        </p:spPr>
      </p:pic>
      <p:sp>
        <p:nvSpPr>
          <p:cNvPr id="8" name="TextBox 5"/>
          <p:cNvSpPr txBox="1"/>
          <p:nvPr/>
        </p:nvSpPr>
        <p:spPr>
          <a:xfrm>
            <a:off x="3779912" y="6446078"/>
            <a:ext cx="495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2017 International Radon Symposium</a:t>
            </a:r>
            <a:r>
              <a:rPr lang="en-US" sz="1600" dirty="0" smtClean="0">
                <a:effectLst/>
              </a:rPr>
              <a:t>™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8471"/>
            <a:ext cx="1028368" cy="4651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95936" y="2204864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, CO</a:t>
            </a:r>
            <a:r>
              <a:rPr lang="de-DE" baseline="-25000" dirty="0" smtClean="0"/>
              <a:t>2</a:t>
            </a:r>
            <a:r>
              <a:rPr lang="de-DE" dirty="0" smtClean="0"/>
              <a:t> ↑, Radon ↓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484040" y="1484784"/>
            <a:ext cx="17918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 err="1" smtClean="0"/>
              <a:t>Students</a:t>
            </a:r>
            <a:r>
              <a:rPr lang="de-DE" sz="800" dirty="0" smtClean="0"/>
              <a:t> in </a:t>
            </a:r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dirty="0" err="1" smtClean="0"/>
              <a:t>room</a:t>
            </a:r>
            <a:r>
              <a:rPr lang="de-DE" sz="800" dirty="0" smtClean="0"/>
              <a:t>:</a:t>
            </a:r>
            <a:endParaRPr lang="de-DE" sz="800" dirty="0"/>
          </a:p>
        </p:txBody>
      </p:sp>
      <p:sp>
        <p:nvSpPr>
          <p:cNvPr id="12" name="Textfeld 11"/>
          <p:cNvSpPr txBox="1"/>
          <p:nvPr/>
        </p:nvSpPr>
        <p:spPr>
          <a:xfrm>
            <a:off x="368896" y="2996952"/>
            <a:ext cx="5776644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200" b="1" dirty="0" err="1" smtClean="0"/>
              <a:t>Conclusion</a:t>
            </a:r>
            <a:r>
              <a:rPr lang="de-DE" sz="2200" b="1" dirty="0" smtClean="0"/>
              <a:t>:</a:t>
            </a:r>
          </a:p>
          <a:p>
            <a:endParaRPr lang="de-DE" sz="2200" dirty="0" smtClean="0"/>
          </a:p>
          <a:p>
            <a:r>
              <a:rPr lang="de-DE" sz="2200" dirty="0" err="1" smtClean="0"/>
              <a:t>Solving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CO</a:t>
            </a:r>
            <a:r>
              <a:rPr lang="de-DE" sz="2200" baseline="-25000" dirty="0" smtClean="0"/>
              <a:t>2 </a:t>
            </a:r>
            <a:r>
              <a:rPr lang="de-DE" sz="2200" dirty="0" err="1" smtClean="0"/>
              <a:t>problem</a:t>
            </a:r>
            <a:r>
              <a:rPr lang="de-DE" sz="2200" dirty="0" smtClean="0"/>
              <a:t> in </a:t>
            </a:r>
            <a:r>
              <a:rPr lang="de-DE" sz="2200" dirty="0" err="1" smtClean="0"/>
              <a:t>schools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kindergartens</a:t>
            </a:r>
            <a:r>
              <a:rPr lang="de-DE" sz="2200" dirty="0" smtClean="0"/>
              <a:t> </a:t>
            </a:r>
            <a:r>
              <a:rPr lang="de-DE" sz="2200" dirty="0" err="1" smtClean="0"/>
              <a:t>would</a:t>
            </a:r>
            <a:r>
              <a:rPr lang="de-DE" sz="2200" dirty="0" smtClean="0"/>
              <a:t> (</a:t>
            </a:r>
            <a:r>
              <a:rPr lang="de-DE" sz="2200" dirty="0" err="1" smtClean="0"/>
              <a:t>mostly</a:t>
            </a:r>
            <a:r>
              <a:rPr lang="de-DE" sz="2200" dirty="0" smtClean="0"/>
              <a:t>) also </a:t>
            </a:r>
            <a:r>
              <a:rPr lang="de-DE" sz="2200" dirty="0" err="1" smtClean="0"/>
              <a:t>solve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radon</a:t>
            </a:r>
            <a:r>
              <a:rPr lang="de-DE" sz="2200" dirty="0" smtClean="0"/>
              <a:t> </a:t>
            </a:r>
            <a:r>
              <a:rPr lang="de-DE" sz="2200" dirty="0" err="1" smtClean="0"/>
              <a:t>problem</a:t>
            </a:r>
            <a:r>
              <a:rPr lang="de-DE" sz="2200" dirty="0" smtClean="0"/>
              <a:t>!!</a:t>
            </a:r>
            <a:endParaRPr lang="de-DE" sz="2200" dirty="0"/>
          </a:p>
        </p:txBody>
      </p:sp>
      <p:sp>
        <p:nvSpPr>
          <p:cNvPr id="14" name="Textfeld 13"/>
          <p:cNvSpPr txBox="1"/>
          <p:nvPr/>
        </p:nvSpPr>
        <p:spPr>
          <a:xfrm>
            <a:off x="6732240" y="1484784"/>
            <a:ext cx="115212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/>
              <a:t>CO</a:t>
            </a:r>
            <a:r>
              <a:rPr lang="de-DE" sz="800" baseline="-25000" dirty="0" smtClean="0"/>
              <a:t>2</a:t>
            </a:r>
          </a:p>
          <a:p>
            <a:endParaRPr lang="de-DE" sz="200" dirty="0" smtClean="0"/>
          </a:p>
          <a:p>
            <a:r>
              <a:rPr lang="de-DE" sz="800" dirty="0" smtClean="0"/>
              <a:t>Radon</a:t>
            </a:r>
          </a:p>
          <a:p>
            <a:endParaRPr lang="de-DE" sz="200" dirty="0" smtClean="0"/>
          </a:p>
          <a:p>
            <a:r>
              <a:rPr lang="de-DE" sz="800" dirty="0" err="1" smtClean="0"/>
              <a:t>Temperature</a:t>
            </a:r>
            <a:endParaRPr lang="de-DE" sz="800" dirty="0" smtClean="0"/>
          </a:p>
          <a:p>
            <a:endParaRPr lang="de-DE" sz="200" dirty="0" smtClean="0"/>
          </a:p>
          <a:p>
            <a:r>
              <a:rPr lang="de-DE" sz="800" dirty="0" smtClean="0"/>
              <a:t>Air </a:t>
            </a:r>
            <a:r>
              <a:rPr lang="de-DE" sz="800" dirty="0" err="1" smtClean="0"/>
              <a:t>humidity</a:t>
            </a:r>
            <a:endParaRPr lang="de-DE" sz="800" dirty="0"/>
          </a:p>
        </p:txBody>
      </p:sp>
      <p:pic>
        <p:nvPicPr>
          <p:cNvPr id="18" name="Picture 2" descr="http://www.paedboutique.de/images/mb-co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12" y="2774000"/>
            <a:ext cx="2454423" cy="37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7275160" y="4941168"/>
            <a:ext cx="124104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meter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6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theme/theme1.xml><?xml version="1.0" encoding="utf-8"?>
<a:theme xmlns:a="http://schemas.openxmlformats.org/drawingml/2006/main" name="V6_R0_D0_DOT-1">
  <a:themeElements>
    <a:clrScheme name="AGES-Farben_2016-11-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CA400"/>
      </a:accent1>
      <a:accent2>
        <a:srgbClr val="E5C470"/>
      </a:accent2>
      <a:accent3>
        <a:srgbClr val="F2E2B8"/>
      </a:accent3>
      <a:accent4>
        <a:srgbClr val="E4E4E4"/>
      </a:accent4>
      <a:accent5>
        <a:srgbClr val="A5A5A5"/>
      </a:accent5>
      <a:accent6>
        <a:srgbClr val="000000"/>
      </a:accent6>
      <a:hlink>
        <a:srgbClr val="D49D10"/>
      </a:hlink>
      <a:folHlink>
        <a:srgbClr val="CCA400"/>
      </a:folHlink>
    </a:clrScheme>
    <a:fontScheme name="AGES Master-Schriftarten 2016-01-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GES_Master-Layout_4zu3_2016-11-14" id="{ABDFC2A7-D215-4E85-AD05-E17693BEB55B}" vid="{70FCF1CA-5CF1-453D-80F3-B62692FFBF62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V6_R0_D0_DOT-1</Template>
  <TotalTime>0</TotalTime>
  <Words>1349</Words>
  <Application>Microsoft Office PowerPoint</Application>
  <PresentationFormat>Bildschirmpräsentation (4:3)</PresentationFormat>
  <Paragraphs>225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V6_R0_D0_DOT-1</vt:lpstr>
      <vt:lpstr>Benutzerdefiniertes Design</vt:lpstr>
      <vt:lpstr>Radon Exposure at Workplaces and Public Buildings –  Experience and Future Challenges</vt:lpstr>
      <vt:lpstr>About us…</vt:lpstr>
      <vt:lpstr>About us…</vt:lpstr>
      <vt:lpstr>About us…</vt:lpstr>
      <vt:lpstr>Radon and Workplaces</vt:lpstr>
      <vt:lpstr>Experience in Austria</vt:lpstr>
      <vt:lpstr>„Healthy Air for Upper Austria‘s Kids“ </vt:lpstr>
      <vt:lpstr>Results</vt:lpstr>
      <vt:lpstr>CO2 and Radon</vt:lpstr>
      <vt:lpstr>Time sensitive Radon testing</vt:lpstr>
      <vt:lpstr>Radon in Administrative Buildings</vt:lpstr>
      <vt:lpstr>Radon in waterworks</vt:lpstr>
      <vt:lpstr>Radon in waterworks</vt:lpstr>
      <vt:lpstr>Experience in waterworks</vt:lpstr>
      <vt:lpstr>Radon in visitor mines and show caves</vt:lpstr>
      <vt:lpstr>Examples</vt:lpstr>
      <vt:lpstr>Rn concentration and doses</vt:lpstr>
      <vt:lpstr>The „Good Radon“</vt:lpstr>
      <vt:lpstr>Future Challenge</vt:lpstr>
      <vt:lpstr>PowerPoint-Präsentation</vt:lpstr>
    </vt:vector>
  </TitlesOfParts>
  <Company>AGES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ANLEITUNG</dc:title>
  <dc:creator>Gruber Valeria</dc:creator>
  <cp:lastModifiedBy>Gruber Valeria</cp:lastModifiedBy>
  <cp:revision>125</cp:revision>
  <dcterms:created xsi:type="dcterms:W3CDTF">2017-09-05T08:12:15Z</dcterms:created>
  <dcterms:modified xsi:type="dcterms:W3CDTF">2017-09-08T11:33:06Z</dcterms:modified>
</cp:coreProperties>
</file>