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78" r:id="rId2"/>
    <p:sldId id="256" r:id="rId3"/>
    <p:sldId id="259" r:id="rId4"/>
    <p:sldId id="261" r:id="rId5"/>
    <p:sldId id="262" r:id="rId6"/>
    <p:sldId id="275" r:id="rId7"/>
    <p:sldId id="277" r:id="rId8"/>
    <p:sldId id="263" r:id="rId9"/>
    <p:sldId id="288" r:id="rId10"/>
    <p:sldId id="300" r:id="rId11"/>
    <p:sldId id="264" r:id="rId12"/>
    <p:sldId id="266" r:id="rId13"/>
    <p:sldId id="295" r:id="rId14"/>
    <p:sldId id="289" r:id="rId15"/>
    <p:sldId id="265" r:id="rId16"/>
    <p:sldId id="267" r:id="rId17"/>
    <p:sldId id="268" r:id="rId18"/>
    <p:sldId id="290" r:id="rId19"/>
    <p:sldId id="302" r:id="rId20"/>
    <p:sldId id="291" r:id="rId21"/>
    <p:sldId id="292" r:id="rId22"/>
    <p:sldId id="293" r:id="rId23"/>
    <p:sldId id="294" r:id="rId24"/>
    <p:sldId id="296" r:id="rId25"/>
    <p:sldId id="297" r:id="rId26"/>
    <p:sldId id="298" r:id="rId27"/>
    <p:sldId id="299" r:id="rId28"/>
    <p:sldId id="273" r:id="rId29"/>
    <p:sldId id="301" r:id="rId30"/>
    <p:sldId id="287" r:id="rId31"/>
    <p:sldId id="284" r:id="rId32"/>
    <p:sldId id="285" r:id="rId33"/>
    <p:sldId id="258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2124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5EF49-BD84-4ACF-86B9-20232D087798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5BA1B-D560-46E0-864F-D4C50B9A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4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0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9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0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8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2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2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2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4942C-BD96-4DCB-B7A1-61A3819C9FE1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C893-9C01-4E8F-A5C1-433FB6795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sahau@uga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hyperlink" Target="http://aesl.ces.uga.edu/water/map/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aesl.ces.uga.edu/water/map/" TargetMode="Externa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ahau@uga.edu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839200" cy="2743200"/>
          </a:xfrm>
        </p:spPr>
        <p:txBody>
          <a:bodyPr>
            <a:normAutofit/>
          </a:bodyPr>
          <a:lstStyle/>
          <a:p>
            <a:r>
              <a:rPr lang="en-US" sz="4000" b="1" cap="all" dirty="0">
                <a:solidFill>
                  <a:srgbClr val="0000FF"/>
                </a:solidFill>
              </a:rPr>
              <a:t>A Comparison of Various Factors Affecting Analysis of Radon in Water by Liquid Scintillation </a:t>
            </a:r>
            <a:r>
              <a:rPr lang="en-US" sz="4000" b="1" cap="all" dirty="0" smtClean="0">
                <a:solidFill>
                  <a:srgbClr val="0000FF"/>
                </a:solidFill>
              </a:rPr>
              <a:t>Counting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505200"/>
            <a:ext cx="8458200" cy="2895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000" b="1" dirty="0"/>
              <a:t>Uttam Saha, </a:t>
            </a:r>
            <a:r>
              <a:rPr lang="en-US" sz="4000" b="1" dirty="0" smtClean="0"/>
              <a:t>Leticia </a:t>
            </a:r>
            <a:r>
              <a:rPr lang="en-US" sz="4000" b="1" dirty="0"/>
              <a:t>Sonon, </a:t>
            </a:r>
            <a:r>
              <a:rPr lang="en-US" sz="4000" b="1" dirty="0" smtClean="0"/>
              <a:t>Michael Kitto</a:t>
            </a:r>
            <a:r>
              <a:rPr lang="en-US" sz="4000" b="1" baseline="30000" dirty="0" smtClean="0"/>
              <a:t>1</a:t>
            </a:r>
            <a:r>
              <a:rPr lang="en-US" sz="4000" b="1" dirty="0" smtClean="0"/>
              <a:t>, Pamela </a:t>
            </a:r>
            <a:r>
              <a:rPr lang="en-US" sz="4000" b="1" dirty="0"/>
              <a:t>R. Turner, </a:t>
            </a:r>
            <a:r>
              <a:rPr lang="en-US" sz="4000" b="1" dirty="0" smtClean="0"/>
              <a:t>Dana Lynch, and Gabrielle </a:t>
            </a:r>
            <a:r>
              <a:rPr lang="en-US" sz="4000" b="1" dirty="0"/>
              <a:t>Walters</a:t>
            </a:r>
            <a:r>
              <a:rPr lang="en-US" sz="4000" b="1" dirty="0" smtClean="0"/>
              <a:t> </a:t>
            </a:r>
          </a:p>
          <a:p>
            <a:pPr marL="0" indent="0" algn="ctr">
              <a:buNone/>
            </a:pPr>
            <a:r>
              <a:rPr lang="en-US" sz="4000" b="1" dirty="0"/>
              <a:t>The University of </a:t>
            </a:r>
            <a:r>
              <a:rPr lang="en-US" sz="4000" b="1" dirty="0" smtClean="0"/>
              <a:t>Georgia Cooperative Extension, Athens, GA</a:t>
            </a:r>
          </a:p>
          <a:p>
            <a:pPr marL="0" indent="0" algn="ctr">
              <a:buNone/>
            </a:pPr>
            <a:endParaRPr lang="en-US" sz="4000" b="1" baseline="30000" dirty="0" smtClean="0"/>
          </a:p>
          <a:p>
            <a:pPr marL="0" indent="0" algn="ctr">
              <a:buNone/>
            </a:pPr>
            <a:r>
              <a:rPr lang="en-US" sz="4000" b="1" baseline="30000" dirty="0" smtClean="0"/>
              <a:t>1</a:t>
            </a:r>
            <a:r>
              <a:rPr lang="en-US" sz="4000" b="1" dirty="0" smtClean="0"/>
              <a:t>Laboratory </a:t>
            </a:r>
            <a:r>
              <a:rPr lang="en-US" sz="4000" b="1" dirty="0"/>
              <a:t>of Inorganic &amp; Nuclear Chemistry, Wadsworth Center, New York State Department of Health, Albany, NY</a:t>
            </a:r>
            <a:endParaRPr lang="en-US" sz="4000" b="1" dirty="0" smtClean="0"/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r>
              <a:rPr lang="en-US" u="sng" dirty="0" smtClean="0">
                <a:hlinkClick r:id="rId2"/>
              </a:rPr>
              <a:t>sahau@uga.edu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7240" y="5959455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</a:p>
          <a:p>
            <a:pPr algn="r"/>
            <a:r>
              <a:rPr lang="en-US" sz="2400" dirty="0" smtClean="0"/>
              <a:t>October 1-4, 2017; New Orleans, LA, USA</a:t>
            </a:r>
            <a:endParaRPr lang="en-US" sz="2400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29" y="51724"/>
            <a:ext cx="2186591" cy="9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86277" cy="100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13781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65605"/>
              </p:ext>
            </p:extLst>
          </p:nvPr>
        </p:nvGraphicFramePr>
        <p:xfrm>
          <a:off x="177800" y="1408330"/>
          <a:ext cx="8508999" cy="3429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834"/>
                <a:gridCol w="1450492"/>
                <a:gridCol w="978142"/>
                <a:gridCol w="2085867"/>
                <a:gridCol w="1511522"/>
                <a:gridCol w="978142"/>
              </a:tblGrid>
              <a:tr h="11526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Well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Date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Uranium Conc. (ppb)‡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Comment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Date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Uranium Conc. (ppb)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89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Well-6090DFR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3 March, 2016</a:t>
                      </a:r>
                      <a:r>
                        <a:rPr lang="en-US" sz="1600" b="1" baseline="30000">
                          <a:effectLst/>
                        </a:rPr>
                        <a:t>†</a:t>
                      </a:r>
                      <a:r>
                        <a:rPr lang="en-US" sz="1600" b="1">
                          <a:effectLst/>
                        </a:rPr>
                        <a:t> 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542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Sampled by U. Saha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14 June, 2011</a:t>
                      </a:r>
                      <a:r>
                        <a:rPr lang="en-US" sz="1600" b="1" baseline="30000" dirty="0">
                          <a:effectLst/>
                        </a:rPr>
                        <a:t>§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629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89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Well-711JP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20 June, 2016</a:t>
                      </a:r>
                      <a:r>
                        <a:rPr lang="en-US" sz="1600" b="1" baseline="30000">
                          <a:effectLst/>
                        </a:rPr>
                        <a:t>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22.6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 Sampled by D. Lynch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377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Well-715JP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16 June, 2016</a:t>
                      </a:r>
                      <a:r>
                        <a:rPr lang="en-US" sz="1600" b="1" baseline="30000">
                          <a:effectLst/>
                        </a:rPr>
                        <a:t>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407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Sampled by U. Saha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60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Well-578TR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16 June, 2016</a:t>
                      </a:r>
                      <a:r>
                        <a:rPr lang="en-US" sz="1600" b="1" baseline="30000">
                          <a:effectLst/>
                        </a:rPr>
                        <a:t>†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4,939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Sampled by U. Saha</a:t>
                      </a:r>
                      <a:endParaRPr lang="en-US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15-June, 2011</a:t>
                      </a:r>
                      <a:r>
                        <a:rPr lang="en-US" sz="1600" b="1" baseline="30000" dirty="0">
                          <a:effectLst/>
                        </a:rPr>
                        <a:t>§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1,549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4837331"/>
            <a:ext cx="654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6090DFR; Well-2: 711JPR; Well-3: 715JPR; Well-4: 578TR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3000" y="8382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Uranium Concentration in the Wells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157480" y="51376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aseline="30000" dirty="0"/>
              <a:t>†</a:t>
            </a:r>
            <a:r>
              <a:rPr lang="en-US" dirty="0"/>
              <a:t>Sampled and analyzed as part of this study.</a:t>
            </a:r>
          </a:p>
          <a:p>
            <a:r>
              <a:rPr lang="en-US" baseline="30000" dirty="0"/>
              <a:t>‡</a:t>
            </a:r>
            <a:r>
              <a:rPr lang="en-US" dirty="0"/>
              <a:t>EPA’s MCL for drinking water is 30 ppb.</a:t>
            </a:r>
          </a:p>
          <a:p>
            <a:r>
              <a:rPr lang="en-US" baseline="30000" dirty="0"/>
              <a:t>§</a:t>
            </a:r>
            <a:r>
              <a:rPr lang="en-US" dirty="0"/>
              <a:t>Voluntary submission by the well owner.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" y="0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2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5560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62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Standard Samples: </a:t>
            </a:r>
            <a:r>
              <a:rPr lang="en-US" sz="2800" dirty="0" smtClean="0"/>
              <a:t>2 radon in water standard                samples (or PT samples) from NYDOH</a:t>
            </a:r>
            <a:endParaRPr lang="en-US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80" y="1752600"/>
            <a:ext cx="2667000" cy="443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776" y="112459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36" y="992270"/>
            <a:ext cx="485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Variables Compared: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592701"/>
            <a:ext cx="5531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Two Sampling Methods: </a:t>
            </a:r>
            <a:r>
              <a:rPr lang="en-US" sz="2800" b="1" dirty="0" smtClean="0">
                <a:solidFill>
                  <a:srgbClr val="0000FF"/>
                </a:solidFill>
              </a:rPr>
              <a:t>Direct-Fill</a:t>
            </a:r>
            <a:r>
              <a:rPr lang="en-US" sz="2800" b="1" dirty="0" smtClean="0"/>
              <a:t> </a:t>
            </a:r>
            <a:r>
              <a:rPr lang="en-US" sz="2800" b="1" i="1" dirty="0" smtClean="0"/>
              <a:t>versus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Submerged           Bottle </a:t>
            </a:r>
            <a:r>
              <a:rPr lang="en-US" sz="2800" b="1" dirty="0" smtClean="0"/>
              <a:t>Method. </a:t>
            </a:r>
            <a:endParaRPr lang="en-US" sz="2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799"/>
            <a:ext cx="2583216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46184"/>
            <a:ext cx="2876264" cy="2001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63775" y="4147778"/>
            <a:ext cx="7642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Two Different Scintillation Fluids: </a:t>
            </a:r>
            <a:r>
              <a:rPr lang="en-US" sz="2800" b="1" dirty="0" smtClean="0">
                <a:solidFill>
                  <a:srgbClr val="0000FF"/>
                </a:solidFill>
              </a:rPr>
              <a:t>Mineral Oil </a:t>
            </a:r>
            <a:r>
              <a:rPr lang="en-US" sz="2800" b="1" i="1" dirty="0" smtClean="0"/>
              <a:t>versus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Opti</a:t>
            </a:r>
            <a:r>
              <a:rPr lang="en-US" sz="2800" b="1" dirty="0" smtClean="0">
                <a:solidFill>
                  <a:srgbClr val="0000FF"/>
                </a:solidFill>
              </a:rPr>
              <a:t>-Fluor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624830"/>
            <a:ext cx="2564886" cy="178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5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776" y="112459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36" y="838200"/>
            <a:ext cx="485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Variables Compared: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5536" y="1600200"/>
            <a:ext cx="8515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Two Sample Preparation Methods:                       “</a:t>
            </a:r>
            <a:r>
              <a:rPr lang="en-US" sz="2800" b="1" dirty="0" smtClean="0">
                <a:solidFill>
                  <a:srgbClr val="0000FF"/>
                </a:solidFill>
              </a:rPr>
              <a:t>Simultaneous Drawing</a:t>
            </a:r>
            <a:r>
              <a:rPr lang="en-US" sz="2800" b="1" dirty="0" smtClean="0"/>
              <a:t>” </a:t>
            </a:r>
            <a:r>
              <a:rPr lang="en-US" sz="2800" b="1" i="1" dirty="0" smtClean="0"/>
              <a:t>versus</a:t>
            </a:r>
            <a:r>
              <a:rPr lang="en-US" sz="2800" b="1" dirty="0" smtClean="0"/>
              <a:t> “</a:t>
            </a:r>
            <a:r>
              <a:rPr lang="en-US" sz="2800" b="1" dirty="0" smtClean="0">
                <a:solidFill>
                  <a:srgbClr val="0000FF"/>
                </a:solidFill>
              </a:rPr>
              <a:t>Separate Drawing</a:t>
            </a:r>
            <a:r>
              <a:rPr lang="en-US" sz="2800" b="1" dirty="0" smtClean="0"/>
              <a:t>”</a:t>
            </a:r>
            <a:endParaRPr lang="en-US" sz="2800" b="1" dirty="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2" y="3290233"/>
            <a:ext cx="2667000" cy="261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" y="3242310"/>
            <a:ext cx="2819400" cy="2655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2209800" y="2500967"/>
            <a:ext cx="0" cy="775633"/>
          </a:xfrm>
          <a:prstGeom prst="straightConnector1">
            <a:avLst/>
          </a:prstGeom>
          <a:ln w="603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58000" y="2514600"/>
            <a:ext cx="0" cy="775633"/>
          </a:xfrm>
          <a:prstGeom prst="straightConnector1">
            <a:avLst/>
          </a:prstGeom>
          <a:ln w="603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776" y="112459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" y="1221154"/>
            <a:ext cx="485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Variables Compared: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2170331"/>
            <a:ext cx="7642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Two Different Volume Ratios in Making the Cocktail:</a:t>
            </a:r>
          </a:p>
          <a:p>
            <a:r>
              <a:rPr lang="en-US" sz="2800" b="1" dirty="0"/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10 mL Scintillator + 10 mL Water</a:t>
            </a:r>
          </a:p>
          <a:p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8 </a:t>
            </a:r>
            <a:r>
              <a:rPr lang="en-US" sz="2800" b="1" dirty="0">
                <a:solidFill>
                  <a:srgbClr val="0000FF"/>
                </a:solidFill>
              </a:rPr>
              <a:t>mL Scintillator + </a:t>
            </a:r>
            <a:r>
              <a:rPr lang="en-US" sz="2800" b="1" dirty="0" smtClean="0">
                <a:solidFill>
                  <a:srgbClr val="0000FF"/>
                </a:solidFill>
              </a:rPr>
              <a:t>8 </a:t>
            </a:r>
            <a:r>
              <a:rPr lang="en-US" sz="2800" b="1" dirty="0">
                <a:solidFill>
                  <a:srgbClr val="0000FF"/>
                </a:solidFill>
              </a:rPr>
              <a:t>mL </a:t>
            </a:r>
            <a:r>
              <a:rPr lang="en-US" sz="2800" b="1" dirty="0" smtClean="0">
                <a:solidFill>
                  <a:srgbClr val="0000FF"/>
                </a:solidFill>
              </a:rPr>
              <a:t>Water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5536" y="4203918"/>
            <a:ext cx="8896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Location </a:t>
            </a:r>
            <a:r>
              <a:rPr lang="en-US" sz="2800" b="1" dirty="0"/>
              <a:t>of Making the Cocktail: </a:t>
            </a:r>
            <a:endParaRPr lang="en-US" sz="2800" b="1" dirty="0" smtClean="0"/>
          </a:p>
          <a:p>
            <a:r>
              <a:rPr lang="en-US" sz="2800" b="1" dirty="0"/>
              <a:t>	</a:t>
            </a:r>
            <a:r>
              <a:rPr lang="en-US" sz="2800" b="1" i="1" dirty="0" smtClean="0">
                <a:solidFill>
                  <a:srgbClr val="0000FF"/>
                </a:solidFill>
              </a:rPr>
              <a:t>On-site</a:t>
            </a:r>
            <a:r>
              <a:rPr lang="en-US" sz="2800" b="1" dirty="0" smtClean="0"/>
              <a:t>, Immediately </a:t>
            </a:r>
            <a:r>
              <a:rPr lang="en-US" sz="2800" b="1" dirty="0"/>
              <a:t>A</a:t>
            </a:r>
            <a:r>
              <a:rPr lang="en-US" sz="2800" b="1" dirty="0" smtClean="0"/>
              <a:t>fter </a:t>
            </a:r>
            <a:r>
              <a:rPr lang="en-US" sz="2800" b="1" dirty="0"/>
              <a:t>S</a:t>
            </a:r>
            <a:r>
              <a:rPr lang="en-US" sz="2800" b="1" dirty="0" smtClean="0"/>
              <a:t>ample </a:t>
            </a:r>
            <a:r>
              <a:rPr lang="en-US" sz="2800" b="1" dirty="0"/>
              <a:t>C</a:t>
            </a:r>
            <a:r>
              <a:rPr lang="en-US" sz="2800" b="1" dirty="0" smtClean="0"/>
              <a:t>ollection</a:t>
            </a:r>
          </a:p>
          <a:p>
            <a:r>
              <a:rPr lang="en-US" sz="2800" b="1" dirty="0" smtClean="0"/>
              <a:t>	</a:t>
            </a:r>
            <a:r>
              <a:rPr lang="en-US" sz="2800" b="1" i="1" dirty="0" smtClean="0">
                <a:solidFill>
                  <a:srgbClr val="0000FF"/>
                </a:solidFill>
              </a:rPr>
              <a:t>In the Laboratory</a:t>
            </a:r>
            <a:r>
              <a:rPr lang="en-US" sz="2800" b="1" dirty="0" smtClean="0"/>
              <a:t>, 5-8 h (up to 24 h) After Sample 	Collection </a:t>
            </a:r>
            <a:endParaRPr lang="en-US" sz="2800" b="1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" y="507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9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8843" y="186519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282" y="914400"/>
            <a:ext cx="8868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Two </a:t>
            </a:r>
            <a:r>
              <a:rPr lang="en-US" sz="2800" b="1" dirty="0" smtClean="0"/>
              <a:t>Different LSC Assays: </a:t>
            </a:r>
            <a:r>
              <a:rPr lang="en-US" sz="2800" b="1" dirty="0" smtClean="0">
                <a:solidFill>
                  <a:srgbClr val="0000FF"/>
                </a:solidFill>
              </a:rPr>
              <a:t>Full spectrum </a:t>
            </a:r>
            <a:r>
              <a:rPr lang="en-US" sz="2800" b="1" dirty="0" smtClean="0"/>
              <a:t>(0 to 2000 </a:t>
            </a:r>
            <a:r>
              <a:rPr lang="en-US" sz="2800" b="1" dirty="0" err="1" smtClean="0"/>
              <a:t>keV</a:t>
            </a:r>
            <a:r>
              <a:rPr lang="en-US" sz="2800" b="1" dirty="0" smtClean="0"/>
              <a:t>) </a:t>
            </a:r>
            <a:r>
              <a:rPr lang="en-US" sz="2800" b="1" i="1" dirty="0" smtClean="0"/>
              <a:t>versus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ROI of </a:t>
            </a:r>
            <a:r>
              <a:rPr lang="en-US" sz="2800" b="1" baseline="30000" dirty="0" smtClean="0">
                <a:solidFill>
                  <a:srgbClr val="0000FF"/>
                </a:solidFill>
              </a:rPr>
              <a:t>222</a:t>
            </a:r>
            <a:r>
              <a:rPr lang="en-US" sz="2800" b="1" dirty="0" smtClean="0">
                <a:solidFill>
                  <a:srgbClr val="0000FF"/>
                </a:solidFill>
              </a:rPr>
              <a:t>Rn </a:t>
            </a:r>
            <a:r>
              <a:rPr lang="en-US" sz="2800" b="1" dirty="0" smtClean="0"/>
              <a:t>(130-700 </a:t>
            </a:r>
            <a:r>
              <a:rPr lang="en-US" sz="2800" b="1" dirty="0" err="1" smtClean="0"/>
              <a:t>keV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t="9600" r="15143" b="19421"/>
          <a:stretch/>
        </p:blipFill>
        <p:spPr bwMode="auto">
          <a:xfrm>
            <a:off x="4533892" y="3924899"/>
            <a:ext cx="4533892" cy="25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161291"/>
              </p:ext>
            </p:extLst>
          </p:nvPr>
        </p:nvGraphicFramePr>
        <p:xfrm>
          <a:off x="381000" y="1904067"/>
          <a:ext cx="5715000" cy="2710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800"/>
                <a:gridCol w="838200"/>
                <a:gridCol w="1325217"/>
                <a:gridCol w="176696"/>
                <a:gridCol w="1231348"/>
                <a:gridCol w="1076739"/>
              </a:tblGrid>
              <a:tr h="60703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Regions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Assay-1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Assay-2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17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Lower Limit (keV)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Upper Limit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(keV)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Lower Limit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(keV)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Upper Limit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(keV)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8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8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8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1" y="133658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0173" y="1364344"/>
            <a:ext cx="896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Effects </a:t>
            </a:r>
            <a:r>
              <a:rPr lang="en-US" sz="2800" b="1" dirty="0" smtClean="0">
                <a:solidFill>
                  <a:srgbClr val="0000FF"/>
                </a:solidFill>
              </a:rPr>
              <a:t>Air Bubble</a:t>
            </a:r>
            <a:r>
              <a:rPr lang="en-US" sz="2800" b="1" dirty="0" smtClean="0"/>
              <a:t>:    0cc               0.5cc       and     1.0cc</a:t>
            </a:r>
            <a:endParaRPr lang="en-US" sz="28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5610"/>
            <a:ext cx="1774350" cy="269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30430"/>
            <a:ext cx="1905000" cy="27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80" y="1808869"/>
            <a:ext cx="1905000" cy="269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02085" y="152400"/>
            <a:ext cx="6125099" cy="686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218093"/>
            <a:ext cx="8994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Statistic: Standard Error of Duplicate Measurements for Each Contrasting Variables </a:t>
            </a:r>
            <a:endParaRPr lang="en-US" sz="2800" b="1" dirty="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0668" y="770626"/>
            <a:ext cx="485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Variables Compared:</a:t>
            </a:r>
            <a:endParaRPr lang="en-US" sz="3600" b="1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2282" y="52821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228600" y="1295400"/>
            <a:ext cx="8153400" cy="4800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6031468"/>
            <a:ext cx="654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6090DFR; Well-2: 711JPR; Well-3: 715JPR; Well-4: 578TR</a:t>
            </a:r>
          </a:p>
        </p:txBody>
      </p:sp>
      <p:sp>
        <p:nvSpPr>
          <p:cNvPr id="3" name="Rectangle 2"/>
          <p:cNvSpPr/>
          <p:nvPr/>
        </p:nvSpPr>
        <p:spPr>
          <a:xfrm>
            <a:off x="193040" y="833735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Sampling Methods: </a:t>
            </a:r>
            <a:r>
              <a:rPr lang="en-US" sz="2400" b="1" dirty="0" smtClean="0">
                <a:solidFill>
                  <a:srgbClr val="0000FF"/>
                </a:solidFill>
              </a:rPr>
              <a:t>Direct-Fill </a:t>
            </a:r>
            <a:r>
              <a:rPr lang="en-US" sz="2400" b="1" i="1" dirty="0" smtClean="0">
                <a:solidFill>
                  <a:srgbClr val="0000FF"/>
                </a:solidFill>
              </a:rPr>
              <a:t>versus</a:t>
            </a:r>
            <a:r>
              <a:rPr lang="en-US" sz="2400" b="1" dirty="0" smtClean="0">
                <a:solidFill>
                  <a:srgbClr val="0000FF"/>
                </a:solidFill>
              </a:rPr>
              <a:t> Submerged Bottle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" y="88898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2282" y="52821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6031468"/>
            <a:ext cx="654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6090DFR; Well-2: 711JPR; Well-3: 715JPR; Well-4: 578TR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995680"/>
            <a:ext cx="721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Two S</a:t>
            </a:r>
            <a:r>
              <a:rPr lang="en-US" sz="2400" b="1" dirty="0" smtClean="0"/>
              <a:t>cintillation </a:t>
            </a:r>
            <a:r>
              <a:rPr lang="en-US" sz="2400" b="1" dirty="0"/>
              <a:t>F</a:t>
            </a:r>
            <a:r>
              <a:rPr lang="en-US" sz="2400" b="1" dirty="0" smtClean="0"/>
              <a:t>luids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0000FF"/>
                </a:solidFill>
              </a:rPr>
              <a:t>Mineral Oil </a:t>
            </a:r>
            <a:r>
              <a:rPr lang="en-US" sz="2400" b="1" i="1" dirty="0">
                <a:solidFill>
                  <a:srgbClr val="0000FF"/>
                </a:solidFill>
              </a:rPr>
              <a:t>versus </a:t>
            </a:r>
            <a:r>
              <a:rPr lang="en-US" sz="2400" b="1" dirty="0" err="1" smtClean="0">
                <a:solidFill>
                  <a:srgbClr val="0000FF"/>
                </a:solidFill>
              </a:rPr>
              <a:t>Opti</a:t>
            </a:r>
            <a:r>
              <a:rPr lang="en-US" sz="2400" b="1" dirty="0" smtClean="0">
                <a:solidFill>
                  <a:srgbClr val="0000FF"/>
                </a:solidFill>
              </a:rPr>
              <a:t>-Fluor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62018"/>
            <a:ext cx="6934200" cy="447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2540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2282" y="52821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5000" y="18288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</a:t>
            </a:r>
            <a:r>
              <a:rPr lang="en-US" b="1" dirty="0" smtClean="0"/>
              <a:t>6090DFR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93040" y="1007238"/>
            <a:ext cx="895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/>
              <a:t>Two </a:t>
            </a:r>
            <a:r>
              <a:rPr lang="en-US" sz="2400" b="1" dirty="0" smtClean="0"/>
              <a:t>Prep. Methods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0000FF"/>
                </a:solidFill>
              </a:rPr>
              <a:t>Separate Drawing </a:t>
            </a:r>
            <a:r>
              <a:rPr lang="en-US" sz="2400" b="1" i="1" dirty="0">
                <a:solidFill>
                  <a:srgbClr val="0000FF"/>
                </a:solidFill>
              </a:rPr>
              <a:t>versus</a:t>
            </a:r>
            <a:r>
              <a:rPr lang="en-US" sz="2400" b="1" dirty="0">
                <a:solidFill>
                  <a:srgbClr val="0000FF"/>
                </a:solidFill>
              </a:rPr>
              <a:t> Simultaneous </a:t>
            </a:r>
            <a:r>
              <a:rPr lang="en-US" sz="2400" b="1" dirty="0" smtClean="0">
                <a:solidFill>
                  <a:srgbClr val="0000FF"/>
                </a:solidFill>
              </a:rPr>
              <a:t>Drawing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2540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9" y="1615440"/>
            <a:ext cx="76962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5895340" y="18288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</a:t>
            </a:r>
            <a:r>
              <a:rPr lang="en-US" b="1" dirty="0" smtClean="0"/>
              <a:t>6090DFR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25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317212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OUTLINE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90600"/>
            <a:ext cx="8763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Introduction</a:t>
            </a:r>
            <a:r>
              <a:rPr lang="en-US" sz="2800" b="1" dirty="0" smtClean="0"/>
              <a:t>: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1" dirty="0" smtClean="0"/>
              <a:t>Importance of Radon in Household Water Testing and Education Program.</a:t>
            </a:r>
          </a:p>
          <a:p>
            <a:pPr lvl="2"/>
            <a:endParaRPr lang="en-US" sz="1000" b="1" dirty="0" smtClean="0"/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1" dirty="0" smtClean="0"/>
              <a:t>Rationale and objectives of this study.</a:t>
            </a:r>
          </a:p>
          <a:p>
            <a:endParaRPr lang="en-US" sz="1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Materials and Methods: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b="1" dirty="0" smtClean="0"/>
              <a:t>What were the compared variables with regards to:</a:t>
            </a:r>
          </a:p>
          <a:p>
            <a:pPr marL="2171700" lvl="4" indent="-34290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Methods of Sampling, Sample Preparation, Type of Scintillation Fluids and LSC </a:t>
            </a:r>
            <a:r>
              <a:rPr lang="en-US" sz="2400" b="1" dirty="0" smtClean="0"/>
              <a:t>Assays?</a:t>
            </a:r>
            <a:endParaRPr lang="en-US" sz="2400" b="1" dirty="0" smtClean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b="1" dirty="0" smtClean="0"/>
              <a:t>How those variables were created and compared.  </a:t>
            </a:r>
          </a:p>
          <a:p>
            <a:pPr lvl="2"/>
            <a:endParaRPr lang="en-US" sz="1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Results: </a:t>
            </a:r>
            <a:r>
              <a:rPr lang="en-US" sz="2800" dirty="0" smtClean="0"/>
              <a:t>Present and Interpret.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Concluding Remarks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Questions, Comments, Suggestions</a:t>
            </a:r>
            <a:endParaRPr lang="en-US" sz="2800" b="1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" y="70563"/>
            <a:ext cx="874533" cy="8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4200" y="168700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5802868"/>
            <a:ext cx="654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6090DFR; Well-2: 711JPR; Well-3: 715JPR; Well-4: 578TR</a:t>
            </a:r>
          </a:p>
        </p:txBody>
      </p:sp>
      <p:sp>
        <p:nvSpPr>
          <p:cNvPr id="3" name="Rectangle 2"/>
          <p:cNvSpPr/>
          <p:nvPr/>
        </p:nvSpPr>
        <p:spPr>
          <a:xfrm>
            <a:off x="193040" y="1000035"/>
            <a:ext cx="895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/>
              <a:t>Scintillator and Water Sample Mixed </a:t>
            </a:r>
            <a:r>
              <a:rPr lang="en-US" sz="2400" b="1" dirty="0" smtClean="0">
                <a:solidFill>
                  <a:srgbClr val="0000FF"/>
                </a:solidFill>
              </a:rPr>
              <a:t>Onsite </a:t>
            </a:r>
            <a:r>
              <a:rPr lang="en-US" sz="2400" b="1" i="1" dirty="0"/>
              <a:t>versus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in the </a:t>
            </a:r>
            <a:r>
              <a:rPr lang="en-US" sz="2400" b="1" dirty="0" smtClean="0">
                <a:solidFill>
                  <a:srgbClr val="0000FF"/>
                </a:solidFill>
              </a:rPr>
              <a:t>Laboratory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339012" cy="443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435"/>
            <a:ext cx="685800" cy="7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7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4200" y="168700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5802868"/>
            <a:ext cx="654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6090DFR; Well-2: 711JPR; Well-3: 715JPR; Well-4: 578TR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280" y="825394"/>
            <a:ext cx="895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/>
              <a:t>Volume Ratios: </a:t>
            </a:r>
          </a:p>
          <a:p>
            <a:pPr lvl="0"/>
            <a:r>
              <a:rPr lang="en-US" sz="2400" b="1" dirty="0" smtClean="0"/>
              <a:t>Mineral Oil : Water; </a:t>
            </a:r>
            <a:r>
              <a:rPr lang="en-US" sz="2400" b="1" dirty="0" smtClean="0">
                <a:solidFill>
                  <a:srgbClr val="0000FF"/>
                </a:solidFill>
              </a:rPr>
              <a:t>10 mL : 10mL </a:t>
            </a:r>
            <a:r>
              <a:rPr lang="en-US" sz="2400" b="1" i="1" dirty="0" smtClean="0"/>
              <a:t>versus</a:t>
            </a:r>
            <a:r>
              <a:rPr lang="en-US" sz="2400" b="1" dirty="0" smtClean="0">
                <a:solidFill>
                  <a:srgbClr val="0000FF"/>
                </a:solidFill>
              </a:rPr>
              <a:t> 8 mL : 8 mL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12216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736404" cy="75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7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4200" y="168700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040" y="1000035"/>
            <a:ext cx="89509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Volume Ratios: </a:t>
            </a: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r>
              <a:rPr lang="en-US" sz="2400" b="1" dirty="0" err="1" smtClean="0"/>
              <a:t>Opti-fluor</a:t>
            </a:r>
            <a:r>
              <a:rPr lang="en-US" sz="2400" b="1" dirty="0" smtClean="0"/>
              <a:t> : Water </a:t>
            </a:r>
          </a:p>
          <a:p>
            <a:pPr lvl="0"/>
            <a:r>
              <a:rPr lang="en-US" sz="2400" b="1" dirty="0" smtClean="0">
                <a:solidFill>
                  <a:srgbClr val="0000FF"/>
                </a:solidFill>
              </a:rPr>
              <a:t>			10 mL : 10mL </a:t>
            </a:r>
            <a:r>
              <a:rPr lang="en-US" sz="2400" b="1" i="1" dirty="0" smtClean="0"/>
              <a:t>versus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8 mL : 8 mL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831032"/>
            <a:ext cx="66294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965064" y="1981200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Well-1: </a:t>
            </a:r>
            <a:r>
              <a:rPr lang="en-US" b="1" dirty="0" smtClean="0"/>
              <a:t>6090DFR</a:t>
            </a:r>
            <a:endParaRPr lang="en-US" b="1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3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2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4200" y="168700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5560" y="1009471"/>
            <a:ext cx="9255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LSC Assay Types: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Assay-1 (Full Spectrum: </a:t>
            </a:r>
            <a:r>
              <a:rPr lang="en-US" sz="2400" b="1" dirty="0">
                <a:solidFill>
                  <a:srgbClr val="0000FF"/>
                </a:solidFill>
              </a:rPr>
              <a:t>130-700 </a:t>
            </a:r>
            <a:r>
              <a:rPr lang="en-US" sz="2400" b="1" dirty="0" err="1" smtClean="0">
                <a:solidFill>
                  <a:srgbClr val="0000FF"/>
                </a:solidFill>
              </a:rPr>
              <a:t>keV</a:t>
            </a:r>
            <a:r>
              <a:rPr lang="en-US" sz="2400" b="1" dirty="0" smtClean="0">
                <a:solidFill>
                  <a:srgbClr val="0000FF"/>
                </a:solidFill>
              </a:rPr>
              <a:t>) </a:t>
            </a:r>
            <a:r>
              <a:rPr lang="en-US" sz="2400" b="1" i="1" dirty="0" smtClean="0">
                <a:solidFill>
                  <a:srgbClr val="0000FF"/>
                </a:solidFill>
              </a:rPr>
              <a:t>versus</a:t>
            </a:r>
            <a:r>
              <a:rPr lang="en-US" sz="2400" b="1" dirty="0" smtClean="0">
                <a:solidFill>
                  <a:srgbClr val="0000FF"/>
                </a:solidFill>
              </a:rPr>
              <a:t> Assay-2 (ROI: 130-700 </a:t>
            </a:r>
            <a:r>
              <a:rPr lang="en-US" sz="2400" b="1" dirty="0" err="1" smtClean="0">
                <a:solidFill>
                  <a:srgbClr val="0000FF"/>
                </a:solidFill>
              </a:rPr>
              <a:t>keV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</a:p>
          <a:p>
            <a:pPr lvl="0"/>
            <a:r>
              <a:rPr lang="en-US" sz="2400" b="1" dirty="0" smtClean="0">
                <a:solidFill>
                  <a:srgbClr val="0000FF"/>
                </a:solidFill>
              </a:rPr>
              <a:t>			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" y="1752600"/>
            <a:ext cx="886618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" y="60960"/>
            <a:ext cx="636588" cy="6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6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4200" y="168700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5644" y="1000035"/>
            <a:ext cx="7503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00FF"/>
                </a:solidFill>
              </a:rPr>
              <a:t>Temporal Variation </a:t>
            </a:r>
            <a:r>
              <a:rPr lang="en-US" sz="2400" b="1" dirty="0" smtClean="0"/>
              <a:t>in Radon Concentration in 3 Wells </a:t>
            </a: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69342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276476" y="58674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Well-2</a:t>
            </a:r>
            <a:r>
              <a:rPr lang="en-US" b="1" dirty="0"/>
              <a:t>: 711JPR; Well-3: 715JPR; Well-4: 578TR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" y="76199"/>
            <a:ext cx="627459" cy="64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0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9000" y="103621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38600" y="57912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Well-3</a:t>
            </a:r>
            <a:r>
              <a:rPr lang="en-US" b="1" dirty="0"/>
              <a:t>: 715JPR; Well-4: 578TR</a:t>
            </a: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3160"/>
            <a:ext cx="829564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809240" y="986135"/>
            <a:ext cx="4999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/>
              <a:t>Effect of </a:t>
            </a:r>
            <a:r>
              <a:rPr lang="en-US" sz="2400" b="1" dirty="0" smtClean="0">
                <a:solidFill>
                  <a:srgbClr val="0000FF"/>
                </a:solidFill>
              </a:rPr>
              <a:t>Air-Bubble </a:t>
            </a:r>
            <a:r>
              <a:rPr lang="en-US" sz="2400" b="1" dirty="0" smtClean="0"/>
              <a:t>in the Sample</a:t>
            </a: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" y="55879"/>
            <a:ext cx="717908" cy="73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3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113781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791789"/>
            <a:ext cx="4999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/>
              <a:t>With</a:t>
            </a:r>
            <a:r>
              <a:rPr lang="en-US" sz="3600" b="1" dirty="0" smtClean="0">
                <a:solidFill>
                  <a:srgbClr val="0000FF"/>
                </a:solidFill>
              </a:rPr>
              <a:t> Standard Samples</a:t>
            </a: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534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85800" cy="7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53289"/>
            <a:ext cx="3300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Known: 3840 </a:t>
            </a:r>
            <a:r>
              <a:rPr lang="en-US" b="1" dirty="0" err="1" smtClean="0"/>
              <a:t>pCi</a:t>
            </a:r>
            <a:r>
              <a:rPr lang="en-US" b="1" dirty="0" smtClean="0"/>
              <a:t>/L</a:t>
            </a:r>
          </a:p>
          <a:p>
            <a:r>
              <a:rPr lang="en-US" b="1" dirty="0" smtClean="0"/>
              <a:t>~75</a:t>
            </a:r>
            <a:r>
              <a:rPr lang="en-US" b="1" dirty="0"/>
              <a:t>% of the </a:t>
            </a:r>
            <a:r>
              <a:rPr lang="en-US" b="1" dirty="0" smtClean="0"/>
              <a:t>known: 2880 </a:t>
            </a:r>
            <a:r>
              <a:rPr lang="en-US" b="1" dirty="0" err="1" smtClean="0"/>
              <a:t>pCi</a:t>
            </a:r>
            <a:r>
              <a:rPr lang="en-US" b="1" dirty="0" smtClean="0"/>
              <a:t>/L</a:t>
            </a:r>
          </a:p>
          <a:p>
            <a:r>
              <a:rPr lang="en-US" b="1" dirty="0" smtClean="0"/>
              <a:t>~125</a:t>
            </a:r>
            <a:r>
              <a:rPr lang="en-US" b="1" dirty="0"/>
              <a:t>% of the </a:t>
            </a:r>
            <a:r>
              <a:rPr lang="en-US" b="1" dirty="0" smtClean="0"/>
              <a:t>known: </a:t>
            </a:r>
            <a:r>
              <a:rPr lang="en-US" b="1" dirty="0" err="1" smtClean="0"/>
              <a:t>pCi</a:t>
            </a:r>
            <a:r>
              <a:rPr lang="en-US" b="1" dirty="0" smtClean="0"/>
              <a:t>/L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43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9000" y="103621"/>
            <a:ext cx="2543538" cy="686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6858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/>
              <a:t>With Standard Samples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8 consecutive measurements </a:t>
            </a:r>
            <a:r>
              <a:rPr lang="en-US" sz="2400" dirty="0"/>
              <a:t>at University of Georgia </a:t>
            </a:r>
            <a:r>
              <a:rPr lang="en-US" sz="2400" dirty="0" smtClean="0"/>
              <a:t>laboratory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Two </a:t>
            </a:r>
            <a:r>
              <a:rPr lang="en-US" sz="2400" dirty="0"/>
              <a:t>different LSC assays: </a:t>
            </a:r>
            <a:r>
              <a:rPr lang="en-US" sz="2400" dirty="0">
                <a:solidFill>
                  <a:srgbClr val="0000FF"/>
                </a:solidFill>
              </a:rPr>
              <a:t>0-2000 </a:t>
            </a:r>
            <a:r>
              <a:rPr lang="en-US" sz="2400" dirty="0" err="1">
                <a:solidFill>
                  <a:srgbClr val="0000FF"/>
                </a:solidFill>
              </a:rPr>
              <a:t>keV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i="1" dirty="0"/>
              <a:t>versus </a:t>
            </a:r>
            <a:r>
              <a:rPr lang="en-US" sz="2400" dirty="0">
                <a:solidFill>
                  <a:srgbClr val="0000FF"/>
                </a:solidFill>
              </a:rPr>
              <a:t>130-700 </a:t>
            </a:r>
            <a:r>
              <a:rPr lang="en-US" sz="2400" dirty="0" err="1" smtClean="0">
                <a:solidFill>
                  <a:srgbClr val="0000FF"/>
                </a:solidFill>
              </a:rPr>
              <a:t>keV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Two </a:t>
            </a:r>
            <a:r>
              <a:rPr lang="en-US" sz="2400" dirty="0"/>
              <a:t>different scintillation fluids: </a:t>
            </a:r>
            <a:r>
              <a:rPr lang="en-US" sz="2400" dirty="0" smtClean="0">
                <a:solidFill>
                  <a:srgbClr val="0000FF"/>
                </a:solidFill>
              </a:rPr>
              <a:t>Mineral </a:t>
            </a:r>
            <a:r>
              <a:rPr lang="en-US" sz="2400" dirty="0">
                <a:solidFill>
                  <a:srgbClr val="0000FF"/>
                </a:solidFill>
              </a:rPr>
              <a:t>oil </a:t>
            </a:r>
            <a:r>
              <a:rPr lang="en-US" sz="2400" i="1" dirty="0"/>
              <a:t>versus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O</a:t>
            </a:r>
            <a:r>
              <a:rPr lang="en-US" sz="2400" dirty="0" err="1" smtClean="0">
                <a:solidFill>
                  <a:srgbClr val="0000FF"/>
                </a:solidFill>
              </a:rPr>
              <a:t>pti-fluor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8991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" y="0"/>
            <a:ext cx="67038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6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0" y="110451"/>
            <a:ext cx="3485234" cy="686938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0000FF"/>
                </a:solidFill>
              </a:rPr>
              <a:t>Conclusions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762000"/>
            <a:ext cx="8915400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Sampling Methods: </a:t>
            </a:r>
            <a:r>
              <a:rPr lang="en-US" sz="2200" dirty="0" smtClean="0"/>
              <a:t>Direct-Fill Method is susceptible to significant Loss of Radon gas, </a:t>
            </a:r>
            <a:r>
              <a:rPr lang="en-US" sz="2400" dirty="0"/>
              <a:t>submerged bottle method should be used.</a:t>
            </a:r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Counting Assays: </a:t>
            </a:r>
            <a:r>
              <a:rPr lang="en-US" sz="2200" dirty="0" smtClean="0"/>
              <a:t>The Assay-2 (130-700 </a:t>
            </a:r>
            <a:r>
              <a:rPr lang="en-US" sz="2200" dirty="0" err="1" smtClean="0"/>
              <a:t>keV</a:t>
            </a:r>
            <a:r>
              <a:rPr lang="en-US" sz="2200" dirty="0" smtClean="0"/>
              <a:t>) is better </a:t>
            </a:r>
            <a:r>
              <a:rPr lang="en-US" sz="2200" dirty="0"/>
              <a:t>t</a:t>
            </a:r>
            <a:r>
              <a:rPr lang="en-US" sz="2200" dirty="0" smtClean="0"/>
              <a:t>han the full </a:t>
            </a:r>
            <a:r>
              <a:rPr lang="en-US" sz="2200" dirty="0"/>
              <a:t>s</a:t>
            </a:r>
            <a:r>
              <a:rPr lang="en-US" sz="2200" dirty="0" smtClean="0"/>
              <a:t>pectrum assay (0-2000 </a:t>
            </a:r>
            <a:r>
              <a:rPr lang="en-US" sz="2200" dirty="0" err="1" smtClean="0"/>
              <a:t>keV</a:t>
            </a:r>
            <a:r>
              <a:rPr lang="en-US" sz="2200" dirty="0" smtClean="0"/>
              <a:t>).</a:t>
            </a:r>
          </a:p>
          <a:p>
            <a:endParaRPr lang="en-US" sz="105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Effects of Air Bubbles: </a:t>
            </a:r>
            <a:r>
              <a:rPr lang="en-US" sz="2200" dirty="0" smtClean="0"/>
              <a:t>Air Bubble in the samples </a:t>
            </a:r>
            <a:r>
              <a:rPr lang="en-US" sz="2200" dirty="0"/>
              <a:t>r</a:t>
            </a:r>
            <a:r>
              <a:rPr lang="en-US" sz="2200" dirty="0" smtClean="0"/>
              <a:t>esults in significant Loss of Radon gas; such </a:t>
            </a:r>
            <a:r>
              <a:rPr lang="en-US" sz="2200" dirty="0"/>
              <a:t>l</a:t>
            </a:r>
            <a:r>
              <a:rPr lang="en-US" sz="2200" dirty="0" smtClean="0"/>
              <a:t>oss becomes </a:t>
            </a:r>
            <a:r>
              <a:rPr lang="en-US" sz="2200" dirty="0"/>
              <a:t>g</a:t>
            </a:r>
            <a:r>
              <a:rPr lang="en-US" sz="2200" dirty="0" smtClean="0"/>
              <a:t>reater as the size of the air </a:t>
            </a:r>
            <a:r>
              <a:rPr lang="en-US" sz="2200" dirty="0"/>
              <a:t>b</a:t>
            </a:r>
            <a:r>
              <a:rPr lang="en-US" sz="2200" dirty="0" smtClean="0"/>
              <a:t>ubbles </a:t>
            </a:r>
            <a:r>
              <a:rPr lang="en-US" sz="2200" dirty="0"/>
              <a:t>b</a:t>
            </a:r>
            <a:r>
              <a:rPr lang="en-US" sz="2200" dirty="0" smtClean="0"/>
              <a:t>ecomes larger.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Scintillation Fluids: </a:t>
            </a:r>
            <a:r>
              <a:rPr lang="en-US" sz="2200" dirty="0" smtClean="0"/>
              <a:t>Mineral oil </a:t>
            </a:r>
            <a:r>
              <a:rPr lang="en-US" sz="2200" dirty="0"/>
              <a:t>g</a:t>
            </a:r>
            <a:r>
              <a:rPr lang="en-US" sz="2200" dirty="0" smtClean="0"/>
              <a:t>enerally gives </a:t>
            </a:r>
            <a:r>
              <a:rPr lang="en-US" sz="2200" dirty="0"/>
              <a:t>h</a:t>
            </a:r>
            <a:r>
              <a:rPr lang="en-US" sz="2200" dirty="0" smtClean="0"/>
              <a:t>igher </a:t>
            </a:r>
            <a:r>
              <a:rPr lang="en-US" sz="2200" dirty="0"/>
              <a:t>r</a:t>
            </a:r>
            <a:r>
              <a:rPr lang="en-US" sz="2200" dirty="0" smtClean="0"/>
              <a:t>adon </a:t>
            </a:r>
            <a:r>
              <a:rPr lang="en-US" sz="2200" dirty="0"/>
              <a:t>c</a:t>
            </a:r>
            <a:r>
              <a:rPr lang="en-US" sz="2200" dirty="0" smtClean="0"/>
              <a:t>ounts than </a:t>
            </a:r>
            <a:r>
              <a:rPr lang="en-US" sz="2200" dirty="0" err="1" smtClean="0"/>
              <a:t>Opti-fluor</a:t>
            </a:r>
            <a:r>
              <a:rPr lang="en-US" sz="2200" dirty="0" smtClean="0"/>
              <a:t>. However, the </a:t>
            </a:r>
            <a:r>
              <a:rPr lang="en-US" sz="2200" dirty="0"/>
              <a:t>r</a:t>
            </a:r>
            <a:r>
              <a:rPr lang="en-US" sz="2200" dirty="0" smtClean="0"/>
              <a:t>esults of PT or Standard samples </a:t>
            </a:r>
            <a:r>
              <a:rPr lang="en-US" sz="2200" dirty="0"/>
              <a:t>s</a:t>
            </a:r>
            <a:r>
              <a:rPr lang="en-US" sz="2200" dirty="0" smtClean="0"/>
              <a:t>howed that Mineral oil Clearly over </a:t>
            </a:r>
            <a:r>
              <a:rPr lang="en-US" sz="2200" dirty="0"/>
              <a:t>e</a:t>
            </a:r>
            <a:r>
              <a:rPr lang="en-US" sz="2200" dirty="0" smtClean="0"/>
              <a:t>stimates the actual Radon concentration, whereas </a:t>
            </a:r>
            <a:r>
              <a:rPr lang="en-US" sz="2200" dirty="0" err="1" smtClean="0"/>
              <a:t>Opti-oluor</a:t>
            </a:r>
            <a:r>
              <a:rPr lang="en-US" sz="2200" dirty="0" smtClean="0"/>
              <a:t> </a:t>
            </a:r>
            <a:r>
              <a:rPr lang="en-US" sz="2200" dirty="0"/>
              <a:t>a</a:t>
            </a:r>
            <a:r>
              <a:rPr lang="en-US" sz="2200" dirty="0" smtClean="0"/>
              <a:t>lways </a:t>
            </a:r>
            <a:r>
              <a:rPr lang="en-US" sz="2200" dirty="0"/>
              <a:t>g</a:t>
            </a:r>
            <a:r>
              <a:rPr lang="en-US" sz="2200" dirty="0" smtClean="0"/>
              <a:t>ave the results </a:t>
            </a:r>
            <a:r>
              <a:rPr lang="en-US" sz="2200" dirty="0"/>
              <a:t>c</a:t>
            </a:r>
            <a:r>
              <a:rPr lang="en-US" sz="2200" dirty="0" smtClean="0"/>
              <a:t>lose to the </a:t>
            </a:r>
            <a:r>
              <a:rPr lang="en-US" sz="2200" dirty="0"/>
              <a:t>T</a:t>
            </a:r>
            <a:r>
              <a:rPr lang="en-US" sz="2200" dirty="0" smtClean="0"/>
              <a:t>rue </a:t>
            </a:r>
            <a:r>
              <a:rPr lang="en-US" sz="2200" dirty="0"/>
              <a:t>v</a:t>
            </a:r>
            <a:r>
              <a:rPr lang="en-US" sz="2200" dirty="0" smtClean="0"/>
              <a:t>alue.</a:t>
            </a:r>
          </a:p>
          <a:p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As a scintillator </a:t>
            </a:r>
            <a:r>
              <a:rPr lang="en-US" sz="2200" dirty="0"/>
              <a:t>for </a:t>
            </a:r>
            <a:r>
              <a:rPr lang="en-US" sz="2200" dirty="0" smtClean="0"/>
              <a:t>radon </a:t>
            </a:r>
            <a:r>
              <a:rPr lang="en-US" sz="2200" dirty="0"/>
              <a:t>in w</a:t>
            </a:r>
            <a:r>
              <a:rPr lang="en-US" sz="2200" dirty="0" smtClean="0"/>
              <a:t>ater, it is widely </a:t>
            </a:r>
            <a:r>
              <a:rPr lang="en-US" sz="2200" dirty="0"/>
              <a:t>b</a:t>
            </a:r>
            <a:r>
              <a:rPr lang="en-US" sz="2200" dirty="0" smtClean="0"/>
              <a:t>elieved that Mineral oil is a better than </a:t>
            </a:r>
            <a:r>
              <a:rPr lang="en-US" sz="2200" dirty="0" err="1" smtClean="0"/>
              <a:t>Opti-fluor</a:t>
            </a:r>
            <a:r>
              <a:rPr lang="en-US" sz="2200" dirty="0" smtClean="0"/>
              <a:t>.</a:t>
            </a:r>
            <a:r>
              <a:rPr lang="en-US" sz="2200" b="1" i="1" dirty="0"/>
              <a:t> </a:t>
            </a:r>
            <a:r>
              <a:rPr lang="en-US" sz="2200" b="1" i="1" dirty="0" smtClean="0">
                <a:solidFill>
                  <a:srgbClr val="0000FF"/>
                </a:solidFill>
              </a:rPr>
              <a:t>However, our results </a:t>
            </a:r>
            <a:r>
              <a:rPr lang="en-US" sz="2200" b="1" i="1" dirty="0">
                <a:solidFill>
                  <a:srgbClr val="0000FF"/>
                </a:solidFill>
              </a:rPr>
              <a:t>s</a:t>
            </a:r>
            <a:r>
              <a:rPr lang="en-US" sz="2200" b="1" i="1" dirty="0" smtClean="0">
                <a:solidFill>
                  <a:srgbClr val="0000FF"/>
                </a:solidFill>
              </a:rPr>
              <a:t>how that the opposite is indeed true</a:t>
            </a:r>
            <a:r>
              <a:rPr lang="en-US" sz="2200" dirty="0">
                <a:solidFill>
                  <a:srgbClr val="0000FF"/>
                </a:solidFill>
              </a:rPr>
              <a:t>!</a:t>
            </a:r>
            <a:endParaRPr lang="en-US" sz="2200" dirty="0" smtClean="0">
              <a:solidFill>
                <a:srgbClr val="0000FF"/>
              </a:solidFill>
            </a:endParaRPr>
          </a:p>
          <a:p>
            <a:endParaRPr lang="en-US" sz="20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" y="74447"/>
            <a:ext cx="597615" cy="61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3485234" cy="686938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0000FF"/>
                </a:solidFill>
              </a:rPr>
              <a:t>Conclusions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33400"/>
            <a:ext cx="8915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Volume Ratio: </a:t>
            </a:r>
            <a:r>
              <a:rPr lang="en-US" sz="2200" dirty="0" smtClean="0"/>
              <a:t>A </a:t>
            </a:r>
            <a:r>
              <a:rPr lang="en-US" sz="2200" b="1" i="1" dirty="0"/>
              <a:t>10 mL scintillator + 10 sample </a:t>
            </a:r>
            <a:r>
              <a:rPr lang="en-US" sz="2200" dirty="0"/>
              <a:t>combination is better than </a:t>
            </a:r>
            <a:r>
              <a:rPr lang="en-US" sz="2200" i="1" dirty="0"/>
              <a:t>8 mL scintillator + 8 mL sample </a:t>
            </a:r>
            <a:r>
              <a:rPr lang="en-US" sz="2200" dirty="0"/>
              <a:t>combination for a </a:t>
            </a:r>
            <a:r>
              <a:rPr lang="en-US" sz="2200" dirty="0" smtClean="0"/>
              <a:t>liquid scintillation cocktail</a:t>
            </a:r>
            <a:r>
              <a:rPr lang="en-US" sz="22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Sample Prep. Method: </a:t>
            </a:r>
            <a:r>
              <a:rPr lang="en-US" sz="2200" b="1" dirty="0" smtClean="0"/>
              <a:t>“</a:t>
            </a:r>
            <a:r>
              <a:rPr lang="en-US" sz="2200" b="1" i="1" dirty="0" smtClean="0"/>
              <a:t>Separate Drawing</a:t>
            </a:r>
            <a:r>
              <a:rPr lang="en-US" sz="2200" dirty="0" smtClean="0"/>
              <a:t>” </a:t>
            </a:r>
            <a:r>
              <a:rPr lang="en-US" sz="2200" dirty="0"/>
              <a:t>of scintillator and sample may result in </a:t>
            </a:r>
            <a:r>
              <a:rPr lang="en-US" sz="2200" dirty="0" smtClean="0"/>
              <a:t>significant </a:t>
            </a:r>
            <a:r>
              <a:rPr lang="en-US" sz="2200" dirty="0"/>
              <a:t>loss of </a:t>
            </a:r>
            <a:r>
              <a:rPr lang="en-US" sz="2200" dirty="0" smtClean="0"/>
              <a:t>Radon; So, “</a:t>
            </a:r>
            <a:r>
              <a:rPr lang="en-US" sz="2200" b="1" i="1" dirty="0" smtClean="0"/>
              <a:t>Simultaneous Drawing</a:t>
            </a:r>
            <a:r>
              <a:rPr lang="en-US" sz="2200" dirty="0" smtClean="0"/>
              <a:t>” </a:t>
            </a:r>
            <a:r>
              <a:rPr lang="en-US" sz="2200" dirty="0"/>
              <a:t>should be adopted when laboratories use open pipettes. However, this effect may be insignificant if a closed-top (no headspace) sampling syringe is </a:t>
            </a:r>
            <a:r>
              <a:rPr lang="en-US" sz="2200" dirty="0" smtClean="0"/>
              <a:t>used.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Making Cocktail </a:t>
            </a:r>
            <a:r>
              <a:rPr lang="en-US" sz="2200" dirty="0" smtClean="0"/>
              <a:t>by mixing </a:t>
            </a:r>
            <a:r>
              <a:rPr lang="en-US" sz="2200" dirty="0"/>
              <a:t>scintillator and sample </a:t>
            </a:r>
            <a:r>
              <a:rPr lang="en-US" sz="2200" b="1" i="1" dirty="0"/>
              <a:t>in the laboratory </a:t>
            </a:r>
            <a:r>
              <a:rPr lang="en-US" sz="2200" dirty="0"/>
              <a:t>is better than </a:t>
            </a:r>
            <a:r>
              <a:rPr lang="en-US" sz="2200" dirty="0" smtClean="0"/>
              <a:t>making </a:t>
            </a:r>
            <a:r>
              <a:rPr lang="en-US" sz="2200" dirty="0"/>
              <a:t>the cocktail </a:t>
            </a:r>
            <a:r>
              <a:rPr lang="en-US" sz="2200" i="1" dirty="0"/>
              <a:t>on-site</a:t>
            </a:r>
            <a:r>
              <a:rPr lang="en-US" sz="2200" dirty="0"/>
              <a:t> for both better results and practicality of testing </a:t>
            </a:r>
            <a:r>
              <a:rPr lang="en-US" sz="2200" dirty="0" smtClean="0"/>
              <a:t>Radon </a:t>
            </a:r>
            <a:r>
              <a:rPr lang="en-US" sz="2200" dirty="0"/>
              <a:t>in private well </a:t>
            </a:r>
            <a:r>
              <a:rPr lang="en-US" sz="2200" dirty="0" smtClean="0"/>
              <a:t>waters.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There </a:t>
            </a:r>
            <a:r>
              <a:rPr lang="en-US" sz="2200" dirty="0"/>
              <a:t>were </a:t>
            </a:r>
            <a:r>
              <a:rPr lang="en-US" sz="2200" b="1" dirty="0">
                <a:solidFill>
                  <a:srgbClr val="0000FF"/>
                </a:solidFill>
              </a:rPr>
              <a:t>N</a:t>
            </a:r>
            <a:r>
              <a:rPr lang="en-US" sz="2200" b="1" dirty="0" smtClean="0">
                <a:solidFill>
                  <a:srgbClr val="0000FF"/>
                </a:solidFill>
              </a:rPr>
              <a:t>oticeable </a:t>
            </a:r>
            <a:r>
              <a:rPr lang="en-US" sz="2200" b="1" dirty="0">
                <a:solidFill>
                  <a:srgbClr val="0000FF"/>
                </a:solidFill>
              </a:rPr>
              <a:t>T</a:t>
            </a:r>
            <a:r>
              <a:rPr lang="en-US" sz="2200" b="1" dirty="0" smtClean="0">
                <a:solidFill>
                  <a:srgbClr val="0000FF"/>
                </a:solidFill>
              </a:rPr>
              <a:t>emporal </a:t>
            </a:r>
            <a:r>
              <a:rPr lang="en-US" sz="2200" b="1" dirty="0">
                <a:solidFill>
                  <a:srgbClr val="0000FF"/>
                </a:solidFill>
              </a:rPr>
              <a:t>V</a:t>
            </a:r>
            <a:r>
              <a:rPr lang="en-US" sz="2200" b="1" dirty="0" smtClean="0">
                <a:solidFill>
                  <a:srgbClr val="0000FF"/>
                </a:solidFill>
              </a:rPr>
              <a:t>ariation </a:t>
            </a:r>
            <a:r>
              <a:rPr lang="en-US" sz="2200" dirty="0"/>
              <a:t>in both radon and uranium concentrations in the study </a:t>
            </a:r>
            <a:r>
              <a:rPr lang="en-US" sz="2200" dirty="0" smtClean="0"/>
              <a:t>wells.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Use </a:t>
            </a:r>
            <a:r>
              <a:rPr lang="en-US" sz="2200" b="1" dirty="0"/>
              <a:t>of uranium concentration </a:t>
            </a:r>
            <a:r>
              <a:rPr lang="en-US" sz="2200" dirty="0"/>
              <a:t>over 30 ppb (</a:t>
            </a:r>
            <a:r>
              <a:rPr lang="en-US" sz="2200" i="1" dirty="0"/>
              <a:t>the MCL of uranium in drinking water</a:t>
            </a:r>
            <a:r>
              <a:rPr lang="en-US" sz="2200" dirty="0"/>
              <a:t>) as a </a:t>
            </a:r>
            <a:r>
              <a:rPr lang="en-US" sz="2200" b="1" dirty="0" smtClean="0">
                <a:solidFill>
                  <a:srgbClr val="0000FF"/>
                </a:solidFill>
              </a:rPr>
              <a:t>Trigger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/>
              <a:t>for recommending test for radon in well water remains questionable because there may be safe level of uranium but unsafe level of radon, and </a:t>
            </a:r>
            <a:r>
              <a:rPr lang="en-US" sz="2200" i="1" dirty="0"/>
              <a:t>vice versa</a:t>
            </a:r>
            <a:r>
              <a:rPr lang="en-US" sz="2200" dirty="0"/>
              <a:t> in a given well water.</a:t>
            </a:r>
          </a:p>
          <a:p>
            <a:endParaRPr lang="en-US" sz="22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"/>
            <a:ext cx="1600200" cy="66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64632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76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3785" y="684237"/>
            <a:ext cx="4564183" cy="407098"/>
          </a:xfrm>
        </p:spPr>
        <p:txBody>
          <a:bodyPr>
            <a:noAutofit/>
          </a:bodyPr>
          <a:lstStyle/>
          <a:p>
            <a:r>
              <a:rPr lang="en-US" b="1" dirty="0" smtClean="0"/>
              <a:t>How is Radon Formed?</a:t>
            </a:r>
            <a:endParaRPr lang="en-US" b="1" dirty="0"/>
          </a:p>
        </p:txBody>
      </p:sp>
      <p:pic>
        <p:nvPicPr>
          <p:cNvPr id="8" name="Picture 7" descr="http://pubs.usgs.gov/of/2004/1050/U-238-Decay-Chai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55511"/>
            <a:ext cx="4622642" cy="4107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FF0000"/>
            </a:solidFill>
          </a:ln>
          <a:ex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851243" y="887786"/>
            <a:ext cx="4363720" cy="407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Does it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xist in GA Well Waters?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238" y="123333"/>
            <a:ext cx="2842043" cy="6025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Introduction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05000" y="3184717"/>
            <a:ext cx="470877" cy="64867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44" y="1405764"/>
            <a:ext cx="4140356" cy="491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36636"/>
            <a:ext cx="685799" cy="70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2" y="1143000"/>
            <a:ext cx="3769055" cy="265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78" y="1143000"/>
            <a:ext cx="3736423" cy="265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1" y="3792389"/>
            <a:ext cx="3769055" cy="259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76" y="3784948"/>
            <a:ext cx="3736425" cy="257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304800"/>
            <a:ext cx="8464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URANIUM AND RADON IN INDOOR AIR AND DRINKING WATER TESTING AND EDUCATION PROGRAM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00" y="1"/>
            <a:ext cx="976899" cy="40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2" y="0"/>
            <a:ext cx="966787" cy="40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70" y="404680"/>
            <a:ext cx="4507936" cy="127510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02" y="1716679"/>
            <a:ext cx="3993198" cy="453172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8" y="1716680"/>
            <a:ext cx="3890340" cy="45317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16840" y="200179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hlinkClick r:id="rId7"/>
              </a:rPr>
              <a:t>UGA WATER MAP</a:t>
            </a:r>
            <a:endParaRPr lang="en-US" sz="3600" dirty="0">
              <a:hlinkClick r:id="rId7"/>
            </a:endParaRPr>
          </a:p>
          <a:p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://aesl.ces.uga.edu/water/map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2080" y="13378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Updated: 8/31/2017</a:t>
            </a:r>
            <a:endParaRPr lang="en-US" sz="1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1091625"/>
            <a:ext cx="1981200" cy="584775"/>
          </a:xfrm>
          <a:prstGeom prst="rect">
            <a:avLst/>
          </a:prstGeom>
          <a:noFill/>
          <a:ln w="3175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URANIUM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272732" cy="27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4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491480" y="2853154"/>
            <a:ext cx="3581400" cy="1631216"/>
          </a:xfrm>
          <a:prstGeom prst="rect">
            <a:avLst/>
          </a:prstGeom>
          <a:solidFill>
            <a:srgbClr val="0000FF"/>
          </a:solidFill>
          <a:ln w="698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Radon in Water</a:t>
            </a:r>
            <a:r>
              <a:rPr lang="en-US" sz="2000" b="1" u="sng" dirty="0" smtClean="0">
                <a:solidFill>
                  <a:srgbClr val="0000FF"/>
                </a:solidFill>
              </a:rPr>
              <a:t>:</a:t>
            </a:r>
          </a:p>
          <a:p>
            <a:endParaRPr lang="en-US" sz="2000" b="1" u="sng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66"/>
                </a:solidFill>
              </a:rPr>
              <a:t>Proposed MCL: 300 </a:t>
            </a:r>
            <a:r>
              <a:rPr lang="en-US" sz="2000" b="1" dirty="0" err="1" smtClean="0">
                <a:solidFill>
                  <a:srgbClr val="FFFF66"/>
                </a:solidFill>
              </a:rPr>
              <a:t>pCi</a:t>
            </a:r>
            <a:r>
              <a:rPr lang="en-US" sz="2000" b="1" dirty="0" smtClean="0">
                <a:solidFill>
                  <a:srgbClr val="FFFF66"/>
                </a:solidFill>
              </a:rPr>
              <a:t>/L</a:t>
            </a:r>
          </a:p>
          <a:p>
            <a:endParaRPr lang="en-US" sz="2000" b="1" dirty="0" smtClean="0">
              <a:solidFill>
                <a:srgbClr val="FFFF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Proposed AMCL: 4000 </a:t>
            </a:r>
            <a:r>
              <a:rPr lang="en-US" sz="2000" b="1" dirty="0" err="1" smtClean="0">
                <a:solidFill>
                  <a:srgbClr val="FF0000"/>
                </a:solidFill>
              </a:rPr>
              <a:t>pCi</a:t>
            </a:r>
            <a:r>
              <a:rPr lang="en-US" sz="2000" b="1" dirty="0" smtClean="0">
                <a:solidFill>
                  <a:srgbClr val="FF0000"/>
                </a:solidFill>
              </a:rPr>
              <a:t>/L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54"/>
            <a:ext cx="5400040" cy="57931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486400" y="1066800"/>
            <a:ext cx="3591560" cy="149271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hlinkClick r:id="rId5"/>
              </a:rPr>
              <a:t>UGA WATER MAP</a:t>
            </a:r>
            <a:endParaRPr lang="en-US" sz="2800" dirty="0">
              <a:hlinkClick r:id="rId5"/>
            </a:endParaRP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://aesl.ces.uga.edu/water/map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sz="900" dirty="0"/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RADON 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55367" y="2514600"/>
            <a:ext cx="2473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Updated: 8/31/2017</a:t>
            </a:r>
            <a:endParaRPr lang="en-US" sz="1600" b="1" i="1" dirty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69" y="152400"/>
            <a:ext cx="594000" cy="60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4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 VERY MUCH!!!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9740" y="1676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</a:rPr>
              <a:t>QUESTIONS, COMMENTS……….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200400"/>
            <a:ext cx="74433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Contact:</a:t>
            </a:r>
          </a:p>
          <a:p>
            <a:r>
              <a:rPr lang="en-US" sz="2400" b="1" dirty="0" smtClean="0"/>
              <a:t>Uttam </a:t>
            </a:r>
            <a:r>
              <a:rPr lang="en-US" sz="2400" b="1" dirty="0"/>
              <a:t>Saha, </a:t>
            </a:r>
            <a:r>
              <a:rPr lang="en-US" sz="2400" b="1" dirty="0" smtClean="0"/>
              <a:t>PhD</a:t>
            </a:r>
          </a:p>
          <a:p>
            <a:r>
              <a:rPr lang="en-US" sz="2400" dirty="0" smtClean="0"/>
              <a:t>Public </a:t>
            </a:r>
            <a:r>
              <a:rPr lang="en-US" sz="2400" dirty="0"/>
              <a:t>Service Associate &amp; Program </a:t>
            </a:r>
            <a:r>
              <a:rPr lang="en-US" sz="2400" dirty="0" smtClean="0"/>
              <a:t>Coordinator</a:t>
            </a:r>
          </a:p>
          <a:p>
            <a:r>
              <a:rPr lang="en-US" sz="2400" dirty="0" smtClean="0"/>
              <a:t>Agricultural </a:t>
            </a:r>
            <a:r>
              <a:rPr lang="en-US" sz="2400" dirty="0"/>
              <a:t>and Environmental Services </a:t>
            </a:r>
            <a:r>
              <a:rPr lang="en-US" sz="2400" dirty="0" smtClean="0"/>
              <a:t>Laboratories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University of Georgia, Athens, GA</a:t>
            </a:r>
          </a:p>
          <a:p>
            <a:r>
              <a:rPr lang="en-US" sz="2400" b="1" dirty="0" smtClean="0"/>
              <a:t>706-542-7690</a:t>
            </a:r>
            <a:endParaRPr lang="en-US" sz="2400" b="1" dirty="0"/>
          </a:p>
          <a:p>
            <a:r>
              <a:rPr lang="en-US" sz="2400" b="1" dirty="0" smtClean="0">
                <a:solidFill>
                  <a:schemeClr val="accent1"/>
                </a:solidFill>
                <a:hlinkClick r:id="rId3"/>
              </a:rPr>
              <a:t>sahau@uga.edu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38" y="1"/>
            <a:ext cx="1472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84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9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graphicFrame>
        <p:nvGraphicFramePr>
          <p:cNvPr id="7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802549"/>
              </p:ext>
            </p:extLst>
          </p:nvPr>
        </p:nvGraphicFramePr>
        <p:xfrm>
          <a:off x="291905" y="673632"/>
          <a:ext cx="5613595" cy="5498070"/>
        </p:xfrm>
        <a:graphic>
          <a:graphicData uri="http://schemas.openxmlformats.org/drawingml/2006/table">
            <a:tbl>
              <a:tblPr/>
              <a:tblGrid>
                <a:gridCol w="1778033"/>
                <a:gridCol w="2946467"/>
                <a:gridCol w="889095"/>
              </a:tblGrid>
              <a:tr h="1189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South Eastern United States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Radon-Induced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Lung Cancer Deaths per Year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Rank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5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Georgia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822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5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Tennessee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693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Florida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668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Kentucky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North Carolina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435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Alabama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391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South Carolina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221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Mississippi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113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89346" marR="89346" marT="44675" marB="44675" anchor="b" horzOverflow="overflow">
                    <a:lnL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6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5"/>
          <p:cNvSpPr>
            <a:spLocks noGrp="1" noChangeArrowheads="1"/>
          </p:cNvSpPr>
          <p:nvPr>
            <p:ph type="title"/>
          </p:nvPr>
        </p:nvSpPr>
        <p:spPr>
          <a:xfrm>
            <a:off x="5905500" y="1066800"/>
            <a:ext cx="3423920" cy="11654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Radon in Indoor Air: Selected State Risk Estimates</a:t>
            </a:r>
          </a:p>
        </p:txBody>
      </p:sp>
      <p:pic>
        <p:nvPicPr>
          <p:cNvPr id="9" name="Picture 2" descr="Radon Zone Map of U.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" r="3572" b="2403"/>
          <a:stretch>
            <a:fillRect/>
          </a:stretch>
        </p:blipFill>
        <p:spPr bwMode="auto">
          <a:xfrm>
            <a:off x="5935980" y="2667000"/>
            <a:ext cx="31060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36605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7924" y="0"/>
            <a:ext cx="2842043" cy="602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0000FF"/>
                </a:solidFill>
              </a:rPr>
              <a:t>Introduction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"/>
            <a:ext cx="685800" cy="7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4100" y="838200"/>
            <a:ext cx="7051100" cy="1006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</a:rPr>
              <a:t>Health Effects of Radon in Drinking Water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Can Cause Both Lung and Stomach Cancer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340" y="1981200"/>
            <a:ext cx="85538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In the US, 168 </a:t>
            </a:r>
            <a:r>
              <a:rPr lang="en-US" sz="2800" b="1" dirty="0"/>
              <a:t>deaths are due to radon in water. Of the 168 </a:t>
            </a:r>
            <a:r>
              <a:rPr lang="en-US" sz="2800" b="1" dirty="0" smtClean="0"/>
              <a:t>deaths: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89</a:t>
            </a:r>
            <a:r>
              <a:rPr lang="en-US" sz="2800" b="1" dirty="0">
                <a:solidFill>
                  <a:srgbClr val="FF0000"/>
                </a:solidFill>
              </a:rPr>
              <a:t>% is due to lung </a:t>
            </a:r>
            <a:r>
              <a:rPr lang="en-US" sz="2800" b="1" dirty="0" smtClean="0">
                <a:solidFill>
                  <a:srgbClr val="FF0000"/>
                </a:solidFill>
              </a:rPr>
              <a:t>cancer!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11% is due to stomach cancer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93865" y="3928408"/>
            <a:ext cx="72797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/>
              <a:t>Action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Radon in Indoor Air: 4 </a:t>
            </a:r>
            <a:r>
              <a:rPr lang="en-US" sz="2800" dirty="0" err="1" smtClean="0"/>
              <a:t>pCi</a:t>
            </a:r>
            <a:r>
              <a:rPr lang="en-US" sz="2800" dirty="0" smtClean="0"/>
              <a:t>/L</a:t>
            </a:r>
          </a:p>
          <a:p>
            <a:r>
              <a:rPr lang="en-US" sz="2800" i="1" dirty="0" smtClean="0">
                <a:solidFill>
                  <a:srgbClr val="FF0000"/>
                </a:solidFill>
              </a:rPr>
              <a:t>Radon in Water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Proposed MCL: 300 </a:t>
            </a:r>
            <a:r>
              <a:rPr lang="en-US" sz="2800" dirty="0" err="1" smtClean="0">
                <a:solidFill>
                  <a:srgbClr val="FF0000"/>
                </a:solidFill>
              </a:rPr>
              <a:t>pCi</a:t>
            </a:r>
            <a:r>
              <a:rPr lang="en-US" sz="2800" dirty="0" smtClean="0">
                <a:solidFill>
                  <a:srgbClr val="FF0000"/>
                </a:solidFill>
              </a:rPr>
              <a:t>/L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Proposed AMCL: 4000 </a:t>
            </a:r>
            <a:r>
              <a:rPr lang="en-US" sz="2800" dirty="0" err="1" smtClean="0">
                <a:solidFill>
                  <a:srgbClr val="FF0000"/>
                </a:solidFill>
              </a:rPr>
              <a:t>pCi</a:t>
            </a:r>
            <a:r>
              <a:rPr lang="en-US" sz="2800" dirty="0" smtClean="0">
                <a:solidFill>
                  <a:srgbClr val="FF0000"/>
                </a:solidFill>
              </a:rPr>
              <a:t>/L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2543" y="55426"/>
            <a:ext cx="3214769" cy="6025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Introduction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-1"/>
            <a:ext cx="833877" cy="85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4008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2400" y="2209800"/>
            <a:ext cx="84989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A </a:t>
            </a:r>
            <a:r>
              <a:rPr lang="en-US" sz="3200" b="1" i="1" dirty="0">
                <a:solidFill>
                  <a:srgbClr val="0033CC"/>
                </a:solidFill>
              </a:rPr>
              <a:t>very rough rule </a:t>
            </a:r>
            <a:r>
              <a:rPr lang="en-US" sz="3200" b="1" i="1" dirty="0" smtClean="0">
                <a:solidFill>
                  <a:srgbClr val="0033CC"/>
                </a:solidFill>
              </a:rPr>
              <a:t>of thumb:</a:t>
            </a:r>
            <a:endParaRPr lang="en-US" sz="3200" b="1" dirty="0">
              <a:solidFill>
                <a:srgbClr val="0033CC"/>
              </a:solidFill>
            </a:endParaRPr>
          </a:p>
          <a:p>
            <a:r>
              <a:rPr lang="en-US" sz="3200" b="1" dirty="0" smtClean="0"/>
              <a:t>Household </a:t>
            </a:r>
            <a:r>
              <a:rPr lang="en-US" sz="3200" b="1" dirty="0"/>
              <a:t>water </a:t>
            </a:r>
            <a:r>
              <a:rPr lang="en-US" sz="3200" b="1" dirty="0" smtClean="0"/>
              <a:t>with </a:t>
            </a:r>
            <a:r>
              <a:rPr lang="en-US" sz="3200" b="1" dirty="0"/>
              <a:t>10,000 </a:t>
            </a:r>
            <a:r>
              <a:rPr lang="en-US" sz="3200" b="1" dirty="0" err="1"/>
              <a:t>pCi</a:t>
            </a:r>
            <a:r>
              <a:rPr lang="en-US" sz="3200" b="1" dirty="0"/>
              <a:t>/L of radon contributes about 1 </a:t>
            </a:r>
            <a:r>
              <a:rPr lang="en-US" sz="3200" b="1" dirty="0" err="1"/>
              <a:t>pCi</a:t>
            </a:r>
            <a:r>
              <a:rPr lang="en-US" sz="3200" b="1" dirty="0"/>
              <a:t>/L to the level of radon in the indoor air</a:t>
            </a:r>
            <a:r>
              <a:rPr lang="en-US" sz="3200" b="1" dirty="0" smtClean="0"/>
              <a:t>.</a:t>
            </a: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823" y="990600"/>
            <a:ext cx="9020977" cy="99355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Radon in Water Can Enrich Radon Level in Indoor Air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59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298297"/>
            <a:ext cx="2842043" cy="602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00FF"/>
                </a:solidFill>
              </a:rPr>
              <a:t>Introduction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84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6373" y="1154113"/>
            <a:ext cx="89916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Radon in Indoor Air in a GA Home with: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30248" y="1638300"/>
            <a:ext cx="80010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9pPr>
          </a:lstStyle>
          <a:p>
            <a:pPr algn="ctr" defTabSz="914400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Arial" charset="0"/>
                <a:cs typeface="Arial" charset="0"/>
              </a:rPr>
              <a:t>Uranium in Water: 629 ppb</a:t>
            </a:r>
          </a:p>
          <a:p>
            <a:pPr algn="ctr" defTabSz="914400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Arial" charset="0"/>
                <a:cs typeface="Arial" charset="0"/>
              </a:rPr>
              <a:t>Radon in Water: 79,012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pCi</a:t>
            </a:r>
            <a:r>
              <a:rPr lang="en-US" altLang="en-US" sz="2400" b="1" dirty="0">
                <a:latin typeface="Arial" charset="0"/>
                <a:cs typeface="Arial" charset="0"/>
              </a:rPr>
              <a:t>/L</a:t>
            </a:r>
          </a:p>
          <a:p>
            <a:pPr algn="ctr" defTabSz="914400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Arial" charset="0"/>
                <a:cs typeface="Arial" charset="0"/>
              </a:rPr>
              <a:t>Radium (Ra-226+Ra-228 in Water: 3.8 </a:t>
            </a:r>
            <a:r>
              <a:rPr lang="en-US" altLang="en-US" sz="2400" b="1" dirty="0" err="1">
                <a:latin typeface="Arial" charset="0"/>
                <a:cs typeface="Arial" charset="0"/>
              </a:rPr>
              <a:t>pCi</a:t>
            </a:r>
            <a:r>
              <a:rPr lang="en-US" altLang="en-US" sz="2400" b="1" dirty="0">
                <a:latin typeface="Arial" charset="0"/>
                <a:cs typeface="Arial" charset="0"/>
              </a:rPr>
              <a:t>/L)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40713" y="685800"/>
            <a:ext cx="8499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Health Risks from Radon in Drinking Water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792413"/>
            <a:ext cx="89916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8235948" y="3690938"/>
            <a:ext cx="0" cy="746125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69148" y="2776538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9pPr>
          </a:lstStyle>
          <a:p>
            <a:pPr algn="ctr" defTabSz="914400"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Calibri" pitchFamily="34" charset="0"/>
              </a:rPr>
              <a:t>Average:         5.8±0.2 pCi/L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 flipV="1">
            <a:off x="3722686" y="2928938"/>
            <a:ext cx="576262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121148" y="3005138"/>
            <a:ext cx="1600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Geneva" pitchFamily="-110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Calibri" pitchFamily="34" charset="0"/>
              </a:rPr>
              <a:t>Showering and/or Laundering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410200" y="2708275"/>
            <a:ext cx="495300" cy="3397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1"/>
            <a:ext cx="838199" cy="34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06373" y="118848"/>
            <a:ext cx="2842043" cy="6025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Introduction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54" y="54211"/>
            <a:ext cx="319446" cy="32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72429" y="722174"/>
            <a:ext cx="872933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The AESL-UGA launched </a:t>
            </a:r>
            <a:r>
              <a:rPr lang="en-US" sz="2400" b="1" dirty="0"/>
              <a:t>a new Radon in Household Water Testing and Education program from August, 2015. </a:t>
            </a:r>
            <a:endParaRPr lang="en-US" sz="2400" b="1" dirty="0" smtClean="0"/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However, developing a proper </a:t>
            </a:r>
            <a:r>
              <a:rPr lang="en-US" sz="2400" b="1" dirty="0"/>
              <a:t>m</a:t>
            </a:r>
            <a:r>
              <a:rPr lang="en-US" sz="2400" b="1" dirty="0" smtClean="0"/>
              <a:t>ethod for “Analysis of Radon in Water” is still an important </a:t>
            </a:r>
            <a:r>
              <a:rPr lang="en-US" sz="2400" b="1" dirty="0"/>
              <a:t>r</a:t>
            </a:r>
            <a:r>
              <a:rPr lang="en-US" sz="2400" b="1" dirty="0" smtClean="0"/>
              <a:t>esearch </a:t>
            </a:r>
            <a:r>
              <a:rPr lang="en-US" sz="2400" b="1" dirty="0"/>
              <a:t>t</a:t>
            </a:r>
            <a:r>
              <a:rPr lang="en-US" sz="2400" b="1" dirty="0" smtClean="0"/>
              <a:t>ask.  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Various empirical methods </a:t>
            </a:r>
            <a:r>
              <a:rPr lang="en-US" sz="2400" b="1" dirty="0"/>
              <a:t>of sampling, </a:t>
            </a:r>
            <a:r>
              <a:rPr lang="en-US" sz="2400" b="1" dirty="0" smtClean="0"/>
              <a:t>Sample </a:t>
            </a:r>
            <a:r>
              <a:rPr lang="en-US" sz="2400" b="1" dirty="0"/>
              <a:t>preparation, T</a:t>
            </a:r>
            <a:r>
              <a:rPr lang="en-US" sz="2400" b="1" dirty="0" smtClean="0"/>
              <a:t>ype of scintillators, Volume ratios of Scintillator : Sample, and Type counting </a:t>
            </a:r>
            <a:r>
              <a:rPr lang="en-US" sz="2400" b="1" dirty="0"/>
              <a:t>assays on a </a:t>
            </a:r>
            <a:r>
              <a:rPr lang="en-US" sz="2400" b="1" dirty="0" smtClean="0"/>
              <a:t>LSC are </a:t>
            </a:r>
            <a:r>
              <a:rPr lang="en-US" sz="2400" b="1" dirty="0"/>
              <a:t>practiced by </a:t>
            </a:r>
            <a:r>
              <a:rPr lang="en-US" sz="2400" b="1" dirty="0" smtClean="0"/>
              <a:t>different. </a:t>
            </a:r>
            <a:r>
              <a:rPr lang="en-US" sz="2400" b="1" dirty="0"/>
              <a:t>laboratories testing radon in water across the United States</a:t>
            </a:r>
            <a:r>
              <a:rPr lang="en-US" sz="24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Besides, there are different views regarding the effect of air-bubbles when present in </a:t>
            </a:r>
            <a:r>
              <a:rPr lang="en-US" sz="2400" b="1" dirty="0" smtClean="0"/>
              <a:t>the sample bottle. </a:t>
            </a:r>
          </a:p>
          <a:p>
            <a:endParaRPr lang="en-US" sz="800" b="1" dirty="0"/>
          </a:p>
          <a:p>
            <a:r>
              <a:rPr lang="en-US" sz="2400" b="1" dirty="0" smtClean="0"/>
              <a:t>The objective: Compare a selected set of these variables on </a:t>
            </a:r>
            <a:r>
              <a:rPr lang="en-US" sz="2400" b="1" dirty="0"/>
              <a:t>the recovery of radon </a:t>
            </a:r>
            <a:r>
              <a:rPr lang="en-US" sz="2400" b="1" dirty="0" smtClean="0"/>
              <a:t>from: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</a:t>
            </a:r>
            <a:r>
              <a:rPr lang="en-US" sz="2400" b="1" dirty="0" smtClean="0"/>
              <a:t>wo “Radon in Water” standard samples,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 few household </a:t>
            </a:r>
            <a:r>
              <a:rPr lang="en-US" sz="2400" b="1" dirty="0"/>
              <a:t>well water </a:t>
            </a:r>
            <a:r>
              <a:rPr lang="en-US" sz="2400" b="1" dirty="0" smtClean="0"/>
              <a:t>samples </a:t>
            </a:r>
            <a:r>
              <a:rPr lang="en-US" sz="2400" b="1" dirty="0"/>
              <a:t>from </a:t>
            </a:r>
            <a:r>
              <a:rPr lang="en-US" sz="2400" b="1" dirty="0" smtClean="0"/>
              <a:t>Georgia.</a:t>
            </a:r>
            <a:endParaRPr lang="en-US" sz="24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99103"/>
            <a:ext cx="2842043" cy="6025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Introduction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"/>
            <a:ext cx="685800" cy="7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867400"/>
            <a:ext cx="182880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324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2017 International Radon Symposium</a:t>
            </a:r>
            <a:r>
              <a:rPr lang="en-US" sz="2400" dirty="0" smtClean="0">
                <a:effectLst/>
              </a:rPr>
              <a:t>™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78254"/>
            <a:ext cx="7506775" cy="6869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MATERIALS AND METHODS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900752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4 Private Well Water Samples: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/>
              <a:t>Well-1</a:t>
            </a:r>
            <a:r>
              <a:rPr lang="en-US" sz="2800" b="1" dirty="0"/>
              <a:t>: </a:t>
            </a:r>
            <a:r>
              <a:rPr lang="en-US" sz="2800" dirty="0" smtClean="0"/>
              <a:t>6090DFR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/>
              <a:t>Well-2</a:t>
            </a:r>
            <a:r>
              <a:rPr lang="en-US" sz="2800" b="1" dirty="0"/>
              <a:t>: </a:t>
            </a:r>
            <a:r>
              <a:rPr lang="en-US" sz="2800" dirty="0" smtClean="0"/>
              <a:t>711JP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/>
              <a:t>Well-3</a:t>
            </a:r>
            <a:r>
              <a:rPr lang="en-US" sz="2800" b="1" dirty="0"/>
              <a:t>: </a:t>
            </a:r>
            <a:r>
              <a:rPr lang="en-US" sz="2800" dirty="0" smtClean="0"/>
              <a:t>715JP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b="1" dirty="0" smtClean="0"/>
              <a:t>Well-4</a:t>
            </a:r>
            <a:r>
              <a:rPr lang="en-US" sz="2800" b="1" dirty="0"/>
              <a:t>: </a:t>
            </a:r>
            <a:r>
              <a:rPr lang="en-US" sz="2800" dirty="0" smtClean="0"/>
              <a:t>578TR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1371600" lvl="2" indent="-457200">
              <a:buFont typeface="Wingdings" panose="05000000000000000000" pitchFamily="2" charset="2"/>
              <a:buChar char="ü"/>
            </a:pPr>
            <a:endParaRPr lang="en-US" sz="2800" dirty="0" smtClean="0"/>
          </a:p>
          <a:p>
            <a:pPr marL="1371600" lvl="2" indent="-457200">
              <a:buFont typeface="Wingdings" panose="05000000000000000000" pitchFamily="2" charset="2"/>
              <a:buChar char="ü"/>
            </a:pPr>
            <a:endParaRPr lang="en-US" sz="2800" dirty="0"/>
          </a:p>
          <a:p>
            <a:pPr lvl="2"/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Three</a:t>
            </a:r>
            <a:r>
              <a:rPr lang="en-US" sz="2800" dirty="0" smtClean="0"/>
              <a:t> contained elevated levels </a:t>
            </a:r>
            <a:r>
              <a:rPr lang="en-US" sz="2800" dirty="0"/>
              <a:t>of uranium.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“Well-1: 6090DFR” </a:t>
            </a:r>
            <a:r>
              <a:rPr lang="en-US" sz="2800" dirty="0"/>
              <a:t>water revealed 629 ppb uranium, 3.8 </a:t>
            </a:r>
            <a:r>
              <a:rPr lang="en-US" sz="2800" dirty="0" err="1"/>
              <a:t>pCi</a:t>
            </a:r>
            <a:r>
              <a:rPr lang="en-US" sz="2800" dirty="0"/>
              <a:t>/L radium (</a:t>
            </a:r>
            <a:r>
              <a:rPr lang="en-US" sz="2800" baseline="30000" dirty="0"/>
              <a:t>226</a:t>
            </a:r>
            <a:r>
              <a:rPr lang="en-US" sz="2800" dirty="0"/>
              <a:t>Ra + </a:t>
            </a:r>
            <a:r>
              <a:rPr lang="en-US" sz="2800" baseline="30000" dirty="0"/>
              <a:t>228</a:t>
            </a:r>
            <a:r>
              <a:rPr lang="en-US" sz="2800" dirty="0"/>
              <a:t>Ra), and 79,000 </a:t>
            </a:r>
            <a:r>
              <a:rPr lang="en-US" sz="2800" dirty="0" err="1"/>
              <a:t>pCi</a:t>
            </a:r>
            <a:r>
              <a:rPr lang="en-US" sz="2800" dirty="0"/>
              <a:t>/L radon. </a:t>
            </a:r>
            <a:endParaRPr lang="en-US" sz="2800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905000"/>
            <a:ext cx="575886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1933576" cy="80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76199"/>
            <a:ext cx="521415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1685</Words>
  <Application>Microsoft Office PowerPoint</Application>
  <PresentationFormat>On-screen Show (4:3)</PresentationFormat>
  <Paragraphs>305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A Comparison of Various Factors Affecting Analysis of Radon in Water by Liquid Scintillation Counting</vt:lpstr>
      <vt:lpstr>PowerPoint Presentation</vt:lpstr>
      <vt:lpstr>Introduction </vt:lpstr>
      <vt:lpstr>Radon in Indoor Air: Selected State Risk Estimates</vt:lpstr>
      <vt:lpstr>Introduction </vt:lpstr>
      <vt:lpstr>Radon in Water Can Enrich Radon Level in Indoor Air </vt:lpstr>
      <vt:lpstr>Introduction </vt:lpstr>
      <vt:lpstr>Introduction </vt:lpstr>
      <vt:lpstr>MATERIALS AND METHODS</vt:lpstr>
      <vt:lpstr>MATERIALS AND METHODS</vt:lpstr>
      <vt:lpstr>MATERIALS AND METHODS</vt:lpstr>
      <vt:lpstr>MATERIALS AND METHODS</vt:lpstr>
      <vt:lpstr>MATERIALS AND METHODS</vt:lpstr>
      <vt:lpstr>MATERIALS AND METHODS</vt:lpstr>
      <vt:lpstr>MATERIALS AND METHODS</vt:lpstr>
      <vt:lpstr>PowerPoint Presentation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Conclusions</vt:lpstr>
      <vt:lpstr>Conclusions</vt:lpstr>
      <vt:lpstr>PowerPoint Presentation</vt:lpstr>
      <vt:lpstr>PowerPoint Presentation</vt:lpstr>
      <vt:lpstr>PowerPoint Presentation</vt:lpstr>
      <vt:lpstr>THANK YOU VERY MUCH!!!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Chazaud</dc:creator>
  <cp:lastModifiedBy>UKSaha</cp:lastModifiedBy>
  <cp:revision>68</cp:revision>
  <cp:lastPrinted>2016-09-12T17:35:21Z</cp:lastPrinted>
  <dcterms:created xsi:type="dcterms:W3CDTF">2016-02-16T17:20:53Z</dcterms:created>
  <dcterms:modified xsi:type="dcterms:W3CDTF">2017-09-01T13:49:26Z</dcterms:modified>
</cp:coreProperties>
</file>