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442" r:id="rId2"/>
    <p:sldId id="428" r:id="rId3"/>
    <p:sldId id="429" r:id="rId4"/>
    <p:sldId id="445" r:id="rId5"/>
    <p:sldId id="430" r:id="rId6"/>
    <p:sldId id="431" r:id="rId7"/>
    <p:sldId id="432" r:id="rId8"/>
    <p:sldId id="444" r:id="rId9"/>
    <p:sldId id="434" r:id="rId10"/>
    <p:sldId id="435" r:id="rId11"/>
    <p:sldId id="436" r:id="rId12"/>
    <p:sldId id="437" r:id="rId13"/>
    <p:sldId id="438" r:id="rId14"/>
    <p:sldId id="439" r:id="rId15"/>
    <p:sldId id="44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30BB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94" d="100"/>
          <a:sy n="94" d="100"/>
        </p:scale>
        <p:origin x="-2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FBC71-6BEC-4BBC-B959-1DE0D22BCB45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B7449-66F8-4893-8CD8-00DC7FF09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61" fontAlgn="base">
              <a:spcBef>
                <a:spcPct val="0"/>
              </a:spcBef>
              <a:spcAft>
                <a:spcPct val="0"/>
              </a:spcAft>
              <a:defRPr/>
            </a:pPr>
            <a:fld id="{E88D37DA-3B32-4AF2-8850-C5ACF26BE57C}" type="slidenum">
              <a:rPr lang="en-CA" sz="1300" smtClean="0">
                <a:solidFill>
                  <a:srgbClr val="000000"/>
                </a:solidFill>
                <a:latin typeface="Arial" charset="0"/>
              </a:rPr>
              <a:pPr defTabSz="914461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40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Mandate.  PAD service. Radon</a:t>
            </a:r>
            <a:r>
              <a:rPr lang="en-US" baseline="0" dirty="0"/>
              <a:t> chamber for testing of PADS. Came from Elliott lake.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97CF-B800-4EF7-8960-DEC9BFB0847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2219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numbers of radon professionals.</a:t>
            </a:r>
            <a:r>
              <a:rPr lang="en-US" baseline="0" dirty="0"/>
              <a:t>  No access to a Canadian Laboratory.  </a:t>
            </a:r>
          </a:p>
          <a:p>
            <a:r>
              <a:rPr lang="en-US" baseline="0" dirty="0"/>
              <a:t>RSIC has a laboratory for testing our PADs.  In 2014 began discussion with Health </a:t>
            </a:r>
            <a:r>
              <a:rPr lang="en-US" baseline="0" dirty="0" err="1"/>
              <a:t>Canadato</a:t>
            </a:r>
            <a:r>
              <a:rPr lang="en-US" baseline="0" dirty="0"/>
              <a:t> modernize the RSIC chamber to provide a service for Canadians.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97CF-B800-4EF7-8960-DEC9BFB0847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528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standard: Standard that is designed or widely acknowledged as having the highest metrological qualities</a:t>
            </a:r>
            <a:r>
              <a:rPr lang="en-US" baseline="0" dirty="0"/>
              <a:t> and whose value is accepted without reference to other standards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97CF-B800-4EF7-8960-DEC9BFB08472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thank to </a:t>
            </a:r>
            <a:r>
              <a:rPr lang="en-US" dirty="0" err="1"/>
              <a:t>jeff</a:t>
            </a:r>
            <a:r>
              <a:rPr lang="en-US" dirty="0"/>
              <a:t>, </a:t>
            </a:r>
            <a:r>
              <a:rPr lang="en-US" dirty="0" err="1"/>
              <a:t>deepti</a:t>
            </a:r>
            <a:r>
              <a:rPr lang="en-US" dirty="0"/>
              <a:t>, and </a:t>
            </a:r>
            <a:r>
              <a:rPr lang="en-US" dirty="0" err="1"/>
              <a:t>renato</a:t>
            </a:r>
            <a:r>
              <a:rPr lang="en-US" baseline="0" dirty="0"/>
              <a:t> for advice and support throughout the project.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97CF-B800-4EF7-8960-DEC9BFB08472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723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2ABE1F-FB75-48E2-994A-1B8D6FA9B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627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04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60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-PP-temp_1.gif"/>
          <p:cNvPicPr>
            <a:picLocks noChangeAspect="1"/>
          </p:cNvPicPr>
          <p:nvPr/>
        </p:nvPicPr>
        <p:blipFill>
          <a:blip r:embed="rId2" cstate="print"/>
          <a:srcRect b="4605"/>
          <a:stretch>
            <a:fillRect/>
          </a:stretch>
        </p:blipFill>
        <p:spPr>
          <a:xfrm>
            <a:off x="0" y="-304800"/>
            <a:ext cx="91440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530215"/>
            <a:ext cx="8572560" cy="1112835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676400"/>
            <a:ext cx="5072098" cy="1323972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5720" y="6429375"/>
            <a:ext cx="2571738" cy="28575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54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11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13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31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459A6-3C57-4DFA-86BA-2980C12A37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28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126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8213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493EE23-4085-48C7-98BE-02B0C5981E5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1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72560" cy="1112835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Microsoft Sans Serif" pitchFamily="34" charset="0"/>
                <a:cs typeface="Microsoft Sans Serif" pitchFamily="34" charset="0"/>
              </a:rPr>
              <a:t>Design and Development of a New Radon Calibration Chamber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5178306" cy="864096"/>
          </a:xfrm>
        </p:spPr>
        <p:txBody>
          <a:bodyPr>
            <a:noAutofit/>
          </a:bodyPr>
          <a:lstStyle/>
          <a:p>
            <a:r>
              <a:rPr lang="en-CA" sz="2200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Curtis Caldwell, </a:t>
            </a:r>
            <a:r>
              <a:rPr lang="en-CA" sz="2200" dirty="0" smtClean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PhD, Jason Sadowski MSc,  and Octavian Mavrichi MSc</a:t>
            </a:r>
            <a:endParaRPr lang="en-CA" sz="2200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52891"/>
            <a:ext cx="1280160" cy="5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8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 pitchFamily="34" charset="0"/>
                <a:cs typeface="Microsoft Sans Serif" pitchFamily="34" charset="0"/>
              </a:rPr>
              <a:t>Radon Injection</a:t>
            </a:r>
            <a:endParaRPr lang="en-CA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8306" name="Picture 2" descr="\\LKGD7F88F\disk 1\SOFTWARE BACKUP\Jason Backup\Nov 24 Backup\Documents\Radon Chamber\HC Project\Commissioning\Exhaust_OF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63875" cy="5077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0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 pitchFamily="34" charset="0"/>
                <a:cs typeface="Microsoft Sans Serif" pitchFamily="34" charset="0"/>
              </a:rPr>
              <a:t>Exhaust</a:t>
            </a:r>
            <a:endParaRPr lang="en-CA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7282" name="Picture 2" descr="\\LKGD7F88F\disk 1\SOFTWARE BACKUP\Jason Backup\Nov 24 Backup\Documents\Radon Chamber\HC Project\Commissioning\Exhaust_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257878" cy="5073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43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9330" name="Picture 2" descr="\\LKGD7F88F\disk 1\SOFTWARE BACKUP\Jason Backup\Nov 24 Backup\Documents\Radon Chamber\HC Project\Commissioning\Steady-St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376" y="685800"/>
            <a:ext cx="7129224" cy="5346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9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Chamber Parameters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630753584"/>
              </p:ext>
            </p:extLst>
          </p:nvPr>
        </p:nvGraphicFramePr>
        <p:xfrm>
          <a:off x="539552" y="1229380"/>
          <a:ext cx="4464496" cy="332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13500562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3146698844"/>
                    </a:ext>
                  </a:extLst>
                </a:gridCol>
              </a:tblGrid>
              <a:tr h="417188">
                <a:tc>
                  <a:txBody>
                    <a:bodyPr/>
                    <a:lstStyle/>
                    <a:p>
                      <a:r>
                        <a:rPr lang="en-US" dirty="0">
                          <a:latin typeface="Microsoft Sans Serif" pitchFamily="34" charset="0"/>
                          <a:cs typeface="Microsoft Sans Serif" pitchFamily="34" charset="0"/>
                        </a:rPr>
                        <a:t>Chamber</a:t>
                      </a:r>
                      <a:r>
                        <a:rPr lang="en-US" baseline="0" dirty="0">
                          <a:latin typeface="Microsoft Sans Serif" pitchFamily="34" charset="0"/>
                          <a:cs typeface="Microsoft Sans Serif" pitchFamily="34" charset="0"/>
                        </a:rPr>
                        <a:t> Element</a:t>
                      </a:r>
                      <a:endParaRPr lang="en-CA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6604868"/>
                  </a:ext>
                </a:extLst>
              </a:tr>
              <a:tr h="59598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Concentration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700" kern="1200" dirty="0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148 </a:t>
                      </a:r>
                      <a:r>
                        <a:rPr lang="en-CA" sz="1700" kern="1200" dirty="0" err="1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Bq</a:t>
                      </a:r>
                      <a:r>
                        <a:rPr lang="en-CA" sz="1700" kern="1200" dirty="0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/m</a:t>
                      </a:r>
                      <a:r>
                        <a:rPr lang="en-CA" sz="1700" kern="1200" baseline="30000" dirty="0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3</a:t>
                      </a:r>
                      <a:r>
                        <a:rPr lang="en-CA" sz="1700" kern="1200" dirty="0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 – 500 </a:t>
                      </a:r>
                      <a:r>
                        <a:rPr lang="en-CA" sz="1700" kern="1200" dirty="0" err="1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kBq</a:t>
                      </a:r>
                      <a:r>
                        <a:rPr lang="en-CA" sz="1700" kern="1200" dirty="0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/m</a:t>
                      </a:r>
                      <a:r>
                        <a:rPr lang="en-CA" sz="1700" kern="1200" baseline="30000" dirty="0">
                          <a:solidFill>
                            <a:schemeClr val="dk1"/>
                          </a:solidFill>
                          <a:effectLst/>
                          <a:latin typeface="Microsoft Sans Serif" pitchFamily="34" charset="0"/>
                          <a:ea typeface="+mn-ea"/>
                          <a:cs typeface="Microsoft Sans Serif" pitchFamily="34" charset="0"/>
                        </a:rPr>
                        <a:t>3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3868589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Size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12 cubic meters + small glov</a:t>
                      </a:r>
                      <a:r>
                        <a:rPr lang="en-US" sz="1700" baseline="0" dirty="0">
                          <a:latin typeface="Microsoft Sans Serif" pitchFamily="34" charset="0"/>
                          <a:cs typeface="Microsoft Sans Serif" pitchFamily="34" charset="0"/>
                        </a:rPr>
                        <a:t>e box for experiments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4669600"/>
                  </a:ext>
                </a:extLst>
              </a:tr>
              <a:tr h="59598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Reference Instrument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Microsoft Sans Serif" pitchFamily="34" charset="0"/>
                          <a:cs typeface="Microsoft Sans Serif" pitchFamily="34" charset="0"/>
                        </a:rPr>
                        <a:t>AlphaGuard</a:t>
                      </a:r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 DF2000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8685975"/>
                  </a:ext>
                </a:extLst>
              </a:tr>
              <a:tr h="595984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Traceability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icrosoft Sans Serif" pitchFamily="34" charset="0"/>
                          <a:cs typeface="Microsoft Sans Serif" pitchFamily="34" charset="0"/>
                        </a:rPr>
                        <a:t>4</a:t>
                      </a:r>
                      <a:r>
                        <a:rPr lang="en-US" sz="1700" baseline="0" dirty="0">
                          <a:latin typeface="Microsoft Sans Serif" pitchFamily="34" charset="0"/>
                          <a:cs typeface="Microsoft Sans Serif" pitchFamily="34" charset="0"/>
                        </a:rPr>
                        <a:t> Pylon 300A Cells at Bowser-</a:t>
                      </a:r>
                      <a:r>
                        <a:rPr lang="en-US" sz="1700" baseline="0" dirty="0" err="1">
                          <a:latin typeface="Microsoft Sans Serif" pitchFamily="34" charset="0"/>
                          <a:cs typeface="Microsoft Sans Serif" pitchFamily="34" charset="0"/>
                        </a:rPr>
                        <a:t>Morner</a:t>
                      </a:r>
                      <a:endParaRPr lang="en-CA" sz="1700" dirty="0"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94256"/>
                  </a:ext>
                </a:extLst>
              </a:tr>
            </a:tbl>
          </a:graphicData>
        </a:graphic>
      </p:graphicFrame>
      <p:pic>
        <p:nvPicPr>
          <p:cNvPr id="9" name="Picture 8" descr="C:\Users\RSIC\Desktop\Chamber Photos\20160815_141936.jpg"/>
          <p:cNvPicPr/>
          <p:nvPr/>
        </p:nvPicPr>
        <p:blipFill rotWithShape="1">
          <a:blip r:embed="rId2" cstate="print"/>
          <a:srcRect t="7154"/>
          <a:stretch/>
        </p:blipFill>
        <p:spPr bwMode="auto">
          <a:xfrm>
            <a:off x="2915816" y="4641071"/>
            <a:ext cx="3096344" cy="1524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779801" cy="156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34" y="1441235"/>
            <a:ext cx="3845743" cy="2563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41" r="12113"/>
          <a:stretch/>
        </p:blipFill>
        <p:spPr>
          <a:xfrm>
            <a:off x="455563" y="4599963"/>
            <a:ext cx="2388245" cy="1637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76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Summary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4865194" cy="485778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Radon chambers 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must </a:t>
            </a: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maintain traceability in measurement</a:t>
            </a:r>
          </a:p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RSIC with support from Health Canada have introduced first AARST-NRPP certified facility in 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Canada!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Now serving Canadian and US customers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  <a:p>
            <a:endParaRPr lang="en-US" dirty="0"/>
          </a:p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040008" y="5484241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2017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29" y="1282012"/>
            <a:ext cx="3246107" cy="486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-152400"/>
            <a:ext cx="6178984" cy="304800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algn="ctr">
              <a:buNone/>
            </a:pPr>
            <a:r>
              <a:rPr lang="en-CA" dirty="0">
                <a:latin typeface="Microsoft Sans Serif" pitchFamily="34" charset="0"/>
                <a:cs typeface="Microsoft Sans Serif" pitchFamily="34" charset="0"/>
              </a:rPr>
              <a:t>Questions?</a:t>
            </a:r>
          </a:p>
          <a:p>
            <a:pPr algn="ctr">
              <a:buNone/>
            </a:pPr>
            <a:endParaRPr lang="en-CA" dirty="0"/>
          </a:p>
        </p:txBody>
      </p:sp>
      <p:pic>
        <p:nvPicPr>
          <p:cNvPr id="65539" name="Picture 3" descr="C:\Users\Jason\Pictures\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936104" cy="8631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6050624" cy="3403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563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Contact:  Curtis Caldwell 416-660-9090 ext 25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ccaldwell@radiationsafety.ca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900" dirty="0">
                <a:latin typeface="Microsoft Sans Serif" pitchFamily="34" charset="0"/>
                <a:cs typeface="Microsoft Sans Serif" pitchFamily="34" charset="0"/>
              </a:rPr>
              <a:t>Radiation Safety Institute of Canada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960440" cy="3937640"/>
          </a:xfrm>
        </p:spPr>
        <p:txBody>
          <a:bodyPr>
            <a:normAutofit fontScale="85000" lnSpcReduction="10000"/>
          </a:bodyPr>
          <a:lstStyle/>
          <a:p>
            <a:r>
              <a:rPr lang="en-CA" dirty="0">
                <a:latin typeface="Microsoft Sans Serif" pitchFamily="34" charset="0"/>
                <a:cs typeface="Microsoft Sans Serif" pitchFamily="34" charset="0"/>
              </a:rPr>
              <a:t>Founded in 1980 directly as a result of the </a:t>
            </a:r>
            <a:r>
              <a:rPr lang="en-CA">
                <a:latin typeface="Microsoft Sans Serif" pitchFamily="34" charset="0"/>
                <a:cs typeface="Microsoft Sans Serif" pitchFamily="34" charset="0"/>
              </a:rPr>
              <a:t>Elliot </a:t>
            </a:r>
            <a:r>
              <a:rPr lang="en-CA" smtClean="0">
                <a:latin typeface="Microsoft Sans Serif" pitchFamily="34" charset="0"/>
                <a:cs typeface="Microsoft Sans Serif" pitchFamily="34" charset="0"/>
              </a:rPr>
              <a:t>Lake </a:t>
            </a:r>
            <a:r>
              <a:rPr lang="en-CA" dirty="0">
                <a:latin typeface="Microsoft Sans Serif" pitchFamily="34" charset="0"/>
                <a:cs typeface="Microsoft Sans Serif" pitchFamily="34" charset="0"/>
              </a:rPr>
              <a:t>uranium mine experience</a:t>
            </a:r>
          </a:p>
          <a:p>
            <a:r>
              <a:rPr lang="en-CA" dirty="0" smtClean="0">
                <a:latin typeface="Microsoft Sans Serif" pitchFamily="34" charset="0"/>
                <a:cs typeface="Microsoft Sans Serif" pitchFamily="34" charset="0"/>
              </a:rPr>
              <a:t>Independent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CA" dirty="0">
                <a:latin typeface="Microsoft Sans Serif" pitchFamily="34" charset="0"/>
                <a:cs typeface="Microsoft Sans Serif" pitchFamily="34" charset="0"/>
              </a:rPr>
              <a:t>Not-for-profit</a:t>
            </a:r>
          </a:p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Mission:</a:t>
            </a:r>
          </a:p>
          <a:p>
            <a:pPr lvl="1"/>
            <a:r>
              <a:rPr lang="en-CA" dirty="0">
                <a:latin typeface="Microsoft Sans Serif" pitchFamily="34" charset="0"/>
                <a:cs typeface="Microsoft Sans Serif" pitchFamily="34" charset="0"/>
              </a:rPr>
              <a:t>Prevention of cancer, occupational illness and injury from unacceptable exposure to radiation</a:t>
            </a:r>
            <a:r>
              <a:rPr lang="en-CA" i="1" dirty="0"/>
              <a:t>.</a:t>
            </a:r>
          </a:p>
          <a:p>
            <a:endParaRPr lang="en-CA" dirty="0"/>
          </a:p>
        </p:txBody>
      </p:sp>
      <p:pic>
        <p:nvPicPr>
          <p:cNvPr id="7174" name="Picture 6" descr="C:\Users\Jason\Pictures\Sprig-logo_colour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744416" cy="98971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479670" cy="2899725"/>
          </a:xfrm>
          <a:prstGeom prst="rect">
            <a:avLst/>
          </a:prstGeom>
        </p:spPr>
      </p:pic>
      <p:pic>
        <p:nvPicPr>
          <p:cNvPr id="9" name="Picture 2" descr="C:\Users\Jason\Pictures\Archive Images\CHAMBER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9105" y="3068960"/>
            <a:ext cx="4143375" cy="27333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52891"/>
            <a:ext cx="1280160" cy="5790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745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Canada Needed a Chamber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5657282" cy="4857784"/>
          </a:xfrm>
        </p:spPr>
        <p:txBody>
          <a:bodyPr/>
          <a:lstStyle/>
          <a:p>
            <a:r>
              <a:rPr lang="en-CA" sz="2800" dirty="0" smtClean="0">
                <a:latin typeface="Microsoft Sans Serif" pitchFamily="34" charset="0"/>
                <a:cs typeface="Microsoft Sans Serif" pitchFamily="34" charset="0"/>
              </a:rPr>
              <a:t>Canadian National Radon Proficiency Program (C-NRPP) </a:t>
            </a:r>
            <a:r>
              <a:rPr lang="en-CA" sz="2800" dirty="0">
                <a:latin typeface="Microsoft Sans Serif" pitchFamily="34" charset="0"/>
                <a:cs typeface="Microsoft Sans Serif" pitchFamily="34" charset="0"/>
              </a:rPr>
              <a:t>launched in 2012 to fulfill need for certification program </a:t>
            </a:r>
            <a:r>
              <a:rPr lang="en-CA" sz="2800" dirty="0" smtClean="0">
                <a:latin typeface="Microsoft Sans Serif" pitchFamily="34" charset="0"/>
                <a:cs typeface="Microsoft Sans Serif" pitchFamily="34" charset="0"/>
              </a:rPr>
              <a:t>for </a:t>
            </a:r>
            <a:r>
              <a:rPr lang="en-CA" sz="2800" dirty="0">
                <a:latin typeface="Microsoft Sans Serif" pitchFamily="34" charset="0"/>
                <a:cs typeface="Microsoft Sans Serif" pitchFamily="34" charset="0"/>
              </a:rPr>
              <a:t>Canadian Professionals</a:t>
            </a:r>
          </a:p>
          <a:p>
            <a:r>
              <a:rPr lang="en-CA" sz="2800" dirty="0">
                <a:latin typeface="Microsoft Sans Serif" pitchFamily="34" charset="0"/>
                <a:cs typeface="Microsoft Sans Serif" pitchFamily="34" charset="0"/>
              </a:rPr>
              <a:t>Increasing numbers of radon measurement/mitigation professionals</a:t>
            </a:r>
          </a:p>
          <a:p>
            <a:r>
              <a:rPr lang="en-CA" sz="2800" dirty="0">
                <a:latin typeface="Microsoft Sans Serif" pitchFamily="34" charset="0"/>
                <a:cs typeface="Microsoft Sans Serif" pitchFamily="34" charset="0"/>
              </a:rPr>
              <a:t>No certified radon test chamber in Canada</a:t>
            </a:r>
          </a:p>
        </p:txBody>
      </p:sp>
      <p:pic>
        <p:nvPicPr>
          <p:cNvPr id="1026" name="Picture 2" descr="C-NR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28736"/>
            <a:ext cx="1905000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annabisculture.com/files/images/healthcanada.jpg"/>
          <p:cNvPicPr>
            <a:picLocks noChangeAspect="1" noChangeArrowheads="1"/>
          </p:cNvPicPr>
          <p:nvPr/>
        </p:nvPicPr>
        <p:blipFill>
          <a:blip r:embed="rId4" cstate="print"/>
          <a:srcRect t="22038" b="20690"/>
          <a:stretch>
            <a:fillRect/>
          </a:stretch>
        </p:blipFill>
        <p:spPr bwMode="auto">
          <a:xfrm>
            <a:off x="6362740" y="4725144"/>
            <a:ext cx="2474912" cy="668217"/>
          </a:xfrm>
          <a:prstGeom prst="rect">
            <a:avLst/>
          </a:prstGeom>
          <a:noFill/>
        </p:spPr>
      </p:pic>
      <p:pic>
        <p:nvPicPr>
          <p:cNvPr id="1028" name="Picture 4" descr="CAR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114829"/>
            <a:ext cx="1457325" cy="104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6252891"/>
            <a:ext cx="1280160" cy="579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916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What the heck would you do with a radon chamber?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Spike testing (compare your reading of radon detected with known exposure in chamber)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Performance testing (blind)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Verification of calibration for Continuous Radon Monitors</a:t>
            </a:r>
          </a:p>
          <a:p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Verification of calibration for 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scintillation </a:t>
            </a:r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ZnS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(Lucas) cell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Radon Chambers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560" y="1268760"/>
            <a:ext cx="8215370" cy="208823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Need arises for a reference atmosphere for standardized testing, under controlled conditions, of measuring instruments</a:t>
            </a:r>
          </a:p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C-NRPP -&gt; Calibration/Performance/Spike Testing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28" name="AutoShape 4" descr="Image result for radon 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0" name="AutoShape 6" descr="Image result for radon 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2" name="AutoShape 8" descr="Image result for radon 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4" name="AutoShape 10" descr="Image result for radon 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36" name="AutoShape 12" descr="Image result for radon 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7" name="Picture 13" descr="C:\Users\Jason\Pictures\National Laboratory\pl.photo-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5024"/>
            <a:ext cx="1600875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9" name="Picture 15" descr="https://usa.corentium.com/media/catalog/product/cache/1/image/9df78eab33525d08d6e5fb8d27136e95/i/m/image-principale-corentium-front-qri-1day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1859402" cy="201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1" name="Picture 17" descr="https://northernhealth.ca/portals/0/Your_Health/Programs/EnvironmentalHealth/Radon/Images/Detector-A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7032"/>
            <a:ext cx="1800200" cy="171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96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Traceability for Radon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4034" name="AutoShape 2" descr="Image result for t bone st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036" name="AutoShape 4" descr="Image result for t bone ste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040" name="AutoShape 8" descr="data:image/jpeg;base64,/9j/4AAQSkZJRgABAQAAAQABAAD/2wCEAAkGBxMSEhUQEhMWFhUVFRUVFRcXFRUVFRUVFRUXFhUVFxYYHSggGBolHRUVITEhJSkrLi4uFx8zODMtNygtLisBCgoKDg0NFQ0PFS0ZFRktKysrKy0rLSstNy0rNy0rKysrLSsrKysrNy03Ky0rNzcrKystNysrNy0tNy0rLSstN//AABEIAOEA4QMBIgACEQEDEQH/xAAbAAABBQEBAAAAAAAAAAAAAAAAAQIEBQYDB//EAEIQAAEDAQQGBwUFBgcBAQAAAAEAAgMRBAUhMQYSQVFhcRMiMoGRobFCUnLB0RRigpLwIzNDosLhFTRTY7LS8QcW/8QAFgEBAQEAAAAAAAAAAAAAAAAAAAEC/8QAGhEBAQEAAwEAAAAAAAAAAAAAABEBEiExUf/aAAwDAQACEQMRAD8A9xQhCAQhCAQhCAQhCAQhCAQkJpiVBnvmBmcgPw9b0QT0LPzaVRjssceZDR81Dk0td7MbRzJd9FYNYhY12lM2wMH4Xf8AZM//AEs+9v5f7pBtULGM0mn+4ebT8iu7NKZNrGHlrD6pBrELNR6V74vB9fUKVFpNCe0Ht5io8ipBdoUSzXlFJ2JGk7q0PgcVLQCEIQCEIQCEIQCEIQCEIQCEIQCEIQCEyeZrGlziABmSspe+kjjVsdWt3+27/qPNBobdekUWDndb3Ri7w2d6ztu0qecIwG8e076DzWbkmJ/XrvTFqCXabwkk7TieZJ8BkFHLiU0JyKVKEBKEQoTgkCcEUBOCEoRAE4JAnBAaoOxSbNbJY+xI4cCdZvgcFwATggu7LpM4YSsqPeZn+U/UK9sN4xzDqOBO0ZOHcViU3UxqCQRkRgUg9CQstd+kbmUbOKjY8DEfENv6zWmila4BzSCDkRiCsh6EIQCEIQCEIQCEIQCZNKGNLnGgAqTwT1l9LLdVwhB6rQHP4n2R3DHvG5BV33e7pXVyaOw3d953H9c6UmqHuqapFoCcEiVFKE4JoTgiFCcEgTkUoShIE4IhQnJAnBAoCUICcAgAnAJE4IBACVKgQjYn2C8H2Z1W4xntN+Y3FMKY5BvLHamysEjDUH9EHiuywmj14mzzdG4/s5D4HYfkt2sgQhCAQhCAQhCBCV51e0+s+R3vSO8AaDyAWu0kv2Oyx1di8g6jAcXcTubxWKtW34ifHH5q4IoShASqgSoShAtEoQEoQKE5IlCBQnBInBAoTgmpwQOCUBATggKJyQBKECpSkCCgQphTnJjkES8W9Wu0Gq9Bua09JBG85lorzGB8wvP7aeo7ktnoh/lYwfvebiVNF0hCFAIQhAKp0ivxllj1ji91Qxm87zuaNpUy87eyCN0r8m7NrjsaOJXk16W59okdLIcTs2NGxo4BXMEa8LW+Z7pZHaznZn0AGwDcr6B2vGHcADzyB8fks5IrK5LV1d9CQR6jwotCURRKFImiriMdx38DxH6zC4KASgISoFCVIEoQKE4JAnBAJwSBOCBQnAJAE5AoTgkCcEAlSJUCpEJCUCEpjilJXGWQNFSgj20F2rG3EvIAC39xtDYwwHs0HgAAe+iydzWM/wCYeMXD9mNzT7XeMuZO5Xl1z6soGx3VPy8/VNGiQhCyBCFQaY3l0UPRtPXkq3k32j507+CDKaW3v9ol1Wn9lGSG7nO2v+Q4c1QELu4UXFy0I0wVVY70FntFHmkb6Bx2NOx3LYf7K4kCz1/WSoqEG8ZOW8Qcxv8A78f7rqC1+LTz3jmPnllkcF59o3pL0YFnnPVGEbz7O5rvu7js5ZaWeQt6zTQjEEGlORC16i5olCpodIKYStr95tAe9uXhTkVaWa1RyYxvDuFcRzGY71FdkoSUTgoFCVInBAoTgmhOCBQnBNCcEDglTUqBwQkSIFqmkpJHgZlOZA92zUG92fc3M88kHGWUD5DaVLsV2VIkmGWLY93F/wD18dx72WBkZq2pd77u13e73Y8VIaa4IOjnVxTGYEHiuj20NP1VIB+uSI03ShIotChZVPXm+kNt6adzh2R1W/CNveanvW4v61dHA9wzI1W83YeWJ7l505tFcESVcXBd3JhCojuao08AcKKaWphagw993UWmoGCh3dfksA1D14x7Jzb8B3fdOHJehS2drxQiqyV96PEVc3EIhReLJRVjq7xk4cwoj5iDUGhGRGBWftNkLTUVBGRGB8QkbecjcHjWG/I/QoNhZNKrRHhrB43PFfPA+au7JpvGcJI3N4tIcPA0p5rzxl4MdtodzsP7LoXIPV7NpFZX5TNHx1Z/yACs4ZmvxY5rh90h3ovFhIujJca7UHtKUFeRxXpKMpZByke30KnwX9OP4zzzcT6or08FLrLz6C/5dsjvL6Kws98POb3eJHoqjYa43pdbgfBZ6G8PvOPNzj6lTI7WEVa6x4eNfJtSl1d5PIUb4HE+Sr22pPdagBrEgAZkmgHMpEWURDeyADv2/mNSO6i6CRYu8tO7JFg15md7sXWH5+z4EngqA6Q263Ho4h0DDmIyS+nGWgI/CGoPQ7wv+KJ3RDrynKNuY+M+wOeO4FXF0RPI6WXtHIDJo4BUGiGizIAHOFXnEnjtWwDdiDnRI4bN5DfE4+VV0ITIjrSgbG+v69FFXVUJKIWRS6ZTdiPm4+g/qWTtGSv9In607vugNHcK+pKoraMlrBDITSF0SUQcSEharG8Y2WeyyTSCppRrRm557LRQE0rnQE7ACSAfNzplaoDqzwACvV12vhcdvbxbkg2wCbKyoWes2nFnd22Pj40D2dxZifBW9kvWCX93Kxx3AgO/KcfJBS3rdgdjRZi2XZRejTw1VRa7BwRHnc938FE6J7OySOX0W4tF3cFXzXfwQZhttkGdDzH0XVl6b2+B/sraW7OCiSXVwQcm3q3c7y+q7svWPefAqO+6ua5m7ClFmy+Yx7R/KfopUWkUQ2u/KVRC63LtHc5O9BfN0xibkyQ9zR/Uh2nrh2IB+J/yA+arYNH671dWDRQHMJ2KybTG2yYMLY/gYCfF+t5LjHddrtRBkdI/H23FwHIHAdy9FurReNtOqPBauwXaxoFAqMBcP/z/ACdJ4L0i5rhZEAA0BT7PGBsU1iB0cYGSUparnI8AFxyH6pzUVztM2oK7Tl9UlzsxrvVXabRrOqeQHDcr+5YsKqaLPUSrtqoUGJvHGV5+8fVU9vGI5K7tTesTxVTeTMjzWhAVrc9hr+0dgAK47Btd9FFu6ya7schTvOxql37aRT7M3L+KRk4/6fIbf1RoqrfaPtEok/hR4Qt375Tz2eOPV1WvYCKEAg5gioPcU5CwjPW/Q2ySYiPone9EdT+UdXyWcvHQGZuMMrJB7sjdR35m4OPOi9DQlHk75bfY+2J42jb+9iw44tCn2HTh+T2Mf8JLHeBrXwC9JVVeOjllnr0kDCT7QGo78zaEq1VHZ9JrLJg6sZ++2n8zajxVgyzxSDWY4OG8EOHiFR3toTDHQstZhqcBKWuZsFATSmJG/MKpm0XtsPXY0SDY+CShpyNCe5Wo1z7r5KO+6+Cy0Wk1phOrLWvuzMLHeOHmVd2LTJh/eNLeI67PEY+SolG6eCT/AAjgrWw3vDJ2XNdyOI5tOIVpBqOyPjgis2y5xuUyC5xuWkZZQu7IAgprPdY3K1s1hAUxkQUhjVQkMNFLjCYxqm2eCuJyUDoWVUoYJMk17wBrONANvyG8oFc4AVJoBmVTW+262OTRkPmeKZb7fr8GjIfM8VTOlMjqDLZx4oLO7wZH12bFubvh1WhUej13UAJWmaKLIVCEIMa7Gp+88fle5vyUG8oqs4gj6fNWEf7yaP3ZNccpGg+oPiiaz6zS3eFoZSGcHsPy912XgmFhGTj39YV254+axNusLrPI6A1/ZEBp2uhNeidXbShYT9we8F3sl5zggNeTwOIoBUnrZAAEk7AEStdruGba/CfkfqgWluRNDucC31z7lSMv57f3kYIwxacDUVFDiDUblNgvuF+BJbwcMPEYKcRZoUaNjDiw0+B1B4DDxCfqvGTg74hqn8zcPJTiOy5Wu1MiYZJHBrBm44AVNB5lJ09O0xw4gaw/lqR3gKgvh0j545BCbRBF1gyN7K9Jse5hPWI2N2Z8oJdlucyPkmtbWPc8ajYyNeOKIGoaKjFxIBJ30pkoOjVgY18lrY0wQEHo2Vc0OaO1O9rj1QaYDDDE7F0nt5tDowdeCCrdfXBjkllLi1lnAzAqKnfUDapbrQbTMYmhrrPHUTlzdYSv2RNrhRpxcd4pvQRTa7TaWdLFFC6BziGsnDg6WOgpIMCG1OtQEZUVfd9wWS2Nc/7ObO5pLCYpOrrDtahHVdTeBTwKvLfOJXOsMZe12oDI+PVHQsOTanJzgCABiAa7FZWWztjY2NjQ1rQA0DIAIMNbP/n7x1obQDTECRtCOPSM+i1Wi9lf0cYkNejaA4567+JOJpv4BS7VVxETc3Z8ArWzQhjQ0ZD9VWsU8BdGhNCe1UdGhdo21S2azF3LerSGENy8UHOz2WmLvBSaoCgW29Gs6raOdvza36lBKtNobGKu7htP0HFUNstpeauwAyGwD9bVFtFpqS5xqd5VdJIXmgy3fVPB0mmLzqjL1Wj0euitHELhcNzFxBIW4slmDBQLIfBEGigXVCEAhCEGKvaTobUyQ9iRpjfwoag91QfwlWDmUPJN0msXSMIHaHWbzGzvxHeq+4bw6RnRu7bBhvc0bObfTktYKXTu4jKwTxNrIwGgrTXae3ETs1qCh2ODTsXnFlJ1m6rsHYVcAOqcHB7XYAihBByIO5e4v8l55pjosQ51os7ahxrJGMyaU6Rm59KAj2gBtAKJqoAm1dRrddrjRoc3o3YMkq7VBoxupVpqQQwNGAoVxeWUJexwA1MQxlA7UBoJGGjw7Xa/MDVFG0qKVFntJHYcQK5Coo5rgcW7CHNbgdrRuUue8XvaGmg7VSBRztY6zqniccKZDcKVHVzGjV6OQ6xxI2MGfWfgMBiaVpiNlTIZfUjTgatGA1hiabTuJ3bMBjSprz1Rq7TQu4DMN9Cfwj3gnWaYN1qtJ1m6uDg0ipFaEtOYqMsnFQX9m0hae20jiMfJWDJ4ZcatJ8HDkc/BZt74HNrQscC4kCoqKNIpmK62swDd1nVI60e0MDCAHVIA1sAA11BUBwJ1qGorhiNuaq1shZ3DsvPJ3XHj2vNUtq0bjLjIGSRPP8SzyuacN7Dh5FVtmvSVmTiRuOIVtZtJBk9vePopCu9ms4iYWwUL3Pc95fUPc51TU1zx1RwAUyGZ2rrPbqnY3byOYrnkSOKfZrZFNkWu4HP6qS2wtLgccMhXBZ4hLugoNd3ad6KcAu0dmJ4KZDZGjPH0WlQooC7IKxs9hAxdifJSGgBK54A1nENG8mg/94IOgNEk07WDWeaDZvPwjaqm1X0BhEK/ecP+LfmfBU01oLjrOJJ2kmp/84KxFnb73L6tb1W/zO5n5DzVTLPT6LhJPuTrLZHPKm78UxrXPK01yXHWhIU25bipQkLUwQBooFkc7JZQwUCkoQgEIQgEIQgr7xiqFh75sron9Oyoxqaey73u/wBea9EmZUKgvGzZgioOBHBMFZd95tmFMBJTFux29zfmNnJLM9Zq9bA6E67a6lagitWHZj806C/iRSQa33hTW/E3I8xjwK2IWkWjMU5MjT0cvvt27tduTx58QslJdNohd1mNkArQsNcdmtGcTyFa0pVb19sa8HVcDv3jmDiO9VNreoMPJadXGQPYdvSMe01zJOsM1zF5Rf6jfzBbAyEZEpvSu31RIyP+KRZdI3xquzLQXdiOV/wRPd6Ba+Od28qQ2UnMk96EZKK77W+mrZnAHa9zGU5hx1vJWFn0TtL+3NFH8IdKfPU9VponKXG9FirurQyKN4kdLM9wII64Y0EbgwA9xJWrhaBkFAitLd47sT4BdxaNzT39UfXyQWIKe+ZrO04N3VzPJoxPcFVOnefap8OB/Nn4UUdxAx8Tv5naqLGe9djG/if8mj5nuVZaJy46znFx3nZyGQHAKNNahsx9FGc8uS5iO0k42Yrji5SLLYHPOS091aPZEhZ3VUd3XQ55yWzum5QwAkKyslhawYBTAFA1jAMk5CEAhCEAhCEAhCEAotrs+sFKQgydus1K4LK3jcjSdaPqnd7J+i9LtdkDgs9b7uIyQed2izEYSMyyP0cMlz+wa2LZXt4Gjx/MK+a1togIzCrZLM3dTlgtUUBumfZLGebHN9HFILqtP+yfxPH9KuyKIE5CdCriuq0/7I/E8/0qXFdE22SMcmOPq5Svth3eaPt53BOg6K6PeleeWq0elVKju+IezrfES71UE25/DwTDaXn2j6eiUXFQ0YUA7go8tuaNteSrNUneV2isbnbFKHSW4nIU81wOs7OpVxZLic7Yr6w6NgZhKMnZbuc7YtDdujhOJC1NlutrNinNYAoK6xXS1mxWLGAJyEAhCEAhCEAhCEAhCEAhCEAhCEAuckQK6IQVNrukOVNabhOxa9IWoPP5rjduUR9yv3L0gxDcmmzt3IPNf8FfuT23C87F6P8AZm7kogbuQefx6OOOxTIdGTtW2EY3J2qgy9m0bAzCtbPc7G7FaIQcY7O0bF1ASoQCEIQCEIQCEIQCEIQCEIQCEIQCEIQCEIQCEIQCEIQCEIQCEIQCEIQCEIQCEIQCEIQCEIQCEIQCEIQCEIQCEI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042" name="AutoShape 10" descr="data:image/jpeg;base64,/9j/4AAQSkZJRgABAQAAAQABAAD/2wCEAAkGBxMSEhUQEhMWFhUVFRUVFRcXFRUVFRUVFRUXFhUVFxYYHSggGBolHRUVITEhJSkrLi4uFx8zODMtNygtLisBCgoKDg0NFQ0PFS0ZFRktKysrKy0rLSstNy0rNy0rKysrLSsrKysrNy03Ky0rNzcrKystNysrNy0tNy0rLSstN//AABEIAOEA4QMBIgACEQEDEQH/xAAbAAABBQEBAAAAAAAAAAAAAAAAAQIEBQYDB//EAEIQAAEDAQQGBwUFBgcBAQAAAAEAAgMRBAUhMQYSQVFhcRMiMoGRobFCUnLB0RRigpLwIzNDosLhFTRTY7LS8QcW/8QAFgEBAQEAAAAAAAAAAAAAAAAAAAEC/8QAGhEBAQEAAwEAAAAAAAAAAAAAABEBEiExUf/aAAwDAQACEQMRAD8A9xQhCAQhCAQhCAQhCAQhCAQkJpiVBnvmBmcgPw9b0QT0LPzaVRjssceZDR81Dk0td7MbRzJd9FYNYhY12lM2wMH4Xf8AZM//AEs+9v5f7pBtULGM0mn+4ebT8iu7NKZNrGHlrD6pBrELNR6V74vB9fUKVFpNCe0Ht5io8ipBdoUSzXlFJ2JGk7q0PgcVLQCEIQCEIQCEIQCEIQCEIQCEIQCEIQCEyeZrGlziABmSspe+kjjVsdWt3+27/qPNBobdekUWDndb3Ri7w2d6ztu0qecIwG8e076DzWbkmJ/XrvTFqCXabwkk7TieZJ8BkFHLiU0JyKVKEBKEQoTgkCcEUBOCEoRAE4JAnBAaoOxSbNbJY+xI4cCdZvgcFwATggu7LpM4YSsqPeZn+U/UK9sN4xzDqOBO0ZOHcViU3UxqCQRkRgUg9CQstd+kbmUbOKjY8DEfENv6zWmila4BzSCDkRiCsh6EIQCEIQCEIQCEIQCZNKGNLnGgAqTwT1l9LLdVwhB6rQHP4n2R3DHvG5BV33e7pXVyaOw3d953H9c6UmqHuqapFoCcEiVFKE4JoTgiFCcEgTkUoShIE4IhQnJAnBAoCUICcAgAnAJE4IBACVKgQjYn2C8H2Z1W4xntN+Y3FMKY5BvLHamysEjDUH9EHiuywmj14mzzdG4/s5D4HYfkt2sgQhCAQhCAQhCBCV51e0+s+R3vSO8AaDyAWu0kv2Oyx1di8g6jAcXcTubxWKtW34ifHH5q4IoShASqgSoShAtEoQEoQKE5IlCBQnBInBAoTgmpwQOCUBATggKJyQBKECpSkCCgQphTnJjkES8W9Wu0Gq9Bua09JBG85lorzGB8wvP7aeo7ktnoh/lYwfvebiVNF0hCFAIQhAKp0ivxllj1ji91Qxm87zuaNpUy87eyCN0r8m7NrjsaOJXk16W59okdLIcTs2NGxo4BXMEa8LW+Z7pZHaznZn0AGwDcr6B2vGHcADzyB8fks5IrK5LV1d9CQR6jwotCURRKFImiriMdx38DxH6zC4KASgISoFCVIEoQKE4JAnBAJwSBOCBQnAJAE5AoTgkCcEAlSJUCpEJCUCEpjilJXGWQNFSgj20F2rG3EvIAC39xtDYwwHs0HgAAe+iydzWM/wCYeMXD9mNzT7XeMuZO5Xl1z6soGx3VPy8/VNGiQhCyBCFQaY3l0UPRtPXkq3k32j507+CDKaW3v9ol1Wn9lGSG7nO2v+Q4c1QELu4UXFy0I0wVVY70FntFHmkb6Bx2NOx3LYf7K4kCz1/WSoqEG8ZOW8Qcxv8A78f7rqC1+LTz3jmPnllkcF59o3pL0YFnnPVGEbz7O5rvu7js5ZaWeQt6zTQjEEGlORC16i5olCpodIKYStr95tAe9uXhTkVaWa1RyYxvDuFcRzGY71FdkoSUTgoFCVInBAoTgmhOCBQnBNCcEDglTUqBwQkSIFqmkpJHgZlOZA92zUG92fc3M88kHGWUD5DaVLsV2VIkmGWLY93F/wD18dx72WBkZq2pd77u13e73Y8VIaa4IOjnVxTGYEHiuj20NP1VIB+uSI03ShIotChZVPXm+kNt6adzh2R1W/CNveanvW4v61dHA9wzI1W83YeWJ7l505tFcESVcXBd3JhCojuao08AcKKaWphagw993UWmoGCh3dfksA1D14x7Jzb8B3fdOHJehS2drxQiqyV96PEVc3EIhReLJRVjq7xk4cwoj5iDUGhGRGBWftNkLTUVBGRGB8QkbecjcHjWG/I/QoNhZNKrRHhrB43PFfPA+au7JpvGcJI3N4tIcPA0p5rzxl4MdtodzsP7LoXIPV7NpFZX5TNHx1Z/yACs4ZmvxY5rh90h3ovFhIujJca7UHtKUFeRxXpKMpZByke30KnwX9OP4zzzcT6or08FLrLz6C/5dsjvL6Kws98POb3eJHoqjYa43pdbgfBZ6G8PvOPNzj6lTI7WEVa6x4eNfJtSl1d5PIUb4HE+Sr22pPdagBrEgAZkmgHMpEWURDeyADv2/mNSO6i6CRYu8tO7JFg15md7sXWH5+z4EngqA6Q263Ho4h0DDmIyS+nGWgI/CGoPQ7wv+KJ3RDrynKNuY+M+wOeO4FXF0RPI6WXtHIDJo4BUGiGizIAHOFXnEnjtWwDdiDnRI4bN5DfE4+VV0ITIjrSgbG+v69FFXVUJKIWRS6ZTdiPm4+g/qWTtGSv9In607vugNHcK+pKoraMlrBDITSF0SUQcSEharG8Y2WeyyTSCppRrRm557LRQE0rnQE7ACSAfNzplaoDqzwACvV12vhcdvbxbkg2wCbKyoWes2nFnd22Pj40D2dxZifBW9kvWCX93Kxx3AgO/KcfJBS3rdgdjRZi2XZRejTw1VRa7BwRHnc938FE6J7OySOX0W4tF3cFXzXfwQZhttkGdDzH0XVl6b2+B/sraW7OCiSXVwQcm3q3c7y+q7svWPefAqO+6ua5m7ClFmy+Yx7R/KfopUWkUQ2u/KVRC63LtHc5O9BfN0xibkyQ9zR/Uh2nrh2IB+J/yA+arYNH671dWDRQHMJ2KybTG2yYMLY/gYCfF+t5LjHddrtRBkdI/H23FwHIHAdy9FurReNtOqPBauwXaxoFAqMBcP/z/ACdJ4L0i5rhZEAA0BT7PGBsU1iB0cYGSUparnI8AFxyH6pzUVztM2oK7Tl9UlzsxrvVXabRrOqeQHDcr+5YsKqaLPUSrtqoUGJvHGV5+8fVU9vGI5K7tTesTxVTeTMjzWhAVrc9hr+0dgAK47Btd9FFu6ya7schTvOxql37aRT7M3L+KRk4/6fIbf1RoqrfaPtEok/hR4Qt375Tz2eOPV1WvYCKEAg5gioPcU5CwjPW/Q2ySYiPone9EdT+UdXyWcvHQGZuMMrJB7sjdR35m4OPOi9DQlHk75bfY+2J42jb+9iw44tCn2HTh+T2Mf8JLHeBrXwC9JVVeOjllnr0kDCT7QGo78zaEq1VHZ9JrLJg6sZ++2n8zajxVgyzxSDWY4OG8EOHiFR3toTDHQstZhqcBKWuZsFATSmJG/MKpm0XtsPXY0SDY+CShpyNCe5Wo1z7r5KO+6+Cy0Wk1phOrLWvuzMLHeOHmVd2LTJh/eNLeI67PEY+SolG6eCT/AAjgrWw3vDJ2XNdyOI5tOIVpBqOyPjgis2y5xuUyC5xuWkZZQu7IAgprPdY3K1s1hAUxkQUhjVQkMNFLjCYxqm2eCuJyUDoWVUoYJMk17wBrONANvyG8oFc4AVJoBmVTW+262OTRkPmeKZb7fr8GjIfM8VTOlMjqDLZx4oLO7wZH12bFubvh1WhUej13UAJWmaKLIVCEIMa7Gp+88fle5vyUG8oqs4gj6fNWEf7yaP3ZNccpGg+oPiiaz6zS3eFoZSGcHsPy912XgmFhGTj39YV254+axNusLrPI6A1/ZEBp2uhNeidXbShYT9we8F3sl5zggNeTwOIoBUnrZAAEk7AEStdruGba/CfkfqgWluRNDucC31z7lSMv57f3kYIwxacDUVFDiDUblNgvuF+BJbwcMPEYKcRZoUaNjDiw0+B1B4DDxCfqvGTg74hqn8zcPJTiOy5Wu1MiYZJHBrBm44AVNB5lJ09O0xw4gaw/lqR3gKgvh0j545BCbRBF1gyN7K9Jse5hPWI2N2Z8oJdlucyPkmtbWPc8ajYyNeOKIGoaKjFxIBJ30pkoOjVgY18lrY0wQEHo2Vc0OaO1O9rj1QaYDDDE7F0nt5tDowdeCCrdfXBjkllLi1lnAzAqKnfUDapbrQbTMYmhrrPHUTlzdYSv2RNrhRpxcd4pvQRTa7TaWdLFFC6BziGsnDg6WOgpIMCG1OtQEZUVfd9wWS2Nc/7ObO5pLCYpOrrDtahHVdTeBTwKvLfOJXOsMZe12oDI+PVHQsOTanJzgCABiAa7FZWWztjY2NjQ1rQA0DIAIMNbP/n7x1obQDTECRtCOPSM+i1Wi9lf0cYkNejaA4567+JOJpv4BS7VVxETc3Z8ArWzQhjQ0ZD9VWsU8BdGhNCe1UdGhdo21S2azF3LerSGENy8UHOz2WmLvBSaoCgW29Gs6raOdvza36lBKtNobGKu7htP0HFUNstpeauwAyGwD9bVFtFpqS5xqd5VdJIXmgy3fVPB0mmLzqjL1Wj0euitHELhcNzFxBIW4slmDBQLIfBEGigXVCEAhCEGKvaTobUyQ9iRpjfwoag91QfwlWDmUPJN0msXSMIHaHWbzGzvxHeq+4bw6RnRu7bBhvc0bObfTktYKXTu4jKwTxNrIwGgrTXae3ETs1qCh2ODTsXnFlJ1m6rsHYVcAOqcHB7XYAihBByIO5e4v8l55pjosQ51os7ahxrJGMyaU6Rm59KAj2gBtAKJqoAm1dRrddrjRoc3o3YMkq7VBoxupVpqQQwNGAoVxeWUJexwA1MQxlA7UBoJGGjw7Xa/MDVFG0qKVFntJHYcQK5Coo5rgcW7CHNbgdrRuUue8XvaGmg7VSBRztY6zqniccKZDcKVHVzGjV6OQ6xxI2MGfWfgMBiaVpiNlTIZfUjTgatGA1hiabTuJ3bMBjSprz1Rq7TQu4DMN9Cfwj3gnWaYN1qtJ1m6uDg0ipFaEtOYqMsnFQX9m0hae20jiMfJWDJ4ZcatJ8HDkc/BZt74HNrQscC4kCoqKNIpmK62swDd1nVI60e0MDCAHVIA1sAA11BUBwJ1qGorhiNuaq1shZ3DsvPJ3XHj2vNUtq0bjLjIGSRPP8SzyuacN7Dh5FVtmvSVmTiRuOIVtZtJBk9vePopCu9ms4iYWwUL3Pc95fUPc51TU1zx1RwAUyGZ2rrPbqnY3byOYrnkSOKfZrZFNkWu4HP6qS2wtLgccMhXBZ4hLugoNd3ad6KcAu0dmJ4KZDZGjPH0WlQooC7IKxs9hAxdifJSGgBK54A1nENG8mg/94IOgNEk07WDWeaDZvPwjaqm1X0BhEK/ecP+LfmfBU01oLjrOJJ2kmp/84KxFnb73L6tb1W/zO5n5DzVTLPT6LhJPuTrLZHPKm78UxrXPK01yXHWhIU25bipQkLUwQBooFkc7JZQwUCkoQgEIQgEIQgr7xiqFh75sron9Oyoxqaey73u/wBea9EmZUKgvGzZgioOBHBMFZd95tmFMBJTFux29zfmNnJLM9Zq9bA6E67a6lagitWHZj806C/iRSQa33hTW/E3I8xjwK2IWkWjMU5MjT0cvvt27tduTx58QslJdNohd1mNkArQsNcdmtGcTyFa0pVb19sa8HVcDv3jmDiO9VNreoMPJadXGQPYdvSMe01zJOsM1zF5Rf6jfzBbAyEZEpvSu31RIyP+KRZdI3xquzLQXdiOV/wRPd6Ba+Od28qQ2UnMk96EZKK77W+mrZnAHa9zGU5hx1vJWFn0TtL+3NFH8IdKfPU9VponKXG9FirurQyKN4kdLM9wII64Y0EbgwA9xJWrhaBkFAitLd47sT4BdxaNzT39UfXyQWIKe+ZrO04N3VzPJoxPcFVOnefap8OB/Nn4UUdxAx8Tv5naqLGe9djG/if8mj5nuVZaJy46znFx3nZyGQHAKNNahsx9FGc8uS5iO0k42Yrji5SLLYHPOS091aPZEhZ3VUd3XQ55yWzum5QwAkKyslhawYBTAFA1jAMk5CEAhCEAhCEAhCEAotrs+sFKQgydus1K4LK3jcjSdaPqnd7J+i9LtdkDgs9b7uIyQed2izEYSMyyP0cMlz+wa2LZXt4Gjx/MK+a1togIzCrZLM3dTlgtUUBumfZLGebHN9HFILqtP+yfxPH9KuyKIE5CdCriuq0/7I/E8/0qXFdE22SMcmOPq5Svth3eaPt53BOg6K6PeleeWq0elVKju+IezrfES71UE25/DwTDaXn2j6eiUXFQ0YUA7go8tuaNteSrNUneV2isbnbFKHSW4nIU81wOs7OpVxZLic7Yr6w6NgZhKMnZbuc7YtDdujhOJC1NlutrNinNYAoK6xXS1mxWLGAJyEAhCEAhCEAhCEAhCEAhCEAhCEAuckQK6IQVNrukOVNabhOxa9IWoPP5rjduUR9yv3L0gxDcmmzt3IPNf8FfuT23C87F6P8AZm7kogbuQefx6OOOxTIdGTtW2EY3J2qgy9m0bAzCtbPc7G7FaIQcY7O0bF1ASoQCEIQCEIQCEIQCEIQCEIQCEIQCEIQCEIQCEIQCEIQCEIQCEIQCEIQCEIQCEIQCEIQCEIQCEIQCEIQCEIQCEI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" name="Right Arrow 21"/>
          <p:cNvSpPr/>
          <p:nvPr/>
        </p:nvSpPr>
        <p:spPr>
          <a:xfrm>
            <a:off x="1979712" y="4860449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ight Arrow 22"/>
          <p:cNvSpPr/>
          <p:nvPr/>
        </p:nvSpPr>
        <p:spPr>
          <a:xfrm>
            <a:off x="4067944" y="4788441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6156176" y="4860449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2226" name="Picture 2" descr="http://www.warpedeco.com/wp-content/uploads/2015/09/how-radon-enters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96353"/>
            <a:ext cx="1460895" cy="1240138"/>
          </a:xfrm>
          <a:prstGeom prst="rect">
            <a:avLst/>
          </a:prstGeom>
          <a:noFill/>
        </p:spPr>
      </p:pic>
      <p:pic>
        <p:nvPicPr>
          <p:cNvPr id="21" name="Picture 15" descr="https://usa.corentium.com/media/catalog/product/cache/1/image/9df78eab33525d08d6e5fb8d27136e95/i/m/image-principale-corentium-front-qri-1day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17604"/>
            <a:ext cx="1584176" cy="171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228" name="AutoShape 4" descr="data:image/jpeg;base64,/9j/4AAQSkZJRgABAQAAAQABAAD/2wCEAAkGBxQSEhQUExQWFBQWGBYYFhcWGRcWFxgYGBgYHBUaGhgYHSggGBolHRYYITEiJSsrLi4uFx8zODMsNygtLiwBCgoKDg0OGxAQGywkHyQsLSwsLCwsLCwsLCwsLCwsLCwsLCwsLCwsLCwsLCwsLCwsLCwsLCwsLCwsLDIsLDg2N//AABEIAIQAhAMBIgACEQEDEQH/xAAbAAACAwEBAQAAAAAAAAAAAAAABAMFBgcCAf/EAD4QAAIBAgQCBwYEAwcFAAAAAAECEQADBBIhMQVBBhMiUWFxgTJSkaGxwQcjQtFicqIUFSRzgrLwM0NjkuH/xAAZAQADAQEBAAAAAAAAAAAAAAAAAQIDBAX/xAAkEQACAgICAwABBQAAAAAAAAAAAQIRAyESMRNBUYEEFCIjMv/aAAwDAQACEQMRAD8A7jRRRQAUV8JisP0n6aFJSwI5G4RpMxCg789aaVgaziHFLVgTccAwSBuxjuG9ZvF9NJIW3bif1P8AsKwF6+bpLn8xm0JOp1Mz46T8a92sK2v6Z2OY6aETHqaG4x7Y1Fvo079JLzSet5baD05VG/FmmSZG3tHXTXme+qmzhRAlmbxn4D0qww1gDZRWbzxXRfifsk/vdZAKkE7DmfLTwpmxxa4R2GyDxZj8tq0vD5Fq2CAeyN/XvHjXy5w+029kDyEfMVH7lfBcGVlnpHctozMRcChjEAHsqTyPMiKv8JxhGC5+wxGx2nzrN8c4ThktMzMbSnKpJbTtED9Q10n4UWuF5lD2MSrowlTEqfUEzFV5oMnizbA19rGYC7jLRhFtXArN1gLEGSQVy6e6fjWrweIzrJVkPNW3HrzqozTHKNDFFFFUSFFFFABXxmgSdBX2sP0749H+Gtn/ADD9F/eplJRVjjG3Qh0r6SG+Tat/9ISCff8A/lZ23bAECYO4kkfCYr4lTLXJLLJnQoJBFTIteI2qW3Ulk6CnLIpS3TdnlQJmrwR/Lt+Q+lTg0thvYTyH0qapIoq+OYd2fDtbZVuW7kpnBZTmRg0gEEaTBGo8an4ZhGth85V7lx2uPkXKoZo0VSSYhRqTJMmvWKM3LP8AMT6BHn7VJfsK6lWEqRBG2hHeKHdUFEfDX/MxI926und+UtWdgwd42pDhuCtWEyWba20mcqiBJ5nvqe6WPsuUO8hQ23nQtdCasseH4nrLatsSNRTNUNjDvbChLkhNlYCWMH2mHiZ0FXiNIrsxZOS32ZSVHqiiitSRDjXEBh7L3D+kaDvY+yPjXH2YuxZjLMSWPeTvWw/ErHy1qyDsC7eey/esjhrDPIXcCT2c2g+lc2S5y4o2h/FWz2FqZKqMRfujwEEg5eXKJpHBYy8z5esYzEDQbye7wqfBP2PyxNR3UwgrM377QBnM6ycw5ns/emeAZjcbMZhDuZ3IoeJpWNZE3o0SUzbNLW6YSsrLZp7DdhPIfSps1LWT2E8l+lSzSskizTeGns22Pq7KB8lemS+vwpDCmXunxRP/AEUsfndqv6TYq5bW2bT9WxeJByyAp08aFvQm6RfF6+g1z7F9JsTbAJvlgTGgRtYn3aOH9LMUSAYM7Zra/YCq8b+kczoqtTmBvax31zQ9LcYLkdXZK6bqwPjrmqxt9Lroj8m2SPdZx9zVRhKLsTkmdJoqDB4gXERxsyg/EV9rtMzkHSfHdbjL5BkByggyBk7JGm2oNS9HrRdrkTogBI5STH0NZDAYxSrMpzB2uXCf4ncsw9Ca1HRjGEdaF0LKhO8dkt3fzVzwX9ptL/BU8RuC3vzHZmQCPCaU4YpZuzEyIAInx+RpfFXGBJdhrsDJ9RTPAsSM26nUd3LX7V0N7MEj5bUwCULTmAAjTVYOvLetHwdUKnImXLbBadYlwInvmqI3Vypt/wBzmPeWPLnVp0fva3R7yCde64pFKfTLh2XSUwKXU1OprzzqNHaPZTyX6VKTUCHsp5L9KMRcKqx7gYpE0RcMbMmeIzszbg88o1B10WqfpjeKJbMssm4siZzZFyroDpvV9bshAEGgUAQAPXb4+tZjp1jUtrZVzAbr215sEQLpzO9VjdyIn0ZTE3G6pc4mbhAkkRC6/GaLNy4xyqOWmUyRFKX7ts2ELS0XTvOsqJ15QNagm0BIbK2wAmY5sO/WBHjXVW6MS2vOys6OSD3SJ8DUdgtEqz+yT7XhUL27dy5cZwD2yNdZ05mdI7qk4fas5nkKpCOBGkA85HfFOlYHVPw8xpbBqGJYo7rJ3iZHyYUVz/o30hXD2iodSC5bccwo7/CihTHRlThRZZrSzC97ZjrsJgVZYISOYneCR8YO1fOk2G6rF30mYuMTPOTI+UCjAbVlkdWbxVobbhlthqG9GP3qXDcJtrtPqZPdSeN4g1tlVQhGWTmB79NQRWm4bhVuWbdwyC6K0A6ajyojDJSdilKPtFV/di7At/z0pjBYHq2LZpkRqKOLX0sFZaA06t38qksXwSRPaESKUpTToajH0OqanXalkqdTpWTLNIvsr5D6V5valV75Y+Sx94r6Dovp/trxZMlm/wBK+Q3PqfpWYictVLx/gn9qKdvIEkjsq8zHvbRFW5rzU8q6E1ejI4noOHChrrGCTIRFmRG3l9aiH4dWiRF26TroAnpECtkaT4tfZbNxUnOyiI0JGYZ1Eakkd2taRyzb7M3BJGbHQOzBU3bu8tGUfbWvR/D23qwuXBIyyTuOcaa1oeEqwspnGVtdDuonsAzrt30pxBHu4iwVgLbEMT+mGJPP9QI+FPyyt2wUFXRUWugduNLr/Bf2oroPB8NmQk+8foKKqKm0nYPic0/FPAm3ji/6bqBh5jst9B8aocDOUsASB4GK6n+KPBuvwvWr7dglv9BjOPkD6VyyxxnEoIDF1HJhI+XKujJC3bFGWqR5votwklWzAR2CSdPCtmmJKog6saKohWLQMvdlFZFeNC4w65BAIaLQVS0HVWYzCkd2tN8X6TMwLWLFu1Eypdriup0jMI6uN9jWl6Jr6NcZxWYruCVdCCrIQH59retBwzgyf2AXg7lsnWKWPZABjqz3nQCTqaw3E+LWkFhc8IiKvaMkdrUy2+vOrTE4kiyyW2JBJcKpLguY1yjSNPnWLnTafstLouM8V6fEQUHvMV/pJn5VncHxG9LB7Bj9LKwWO8dvU09wziwuntWbiFTOaUdAYbXQ5hp4cxUPHI15I3dxiFUDcwF8439BJqRQAABsBAqG0JIYggAQgIgxHaY+egjw8amJrnYj6a8zUV7EBQSdhSrcTWJPZH8Wn2qKYx3NUba7iaXXGA/qSOUNNfDjUBiST3AMT6CNanvVDsamvFCXAwkUzw7D9ZcUctz5CpUW3SFdbNJwy1ktKPCT60U3RXtRVJI5Hs8uoIIIkEQR3g71xTpDwM4LEOn6HJa2e9e7zG3wrttVHSXgaYuyUbRhqje637d9TOPJFQlTOONYRvaUE/A/GkOIYAIbeTNLsV8oEzNWeLsXLDtbcQymCDt5jwpDGXwXsaRFwk93s1yq0zodDOGxXVWlzZjGYAKBpFyNToedS3b5CzlJJgZSzTqYM6aUnfc5VI3zXI5z2waZtubtsm45zEmCDAWP4eZ3rfnHpkqF7RIqA9wHgNfnXvo/rbJMTPLwmkcNbKtGdmHjH2p/gI/Lb+Zh8Kz5co2iuNNHQ25eX2FeHavrHby+1ROa5GgFMYdNaqsISH0JHatgwSJBuCdvCrXE7VW2wM6/5lr/AHTVQZRFxRLziLOItYdg052GYkSZBmKSwKY7rR/iMJiSARP5iAbb6H5VI2HltMCXOsEsVG+/ZmasuGYd1btWLNoRoFAnlvMk11SapnPvos8O1zL+b1eb/wAZcr/XrWp4JgsiSfab5DkKQ4Pw/Oc7eyNvE/tWirP9Nh3zf4HOXpBRRRXaZBRRRQBRdKOjVvGJr2bi+y4+h7xXJOLcHu4d8lxSDOh5Ed4POu8UrxDAW7y5Lihh48vEHlUSjey4zo4NouUiewzkTppmWQY0rS8Ox9ooItsXh3IABOVDLHyAq24p0Ee2z3LJ61DmItnRgTGk7EaVirNw2sYysGtdgKZQrAYOXUIx1BgazFSoycy+S42erYLOlzQI93KDIkwMzQu8QQJ8aZ4Fcm2T3s58q98Pwi4gByGAS6zCSIzZcp23EQPSrLBcGVFyqzL/AFDXwPKsJOMLiaKV0zUO+1RuahLtG/wgVHctg7iT461zWMU4pj1tW3diWCiSEGZvQczUeFCMylXzdpGIbsmBJ2PPWm2s+VSWOj7Xtk07zoK0j8SBuilZbyOhgraAbOFEk+6QRoNd61/AODG5F25OWNAwhm8+4VZ8F6OpY1LF28fZHkKu66ceJ9yMJT+HxVjavtFFdBmFFFFABRRRQAUUUUAFLY3A27wi7bS4O5gGjynaiigCru9GcOB2UyeCmB8DVLi8AqHSfWPsKKK58sVs2gyOyk1dYLhKMJJb4j9qKK5sSTeypvRa4fhtpNkE951+tOUUV6CSXRzthRRRT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230" name="AutoShape 6" descr="data:image/jpeg;base64,/9j/4AAQSkZJRgABAQAAAQABAAD/2wCEAAkGBxQSEhQUExQWFBQWGBYYFhcWGRcWFxgYGBgYHBUaGhgYHSggGBolHRYYITEiJSsrLi4uFx8zODMsNygtLiwBCgoKDg0OGxAQGywkHyQsLSwsLCwsLCwsLCwsLCwsLCwsLCwsLCwsLCwsLCwsLCwsLCwsLCwsLCwsLDIsLDg2N//AABEIAIQAhAMBIgACEQEDEQH/xAAbAAACAwEBAQAAAAAAAAAAAAAABAMFBgcCAf/EAD4QAAIBAgQCBwYEAwcFAAAAAAECEQADBBIhMQVBBhMiUWFxgTJSkaGxwQcjQtFicqIUFSRzgrLwM0NjkuH/xAAZAQADAQEBAAAAAAAAAAAAAAAAAQIDBAX/xAAkEQACAgICAwABBQAAAAAAAAAAAQIRAyESMRNBUYEEFCIjMv/aAAwDAQACEQMRAD8A7jRRRQAUV8JisP0n6aFJSwI5G4RpMxCg789aaVgaziHFLVgTccAwSBuxjuG9ZvF9NJIW3bif1P8AsKwF6+bpLn8xm0JOp1Mz46T8a92sK2v6Z2OY6aETHqaG4x7Y1Fvo079JLzSet5baD05VG/FmmSZG3tHXTXme+qmzhRAlmbxn4D0qww1gDZRWbzxXRfifsk/vdZAKkE7DmfLTwpmxxa4R2GyDxZj8tq0vD5Fq2CAeyN/XvHjXy5w+029kDyEfMVH7lfBcGVlnpHctozMRcChjEAHsqTyPMiKv8JxhGC5+wxGx2nzrN8c4ThktMzMbSnKpJbTtED9Q10n4UWuF5lD2MSrowlTEqfUEzFV5oMnizbA19rGYC7jLRhFtXArN1gLEGSQVy6e6fjWrweIzrJVkPNW3HrzqozTHKNDFFFFUSFFFFABXxmgSdBX2sP0749H+Gtn/ADD9F/eplJRVjjG3Qh0r6SG+Tat/9ISCff8A/lZ23bAECYO4kkfCYr4lTLXJLLJnQoJBFTIteI2qW3Ulk6CnLIpS3TdnlQJmrwR/Lt+Q+lTg0thvYTyH0qapIoq+OYd2fDtbZVuW7kpnBZTmRg0gEEaTBGo8an4ZhGth85V7lx2uPkXKoZo0VSSYhRqTJMmvWKM3LP8AMT6BHn7VJfsK6lWEqRBG2hHeKHdUFEfDX/MxI926und+UtWdgwd42pDhuCtWEyWba20mcqiBJ5nvqe6WPsuUO8hQ23nQtdCasseH4nrLatsSNRTNUNjDvbChLkhNlYCWMH2mHiZ0FXiNIrsxZOS32ZSVHqiiitSRDjXEBh7L3D+kaDvY+yPjXH2YuxZjLMSWPeTvWw/ErHy1qyDsC7eey/esjhrDPIXcCT2c2g+lc2S5y4o2h/FWz2FqZKqMRfujwEEg5eXKJpHBYy8z5esYzEDQbye7wqfBP2PyxNR3UwgrM377QBnM6ycw5ns/emeAZjcbMZhDuZ3IoeJpWNZE3o0SUzbNLW6YSsrLZp7DdhPIfSps1LWT2E8l+lSzSskizTeGns22Pq7KB8lemS+vwpDCmXunxRP/AEUsfndqv6TYq5bW2bT9WxeJByyAp08aFvQm6RfF6+g1z7F9JsTbAJvlgTGgRtYn3aOH9LMUSAYM7Zra/YCq8b+kczoqtTmBvax31zQ9LcYLkdXZK6bqwPjrmqxt9Lroj8m2SPdZx9zVRhKLsTkmdJoqDB4gXERxsyg/EV9rtMzkHSfHdbjL5BkByggyBk7JGm2oNS9HrRdrkTogBI5STH0NZDAYxSrMpzB2uXCf4ncsw9Ca1HRjGEdaF0LKhO8dkt3fzVzwX9ptL/BU8RuC3vzHZmQCPCaU4YpZuzEyIAInx+RpfFXGBJdhrsDJ9RTPAsSM26nUd3LX7V0N7MEj5bUwCULTmAAjTVYOvLetHwdUKnImXLbBadYlwInvmqI3Vypt/wBzmPeWPLnVp0fva3R7yCde64pFKfTLh2XSUwKXU1OprzzqNHaPZTyX6VKTUCHsp5L9KMRcKqx7gYpE0RcMbMmeIzszbg88o1B10WqfpjeKJbMssm4siZzZFyroDpvV9bshAEGgUAQAPXb4+tZjp1jUtrZVzAbr215sEQLpzO9VjdyIn0ZTE3G6pc4mbhAkkRC6/GaLNy4xyqOWmUyRFKX7ts2ELS0XTvOsqJ15QNagm0BIbK2wAmY5sO/WBHjXVW6MS2vOys6OSD3SJ8DUdgtEqz+yT7XhUL27dy5cZwD2yNdZ05mdI7qk4fas5nkKpCOBGkA85HfFOlYHVPw8xpbBqGJYo7rJ3iZHyYUVz/o30hXD2iodSC5bccwo7/CihTHRlThRZZrSzC97ZjrsJgVZYISOYneCR8YO1fOk2G6rF30mYuMTPOTI+UCjAbVlkdWbxVobbhlthqG9GP3qXDcJtrtPqZPdSeN4g1tlVQhGWTmB79NQRWm4bhVuWbdwyC6K0A6ajyojDJSdilKPtFV/di7At/z0pjBYHq2LZpkRqKOLX0sFZaA06t38qksXwSRPaESKUpTToajH0OqanXalkqdTpWTLNIvsr5D6V5valV75Y+Sx94r6Dovp/trxZMlm/wBK+Q3PqfpWYictVLx/gn9qKdvIEkjsq8zHvbRFW5rzU8q6E1ejI4noOHChrrGCTIRFmRG3l9aiH4dWiRF26TroAnpECtkaT4tfZbNxUnOyiI0JGYZ1Eakkd2taRyzb7M3BJGbHQOzBU3bu8tGUfbWvR/D23qwuXBIyyTuOcaa1oeEqwspnGVtdDuonsAzrt30pxBHu4iwVgLbEMT+mGJPP9QI+FPyyt2wUFXRUWugduNLr/Bf2oroPB8NmQk+8foKKqKm0nYPic0/FPAm3ji/6bqBh5jst9B8aocDOUsASB4GK6n+KPBuvwvWr7dglv9BjOPkD6VyyxxnEoIDF1HJhI+XKujJC3bFGWqR5votwklWzAR2CSdPCtmmJKog6saKohWLQMvdlFZFeNC4w65BAIaLQVS0HVWYzCkd2tN8X6TMwLWLFu1Eypdriup0jMI6uN9jWl6Jr6NcZxWYruCVdCCrIQH59retBwzgyf2AXg7lsnWKWPZABjqz3nQCTqaw3E+LWkFhc8IiKvaMkdrUy2+vOrTE4kiyyW2JBJcKpLguY1yjSNPnWLnTafstLouM8V6fEQUHvMV/pJn5VncHxG9LB7Bj9LKwWO8dvU09wziwuntWbiFTOaUdAYbXQ5hp4cxUPHI15I3dxiFUDcwF8439BJqRQAABsBAqG0JIYggAQgIgxHaY+egjw8amJrnYj6a8zUV7EBQSdhSrcTWJPZH8Wn2qKYx3NUba7iaXXGA/qSOUNNfDjUBiST3AMT6CNanvVDsamvFCXAwkUzw7D9ZcUctz5CpUW3SFdbNJwy1ktKPCT60U3RXtRVJI5Hs8uoIIIkEQR3g71xTpDwM4LEOn6HJa2e9e7zG3wrttVHSXgaYuyUbRhqje637d9TOPJFQlTOONYRvaUE/A/GkOIYAIbeTNLsV8oEzNWeLsXLDtbcQymCDt5jwpDGXwXsaRFwk93s1yq0zodDOGxXVWlzZjGYAKBpFyNToedS3b5CzlJJgZSzTqYM6aUnfc5VI3zXI5z2waZtubtsm45zEmCDAWP4eZ3rfnHpkqF7RIqA9wHgNfnXvo/rbJMTPLwmkcNbKtGdmHjH2p/gI/Lb+Zh8Kz5co2iuNNHQ25eX2FeHavrHby+1ROa5GgFMYdNaqsISH0JHatgwSJBuCdvCrXE7VW2wM6/5lr/AHTVQZRFxRLziLOItYdg052GYkSZBmKSwKY7rR/iMJiSARP5iAbb6H5VI2HltMCXOsEsVG+/ZmasuGYd1btWLNoRoFAnlvMk11SapnPvos8O1zL+b1eb/wAZcr/XrWp4JgsiSfab5DkKQ4Pw/Oc7eyNvE/tWirP9Nh3zf4HOXpBRRRXaZBRRRQBRdKOjVvGJr2bi+y4+h7xXJOLcHu4d8lxSDOh5Ed4POu8UrxDAW7y5Lihh48vEHlUSjey4zo4NouUiewzkTppmWQY0rS8Ox9ooItsXh3IABOVDLHyAq24p0Ee2z3LJ61DmItnRgTGk7EaVirNw2sYysGtdgKZQrAYOXUIx1BgazFSoycy+S42erYLOlzQI93KDIkwMzQu8QQJ8aZ4Fcm2T3s58q98Pwi4gByGAS6zCSIzZcp23EQPSrLBcGVFyqzL/AFDXwPKsJOMLiaKV0zUO+1RuahLtG/wgVHctg7iT461zWMU4pj1tW3diWCiSEGZvQczUeFCMylXzdpGIbsmBJ2PPWm2s+VSWOj7Xtk07zoK0j8SBuilZbyOhgraAbOFEk+6QRoNd61/AODG5F25OWNAwhm8+4VZ8F6OpY1LF28fZHkKu66ceJ9yMJT+HxVjavtFFdBmFFFFABRRRQAUUUUAFLY3A27wi7bS4O5gGjynaiigCru9GcOB2UyeCmB8DVLi8AqHSfWPsKKK58sVs2gyOyk1dYLhKMJJb4j9qKK5sSTeypvRa4fhtpNkE951+tOUUV6CSXRzthRRRT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232" name="AutoShape 8" descr="data:image/jpeg;base64,/9j/4AAQSkZJRgABAQAAAQABAAD/2wCEAAkGBxIQEhQUEhQPDxQVEBAQDw8UDxQPEA8PFBUWFhURFBUYHCggGBwlHBQVITEhJSksLi4uFx8zODMsNygtLisBCgoKDg0OGBAQFy0dHB0sLCwsLCwsLCwsLCwsLCwsLCwsLCwsLCwsLCwsLCssLCwrLCwsLCw3NywsLCwrLDc3N//AABEIALgBEgMBIgACEQEDEQH/xAAcAAACAwEBAQEAAAAAAAAAAAAABAMFBgIHAQj/xABJEAACAQICAwsIBwUGBwAAAAABAgADEQQhBRIxBgciQVFhcYGRobETIzJzkrLB0TNCUmJ0wvAVJHKi4RY0NUNTsxQlY4KEk/H/xAAYAQADAQEAAAAAAAAAAAAAAAAAAQIDBP/EACMRAQEAAgIBBAMBAQAAAAAAAAABAhEDMRIEEyFRMkFhgRT/2gAMAwEAAhEDEQA/APcYQhACEIQAhCVuN07hqNxUrUlI2rrgt7IzgFlCZPFbvsKvoCrV5wuova2fdKjFbv6zfR0qdPnYmofgJNyh6ehXkdfEIgu7Ig5WYKO+eXV90OKq+lWccyWQfy2iZBY3JLHbcm575F5ZDmL0jE7p8Kn1zUPIilr9B2d8ra27EH6Okel2t3D5zHrTjCU+mZ3mp+K5q7osQ+xlQfdUeJvIVxtX/Uq57eG3zitKnGkSZ3kqvFMmKq/bqe20mWvU+3U9oyNEjCJI86PFLh3a44TnP7bfOOavO3tGLUVzEcIkXO/Y05F+U9pENdhxt7RtPt5yTF7l+xpy9RvtN7bKe6C6Rqr9bW/iUHLqse+fGkFQR48uU/ZeJz+0QW3lKZzIF0YNn0NbLrj9LTFFvrhD98anVc5E80yOkTYD+MfGFczaepv7TcW7RwRcEEcRBuJ9nmb4lkN1LIeVWKk9JE6w+63FU6ZYuKttbJ1GwE5XFjxcZM3x58anT0uEx1DdyBqirSOZI1qbA3sCb6rWts5TLXDbq8I+XlRTIsGFQGnYnPNjwe+aTOXoLyE4o1lcXVlYcqkMO0TuUBCEIAQhCAEIQgBKndDuiw+ARXxDMoYlUCozlmAuRkMsuW0tp5xv1DzGG/EN7hgHzHb69MZUcPUf71RxTHTYAk90osZvj42p6JpUB9xNZu1r+ExaLGaSyLkrS2raZxNb6SvXfm8qwX2Qbd0hRZHRWNU1mdyVp3SSNU6c5prGaSzK1TulTjKJOaaxmmszuQfUSMIkKaximkm09BEjNNJ8RIxTWTs31Fk6LPirJ1SIhTXMRicIucktFScESNhJyJGwkhAZBVMbZItVpXiCk0ji1ayqwZtcGwvzxrESenhVXYoHOAAZHWpx7JUYoSnqL5p+mqP5mlxjaTk5MFFs+Dc36zKmtQqBGXg24XCJLObm5ysANpmmNJziBwqf8R9xpEo4VTj4S831FnVaoboSjKAx+8x4JFgFvywogkubMt2FrixsFA2dsry+E2IhWamboz0j9pGZG7VOUdobtsbR2VRVH2aqB+8WbvidURCus0w5L9lpssHvq2Nq+GP8VKprfyMB702m5vdJh9IIz0C5CMFcMhQqxFxzHLkJnguKpielbyg8zifXp7k6sM9k9IhCE0AhCEAJ51v0DzGH/EN/tt8p6LPPd+X+70PxDf7TxUPKaQjlESCmsboLsmNrSGKUbpCL0kjlJZnapPTWNU1kNKN0xM7QlprGaayKmIzTEimkpiMIsjprGUEk0irJkE5QSZFk7DtBJ1karJVEIVSKJ2ROFEkMKTkiRkSQyNogjMiaStIXMk0NQxaqYxUitWBE68SrLH6oitRY5SIOshqCOOsWqLGNEKoiNYSyrCI1lmuKaqMUJ6RvLi1HE+vT3BPO8Ss9I3mx5nEeuX3BOriTXoUIQnQQhCEAJ5/vxD93ocf7wfcaegTBb74/d6P4j8jRXo48tpiNUJBTjVNcpitIuKQfWXtg+l6KWuxN9llY/CTaVwDKiMQAGZQDdRckEiUukNHtTI1gg27KiN7rGbexGXurijp+jxBz1f1k/wDaFeJGPPe3wmUoi1757NnXLNRlsbjGw2zyk+zifuVc1d0TIbeTscjY8hAIPYRODunqfZXmsPneV1egGGsWe/BQgoTkqqL6x6pEKS55k25NX5yLxY/Q86uBujrHZl2fKdJpqs21m6mYfGVVBF2cI/roj9Cmu3g5crHny2c0m4T6V5PQ8AT5NL/6adthHUiuBW1NB9xfCOIJx5dtYkE7AnKiSgRG+rOiYKJ9YRE4YyNjJSJEwiCNjKTT+LamoKnVN7dUumEpd0NO6C1jwuPZsMePZZdMrV3U1r7VPV/WSJukq8YVu74Rarom4cnyYO1SC3KNt+YyOpgNXa6cQyznT446Y+R47pTx0h0hz8pwd0acaOOsH4ymqqo+tfqt8YtUYDb27BK9rH6LyrQHT1I8TDqv4SJ9MUjxnrUj4Sg8opNrjaBtvO6T0m/zaacmsHz9lTH/AM+NHnVwcajbDeRPnF9FKtRiA6iwG2+efFYRwply8/LFnxTBWOW1ZiEno29CLUa/rl9wTAVknoe9OtqNb1w9wSuLs63UIQnSkQhCAEwe+/8A3al+IHuNN5MFvxD90pfiR7jxXo48wp/KO0IhS6zznbHsOZgvS00lT82pPInh/WZvFWv28VputO4NUoWuQyilr3FwLWB8Zh9KPTa/kwwsc9Z9YHoGoJ27+HLJ8kNYDZ4dMscNmFuL35R+uWVgBvxfrql9Rotq07imRcauWY4KHP2hJXp8enwAbX4NIn/uSmZyvHkdo8BLsYQGidZFOWGIs1uAVIA9H7o7ImKKD6g9v+ki0EaBuTlyfD5x1AdVuZk7w06AQNkgGQz125AflLRMOPJqdVRrMQwuTs9E+Mzqm0wi8Ff4V8I0onAQKABY8EbNkkUThynzXROnaiSiRiSCQbtZ9M+LPphSRtI2krSJpJoXlLui+jHJrrfsMu2Ept1CXoGxsfKJbj+1L45vJOXTNVGspIFrqBkeXIxT/gU22N75HWO3tkpoOKTnXvklsjs1l+F4suGxDMvnUUa63tT257Dc5idLnQNRH2e0j9cURqYG7bBt2ax+UYxeArEk+VIysCARYdAbvin7LqXHnm5Njeidu1zK/wBGljRwShbai9ORPhKV9VdiKeyXWB0YdZb1GYXGRBt6QzOcrkfVDHVovwrcJCbbMxwhNeNJ/Q1mbJAMgcrHjEcKyXcsiB2vY5IBrcWfT0RjH0QrsAQQGNrbLcUn1HUXh2qaqz0DeuHma3rh7gmGqLN9vbLajV9d+RZnxdrrYQhCdSRCEIATBb8rWwVP8VT9ypN7MFvzD9yp/i6XuVIHHk9GvH6FXmlVhjlLHDmY2NI0um6xeiTxkJ8PlMXiBqluEOrZ3iaCo9aonkycPqcXmm1iBsudf4SDEaIr1BY1EPICWsOLkM1vNhrW2M48lCHF/SHdNBhqw1aeYNmPGL+hRH5TFk3K1T9al1Mx8VltQ3NMPrZbNg5uf9Xk+9j9q8KcavekM/8AKw45fROIHwEQv+rSzpaGcAgaudr3RTcjWsdvI1p2NB1P+n/61k3lxLxqpYNrZC+S+AjprnyRH2TTy5Cdc+BEc/Y1biFO2V7KBfmtIK2h8Rn5pWuBmKYI2Wk3kxHjW30e96aH7ojYiOikIpICCpC2IItYx4TkyvzW86SrJFkayRJBugIGfQJ8YQpOTImkpE4YSTQsJQbra2pRBsT5xRYc4M0DCVG6DANXQKCRwwxItxA8svjusvkr0xv7TU02HDGS52tkGW9oimm0LAcK5dQODYC545oV3LNaxZ88jwh4WiY3EAG4LXBBHnQBcc3kzOj3MP3WXgpsVpVCCBfpvkDbbFhpCjxO5PJZzNM24xdUi+Z4yxPFbiA4ot/YlBtK9SsPzQ93jLwpGhj11gF1zsHGMriVZwzMCFBOZJ4QAtYcpHJNXS3LU1G3ut8Z8OgaY5f5fiI8fUY4l7dVu5xCWNgclW/bH6ovnyztdGqnos684bVPdOmp2FuTKRy88zkkVhhYRdZvd7j6Gr678izD1Fm53uh5mp678qyuC7yPJrIQhOxAhCEAJgd+lrYBSeLF0T/LUym+mA36/wDD15sXRP8AK8Djx7AsbZ/rmlphzKug2fTwu3O3fLHDGZZNIu8M0sKZlXhzLCiZzZKiwomOU4jSMcpGZGbQxmkYpTMapmKgzTMYSLJJ0MkJ1MlUyBTJVMYSqZKshSTLAJBBviICfW+IhScGcNJDOCIjRGRsJMwkbCIIGkZEmYSJpIcaXq+Qw5ZQC7OKdO41tU5ktbjyBlTo/EtUS7W1gxRsrXI47DZt7o5plfK0vJ7CGDoTmt7EFTbZkdsVwOF8lTC5E3LMRe2sbbL9AE0z1r4TIZ0jiDSwtVlOq3AQMPSQNa5HUSJR6NqFqQLEsQzLckkkCxF77dtuqWeJBZWQ2KsAGB5jcEHiIi6UwihQLAbM7m+0knrMLlPHUGvlBUEXcRp5A4kQydRZtt70eZqeu/KsxlWbTe++hqeu/Ks6fT/mjJqYQhO9mIQhACYLfpH/AC7/AMmh4kfGb2YPfp/w0/icN79vjAPF6DbOj4mWOGMq6DfLvMsMM0jJrF5hzLGg0qaDSxoNObKKizpmN0jEaTxum0xsM5TMaptEqbxmmZNM4hk9MxVGk6GSDKmSKZCpkqmOBMrSZTIFMlUxwk6mBPw8Zypn2/iPGFAJnBM6JnBkh8JkZnZnDRBE8iaTNInkhA4kFSMNIKkRlnkDiMuJA4gCzyCpGHkDiVCKVptN78eZqeuPurMXWM2m9/8AQ1PXH3VnT6f8meTUwhCd7MQhCAEwe/Wp/ZdQj6tfCs3MPKqPEibyZHfV/wAMr7La2HJvst5enfujxm7IVupt4DROWWeZj+GaKGoCcjfPLsEcwZhnjq2Lwy3Nrai0foPK5G+HhGqDTlyjSLmi8cptKqlUjdKpMKpaUzGaZldSqRqm8gz6GToYlTaMo0kHFaSq0VQyZTAGVMmUxVDJlaOEZQz6T4jxkSNPpbxHjCh2TObzktOS0mh0TOGMCZwxiD40iadMZGTJDlpC8kYyFzAInkDyZzIXMDQVJA8meQVIEVqzabgB5mp64+6sxdQza7g1IoPcEXqm1xa41VzE6vTfkjPppoQhO9kIQhACZ3fA0XUxej8RRpDWd0XUXlZWVrd00UIB+WsbomthX1K6PSPFrIyBui+3qklA2/8As/TtWkrgqwDA7VIDA9IMzekdwOj61z5EUWP1qJNLr1Rwe6ByvFqNXpjtJ5tdI71jLnh64bkSstj7aD8sz2O3I42h6VBnA+vS86vYOF3THLFcyhelUjdKpKlHsxU3BFrqcmHSDmI1SqfrZMbiuVcUnjlKpKilVjtKpMrFLOm8aSpK2nUjVN5IPpUkqvEUeTq8WgdSpJ0eII0nR49EdV59LeI8ZAjzpm8RChLrT4WkWtPhaRQkLThmnOvOC0QdM0jLT4zSNniD6zSF2gzwo4epUPAVm6B8TlHMbRtC7SF3l9h9zjn6RgnMOE3ylvhdC0af1dY/abhd2ybY+nzv8Tc4xmHwVWr6CM3PsA6zlLbC7kmOdVwv3VzPbsmsAnU6MfTYzv5Rc6q8FoHD0swgY/afhnv2SzAtPsJ0TGTpGxCEIwIQhACEIQAhCEAIQhAFMfo2jXFq1KlVH30DW6L7JncbvfYR7+TNXDn7tQuvsve3Vaa2EVko282xe4PE0/o3pVxyG9F+w3B7RKjE6Or0fpaVVB9ooSnW63Uds9gny0zvDjVzOvH6Fa+w367xulVnomN0Dhq1y9Knc7XUeTf2lsZT4ncWn+VUenzOPKr0cR7SZjlwX9LnJGaSrn1CMpUjGI3NYmnsVao5UbP2Wt3XldUVkNnVqZ5GUoerlmVws7ityrCnUkq1JWpU55OlaTo1lTqTs1Iglb9bJI1WFhGvKT4XipqGd0UZzZQzHkAvJ0EhqTlqnhLHDaCqN6RWmOT0j2f1lphtDUl2gueVtnZNMeDLL+JuUjN06TubKGboGXbLHD6BdvSKoOT0mmjVABYAAcgFhOpvj6bGd/KLnVfh9D0k2rrnlbPu2R9VtzT7CbzGTqJt2IQhKIQhCAEIQgBCEIAQhCAEIQgBCEIAQhCAEIQgBCEIAQhCAfJzUphhYgMOQi4hCAV2I3P4d/qBDyodTuGUrK+5X/TqdTi/ePlPsJF48b3DmVV1bQtdNqa45VIbu290awegazelamOexbsEISPYxV51cYbQNJfSvUP3jl2CWVOmFFgAo5ALCEJpMZOom213CEJRCEIQAhCEAIQhACEIQAhCEAIQhACEI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234" name="AutoShape 10" descr="data:image/jpeg;base64,/9j/4AAQSkZJRgABAQAAAQABAAD/2wCEAAkGBxIQEhQUEhQPDxQVEBAQDw8UDxQPEA8PFBUWFhURFBUYHCggGBwlHBQVITEhJSksLi4uFx8zODMsNygtLisBCgoKDg0OGBAQFy0dHB0sLCwsLCwsLCwsLCwsLCwsLCwsLCwsLCwsLCwsLCssLCwrLCwsLCw3NywsLCwrLDc3N//AABEIALgBEgMBIgACEQEDEQH/xAAcAAACAwEBAQEAAAAAAAAAAAAABAMFBgIHAQj/xABJEAACAQICAwsIBwUGBwAAAAABAgADEQQhBRIxBgciQVFhcYGRobETIzJzkrLB0TNCUmJ0wvAVJHKi4RY0NUNTsxQlY4KEk/H/xAAYAQADAQEAAAAAAAAAAAAAAAAAAQIDBP/EACMRAQEAAgIBBAMBAQAAAAAAAAABAhEDMRIEEyFRMkFhgRT/2gAMAwEAAhEDEQA/APcYQhACEIQAhCVuN07hqNxUrUlI2rrgt7IzgFlCZPFbvsKvoCrV5wuova2fdKjFbv6zfR0qdPnYmofgJNyh6ehXkdfEIgu7Ig5WYKO+eXV90OKq+lWccyWQfy2iZBY3JLHbcm575F5ZDmL0jE7p8Kn1zUPIilr9B2d8ra27EH6Okel2t3D5zHrTjCU+mZ3mp+K5q7osQ+xlQfdUeJvIVxtX/Uq57eG3zitKnGkSZ3kqvFMmKq/bqe20mWvU+3U9oyNEjCJI86PFLh3a44TnP7bfOOavO3tGLUVzEcIkXO/Y05F+U9pENdhxt7RtPt5yTF7l+xpy9RvtN7bKe6C6Rqr9bW/iUHLqse+fGkFQR48uU/ZeJz+0QW3lKZzIF0YNn0NbLrj9LTFFvrhD98anVc5E80yOkTYD+MfGFczaepv7TcW7RwRcEEcRBuJ9nmb4lkN1LIeVWKk9JE6w+63FU6ZYuKttbJ1GwE5XFjxcZM3x58anT0uEx1DdyBqirSOZI1qbA3sCb6rWts5TLXDbq8I+XlRTIsGFQGnYnPNjwe+aTOXoLyE4o1lcXVlYcqkMO0TuUBCEIAQhCAEIQgBKndDuiw+ARXxDMoYlUCozlmAuRkMsuW0tp5xv1DzGG/EN7hgHzHb69MZUcPUf71RxTHTYAk90osZvj42p6JpUB9xNZu1r+ExaLGaSyLkrS2raZxNb6SvXfm8qwX2Qbd0hRZHRWNU1mdyVp3SSNU6c5prGaSzK1TulTjKJOaaxmmszuQfUSMIkKaximkm09BEjNNJ8RIxTWTs31Fk6LPirJ1SIhTXMRicIucktFScESNhJyJGwkhAZBVMbZItVpXiCk0ji1ayqwZtcGwvzxrESenhVXYoHOAAZHWpx7JUYoSnqL5p+mqP5mlxjaTk5MFFs+Dc36zKmtQqBGXg24XCJLObm5ysANpmmNJziBwqf8R9xpEo4VTj4S831FnVaoboSjKAx+8x4JFgFvywogkubMt2FrixsFA2dsry+E2IhWamboz0j9pGZG7VOUdobtsbR2VRVH2aqB+8WbvidURCus0w5L9lpssHvq2Nq+GP8VKprfyMB702m5vdJh9IIz0C5CMFcMhQqxFxzHLkJnguKpielbyg8zifXp7k6sM9k9IhCE0AhCEAJ51v0DzGH/EN/tt8p6LPPd+X+70PxDf7TxUPKaQjlESCmsboLsmNrSGKUbpCL0kjlJZnapPTWNU1kNKN0xM7QlprGaayKmIzTEimkpiMIsjprGUEk0irJkE5QSZFk7DtBJ1karJVEIVSKJ2ROFEkMKTkiRkSQyNogjMiaStIXMk0NQxaqYxUitWBE68SrLH6oitRY5SIOshqCOOsWqLGNEKoiNYSyrCI1lmuKaqMUJ6RvLi1HE+vT3BPO8Ss9I3mx5nEeuX3BOriTXoUIQnQQhCEAJ5/vxD93ocf7wfcaegTBb74/d6P4j8jRXo48tpiNUJBTjVNcpitIuKQfWXtg+l6KWuxN9llY/CTaVwDKiMQAGZQDdRckEiUukNHtTI1gg27KiN7rGbexGXurijp+jxBz1f1k/wDaFeJGPPe3wmUoi1757NnXLNRlsbjGw2zyk+zifuVc1d0TIbeTscjY8hAIPYRODunqfZXmsPneV1egGGsWe/BQgoTkqqL6x6pEKS55k25NX5yLxY/Q86uBujrHZl2fKdJpqs21m6mYfGVVBF2cI/roj9Cmu3g5crHny2c0m4T6V5PQ8AT5NL/6adthHUiuBW1NB9xfCOIJx5dtYkE7AnKiSgRG+rOiYKJ9YRE4YyNjJSJEwiCNjKTT+LamoKnVN7dUumEpd0NO6C1jwuPZsMePZZdMrV3U1r7VPV/WSJukq8YVu74Rarom4cnyYO1SC3KNt+YyOpgNXa6cQyznT446Y+R47pTx0h0hz8pwd0acaOOsH4ymqqo+tfqt8YtUYDb27BK9rH6LyrQHT1I8TDqv4SJ9MUjxnrUj4Sg8opNrjaBtvO6T0m/zaacmsHz9lTH/AM+NHnVwcajbDeRPnF9FKtRiA6iwG2+efFYRwply8/LFnxTBWOW1ZiEno29CLUa/rl9wTAVknoe9OtqNb1w9wSuLs63UIQnSkQhCAEwe+/8A3al+IHuNN5MFvxD90pfiR7jxXo48wp/KO0IhS6zznbHsOZgvS00lT82pPInh/WZvFWv28VputO4NUoWuQyilr3FwLWB8Zh9KPTa/kwwsc9Z9YHoGoJ27+HLJ8kNYDZ4dMscNmFuL35R+uWVgBvxfrql9Rotq07imRcauWY4KHP2hJXp8enwAbX4NIn/uSmZyvHkdo8BLsYQGidZFOWGIs1uAVIA9H7o7ImKKD6g9v+ki0EaBuTlyfD5x1AdVuZk7w06AQNkgGQz125AflLRMOPJqdVRrMQwuTs9E+Mzqm0wi8Ff4V8I0onAQKABY8EbNkkUThynzXROnaiSiRiSCQbtZ9M+LPphSRtI2krSJpJoXlLui+jHJrrfsMu2Ept1CXoGxsfKJbj+1L45vJOXTNVGspIFrqBkeXIxT/gU22N75HWO3tkpoOKTnXvklsjs1l+F4suGxDMvnUUa63tT257Dc5idLnQNRH2e0j9cURqYG7bBt2ax+UYxeArEk+VIysCARYdAbvin7LqXHnm5Njeidu1zK/wBGljRwShbai9ORPhKV9VdiKeyXWB0YdZb1GYXGRBt6QzOcrkfVDHVovwrcJCbbMxwhNeNJ/Q1mbJAMgcrHjEcKyXcsiB2vY5IBrcWfT0RjH0QrsAQQGNrbLcUn1HUXh2qaqz0DeuHma3rh7gmGqLN9vbLajV9d+RZnxdrrYQhCdSRCEIATBb8rWwVP8VT9ypN7MFvzD9yp/i6XuVIHHk9GvH6FXmlVhjlLHDmY2NI0um6xeiTxkJ8PlMXiBqluEOrZ3iaCo9aonkycPqcXmm1iBsudf4SDEaIr1BY1EPICWsOLkM1vNhrW2M48lCHF/SHdNBhqw1aeYNmPGL+hRH5TFk3K1T9al1Mx8VltQ3NMPrZbNg5uf9Xk+9j9q8KcavekM/8AKw45fROIHwEQv+rSzpaGcAgaudr3RTcjWsdvI1p2NB1P+n/61k3lxLxqpYNrZC+S+AjprnyRH2TTy5Cdc+BEc/Y1biFO2V7KBfmtIK2h8Rn5pWuBmKYI2Wk3kxHjW30e96aH7ojYiOikIpICCpC2IItYx4TkyvzW86SrJFkayRJBugIGfQJ8YQpOTImkpE4YSTQsJQbra2pRBsT5xRYc4M0DCVG6DANXQKCRwwxItxA8svjusvkr0xv7TU02HDGS52tkGW9oimm0LAcK5dQODYC545oV3LNaxZ88jwh4WiY3EAG4LXBBHnQBcc3kzOj3MP3WXgpsVpVCCBfpvkDbbFhpCjxO5PJZzNM24xdUi+Z4yxPFbiA4ot/YlBtK9SsPzQ93jLwpGhj11gF1zsHGMriVZwzMCFBOZJ4QAtYcpHJNXS3LU1G3ut8Z8OgaY5f5fiI8fUY4l7dVu5xCWNgclW/bH6ovnyztdGqnos684bVPdOmp2FuTKRy88zkkVhhYRdZvd7j6Gr678izD1Fm53uh5mp678qyuC7yPJrIQhOxAhCEAJgd+lrYBSeLF0T/LUym+mA36/wDD15sXRP8AK8Djx7AsbZ/rmlphzKug2fTwu3O3fLHDGZZNIu8M0sKZlXhzLCiZzZKiwomOU4jSMcpGZGbQxmkYpTMapmKgzTMYSLJJ0MkJ1MlUyBTJVMYSqZKshSTLAJBBviICfW+IhScGcNJDOCIjRGRsJMwkbCIIGkZEmYSJpIcaXq+Qw5ZQC7OKdO41tU5ktbjyBlTo/EtUS7W1gxRsrXI47DZt7o5plfK0vJ7CGDoTmt7EFTbZkdsVwOF8lTC5E3LMRe2sbbL9AE0z1r4TIZ0jiDSwtVlOq3AQMPSQNa5HUSJR6NqFqQLEsQzLckkkCxF77dtuqWeJBZWQ2KsAGB5jcEHiIi6UwihQLAbM7m+0knrMLlPHUGvlBUEXcRp5A4kQydRZtt70eZqeu/KsxlWbTe++hqeu/Ks6fT/mjJqYQhO9mIQhACYLfpH/AC7/AMmh4kfGb2YPfp/w0/icN79vjAPF6DbOj4mWOGMq6DfLvMsMM0jJrF5hzLGg0qaDSxoNObKKizpmN0jEaTxum0xsM5TMaptEqbxmmZNM4hk9MxVGk6GSDKmSKZCpkqmOBMrSZTIFMlUxwk6mBPw8Zypn2/iPGFAJnBM6JnBkh8JkZnZnDRBE8iaTNInkhA4kFSMNIKkRlnkDiMuJA4gCzyCpGHkDiVCKVptN78eZqeuPurMXWM2m9/8AQ1PXH3VnT6f8meTUwhCd7MQhCAEwe/Wp/ZdQj6tfCs3MPKqPEibyZHfV/wAMr7La2HJvst5enfujxm7IVupt4DROWWeZj+GaKGoCcjfPLsEcwZhnjq2Lwy3Nrai0foPK5G+HhGqDTlyjSLmi8cptKqlUjdKpMKpaUzGaZldSqRqm8gz6GToYlTaMo0kHFaSq0VQyZTAGVMmUxVDJlaOEZQz6T4jxkSNPpbxHjCh2TObzktOS0mh0TOGMCZwxiD40iadMZGTJDlpC8kYyFzAInkDyZzIXMDQVJA8meQVIEVqzabgB5mp64+6sxdQza7g1IoPcEXqm1xa41VzE6vTfkjPppoQhO9kIQhACZ3fA0XUxej8RRpDWd0XUXlZWVrd00UIB+WsbomthX1K6PSPFrIyBui+3qklA2/8As/TtWkrgqwDA7VIDA9IMzekdwOj61z5EUWP1qJNLr1Rwe6ByvFqNXpjtJ5tdI71jLnh64bkSstj7aD8sz2O3I42h6VBnA+vS86vYOF3THLFcyhelUjdKpKlHsxU3BFrqcmHSDmI1SqfrZMbiuVcUnjlKpKilVjtKpMrFLOm8aSpK2nUjVN5IPpUkqvEUeTq8WgdSpJ0eII0nR49EdV59LeI8ZAjzpm8RChLrT4WkWtPhaRQkLThmnOvOC0QdM0jLT4zSNniD6zSF2gzwo4epUPAVm6B8TlHMbRtC7SF3l9h9zjn6RgnMOE3ylvhdC0af1dY/abhd2ybY+nzv8Tc4xmHwVWr6CM3PsA6zlLbC7kmOdVwv3VzPbsmsAnU6MfTYzv5Rc6q8FoHD0swgY/afhnv2SzAtPsJ0TGTpGxCEIwIQhACEIQAhCEAIQhAFMfo2jXFq1KlVH30DW6L7JncbvfYR7+TNXDn7tQuvsve3Vaa2EVko282xe4PE0/o3pVxyG9F+w3B7RKjE6Or0fpaVVB9ooSnW63Uds9gny0zvDjVzOvH6Fa+w367xulVnomN0Dhq1y9Knc7XUeTf2lsZT4ncWn+VUenzOPKr0cR7SZjlwX9LnJGaSrn1CMpUjGI3NYmnsVao5UbP2Wt3XldUVkNnVqZ5GUoerlmVws7ityrCnUkq1JWpU55OlaTo1lTqTs1Iglb9bJI1WFhGvKT4XipqGd0UZzZQzHkAvJ0EhqTlqnhLHDaCqN6RWmOT0j2f1lphtDUl2gueVtnZNMeDLL+JuUjN06TubKGboGXbLHD6BdvSKoOT0mmjVABYAAcgFhOpvj6bGd/KLnVfh9D0k2rrnlbPu2R9VtzT7CbzGTqJt2IQhKIQhCAEIQgBCEIAQhCAEIQgBCEIAQhCAEIQgBCEIAQhCAfJzUphhYgMOQi4hCAV2I3P4d/qBDyodTuGUrK+5X/TqdTi/ePlPsJF48b3DmVV1bQtdNqa45VIbu290awegazelamOexbsEISPYxV51cYbQNJfSvUP3jl2CWVOmFFgAo5ALCEJpMZOom213CEJRCEIQAhCEAIQhACEIQAhCEAIQhACEI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6" name="Picture 4" descr="http://www.bowser-morner.com/images/photo_proftestin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96353"/>
            <a:ext cx="1571625" cy="1571626"/>
          </a:xfrm>
          <a:prstGeom prst="rect">
            <a:avLst/>
          </a:prstGeom>
          <a:noFill/>
        </p:spPr>
      </p:pic>
      <p:pic>
        <p:nvPicPr>
          <p:cNvPr id="52236" name="Picture 12" descr="http://www.bowser-morner.com/Content/images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05052"/>
            <a:ext cx="1609725" cy="67627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</p:pic>
      <p:sp>
        <p:nvSpPr>
          <p:cNvPr id="52238" name="AutoShape 14" descr="data:image/png;base64,iVBORw0KGgoAAAANSUhEUgAAAOEAAADhCAMAAAAJbSJIAAABZVBMVEX///8AzDMzmf8AT7oAS7kASbgATbkASrkAR7gARbcAQrYAziQcrqY0l/8AQbYAyigAPbX3/vkAUrv3+v3r8fnl7Pd634sAVLzx9vv4+/0AyiVafMgAS70AO7Xj7fjb5/XP3fEOWLzp++66zeohX78AxwCRsuBNfcprktLG1u62yeh1nNYbXL/W4PKJqtwANK9HcsXw/PM7a8NmjM+gueGpwOQ+eMlI1mOy7b4vZ8HJ89JZhM2Do9nf+eaSq9qc5qgq0k5pr/9Jof8AcZqHv/+s0//V6v/D8MvH4P+G4ZRU12k60lQrcMWfyv8Axzgv0k8As1QAqVlk3X6M5Z9+4pOr6rab56gAK64AIKtf2XR2t/8AjP9dqf+k0P87Y740q3TR4uZDjZvB49wAvjkAlHkAoWAAZqcAXK0APcZIkKx8mt8AgH8AmnAAdpDC5uYAo6UxuayA1bsAaZ8AvEwAi4IAfI8AlXO8sc16AAAgAElEQVR4nM1962PbRpInZXQD3dAZpAjQBOmIAEyIxIOkKAKgBYGincdEscxRMvJjzknWu7czm9zdzOzubebu77/uBkCCb4KS7KkPiQzi0dVdj19VV3cXCg9LNUWpaBWn53rDiRmapkHINCfDtuf2HPJLRak9cAsekjTbCUbticmLIkIQ8BkCACIkisActN0gsLXP3dQ9qOaPokGnDJEApkwBISHy5/SqgCDXCSPX1z93k3cnRbO9TknE8agBgJDAEckc9PtPE+r3+4PQNDgBophVwqd43IlaFeVzN347ac3xsCpCnuM4HkCMjElkjfygaeuaIif31GSloel2M/B7VjQxyF2A3Q/F8nDsdD9r+7eQ7HhhFQl0UBAuwdBrNbWKom6wJTKxQ3bLCmGJskmew+UwCtRP1+Q8VKkMeZFKJkDAGFgtO087Zdu3Bh2ecgmgCIdO5cHauSep9jjEVDZJI03Pb+5jHBu274Wke6h843Dc/IcayVbbYN2PxI5nN/ZvmlqxLVOKX2W0e/fYwruQXPE5UeA5gKt9V1/8taE7LTcaRv78qNaaAwGZy7dT6rp91l+CyLndfwA8YLuGSKQTYNNqNrI/VJrUKnoYSSVJRNhsZn6rtTiEAMZ8QN/g23MP0kfdkEkrKrv2g3OwmbqRAYkJRGIYVOTMdc23+mWLXLEQP3R7romRmWmrXoWho/U4GHYLslcyBl4w7yTkShCKiCcexIj0T8LJSqrpbdoKADpzPa34UfX4WCx/dIlC9jBiv/XKqD1z5yMs0iEdY9EvyH4UVqFYEqKWne0kIh0mANRLDuevfzrSXUB7WRz0Zvw19FqhayLetHxHozrki4QJQnKE+NltLsI9mY70iF3TApPnYKl0uuDt9fEEEw2AgvVZZNXtEPkEYnk0iw60Xn9SKchtaEx73RFxbBIDEbemzwYiqEYO+SN5VDeRZ7ei6tJYKT1DJEYHGtbDMbKalKCMqXx+bKWugWpOqVSedJlkBuwK+U0vobhxXQlmWukTxSyFfurXfR746U8112xlDK/sD3giqwj6nxSz6kOBfJW45bQpKlEaDDpekzajKSG3oDvucETEVuIjdkdD5L3MG2yPeAQcxmIpW7AzlcMx8YVVPXOr5g+IteZR3/5krqM2IprGI2RNjXzQN6QSAF7czarEdyKTLx2HpPEimLCLOmU7IYUMrtp1sYDaTAQqEzRI+8rnYLUszuud4nJEYmDV+jQWp9ZkAsp5qVkgbPmSOXL6oJM0c0JihY/tkUMZNoDBrvUwdtJXuKc8fVibJEPXLaN0fJ0SGgRAYpf1meHRrDIVVSH4BMOojci3ONhPv1UJPK2g+rH6JbZkRMZXS/p7AiC9sxmiyRRNp4rqIVOn//ZRaoVsk/hNB4v0strujGcK6bQJ7OUF98GDKz2keOrUTVtbGwswMRLdEhcm7YR4lD7QhqJtB1YHcdMhLNinwAwaxE7iWEojWIrFUhtAAnN8XNLJPxrDY/QxmD6k9ErEeAudh3UcagsTYeHbyVdo82wTmklPD4VSDM0qIVMwuaJrxPURhTyWyn09855eFZckSUJGfNEA5ZiJDhJId7VwKR4pf8iJoTNVPj0iygHw+AGNqtamEKacfKJmM0DlYpQMWIASz6BGyGySiK8vuoUeMgfDaOzMN6s5moTmJIFCDQkMGYMRAiER6R4qJX2mDQDAXjNVPtWvQmLC+w8mqfoAkfdPIbTdET0KTCRQjru5EsIwbtoYcmZHLB0jV1a6NMxfeletQigZHb8k0j6SLYH4iad+hkObjC4vVaOp0bYHxMqhUH8Q/mojLHCAH00Ho+ZiSA0EhWDxlTHPxzrp8MAIvdaOKmNHA528zpPgwBqgY544mpglpY3KjmIZUkNNvyr3qKSKD+E3FJe6JDOxKmxQlKpQJk3pdkDiuW0jgdea6+fKgTZIg5vHuNwl7j0qQy7hMAAwIl+yg4LVnr4uCImkSta9pznUtsDzeJKMitNnnBIrb9UKsovAOLkJcTr7a48uVm2LvVTthiDmsGaC49gA+wIeTK2qPiQQRxjec5JDgUQFOS9W+W5bFCSTYCiqOaRV3RAaifGTjNam1+xGbYiYJPSkBAjoJb7Ml2bRl0skFUr3alIdkzgJbpyMTIvCRFh1tYIWIiqgI4xjRKaO9XtQkAlEdIC0UOjo9N9KG8KRX5UGU4/aqhJlNIJ1L8hPgUG1e/rCSh+VQ4L2TYeYQUi6uYF51Nj0gnzkiqcytWwCcpnQjAFqVwp2KFWn0UkTkRaV70FeYmodEy84iFWwQr9Jwrmo2eaRONQicBxQc1pyN78jF6k+4VAvgxiOBwIwmIdyy9H0Fr1PpOq4dz8wdUwEFA0Taxkya9ATYavWCjEyPEPoE2mdePq9fCtDbSSyMVIMALiI9W8zY0C1NuZ4MLoPFnsEpmEzVmvNRAYLzatA6BYqbRFxZR66cqFy/+nbthgDCeJ1J4Zk+Iu/qxPM8/w9iE7vmOeBlzAg93ihTCWmWUXUXDeHCICy9TDZaZsZFh+AUFE9IMUesWI306hFtkgQUHLvOopUREVvaphVVwSGxswAT32gMjJM5yHjUj0UqgHVzLJELR1x98iwtLQxEpGvOwpqizI4zLBQm2A0bFBMjEyqmrXuw87fDkUYmxe7p9CwTMBIlPrJN+VIIgJ2p+R/QKyo4DEGK4mzUCOA6BeaGE3u8uodSW8DwZp2Igk+3ILdl/qJyZFdIqjHd3AajsFzOGIi2o2khEWNOGTarR4s3aPLXUtqC4hhCuEJhzppyzQlUFAtkePLS1ZoV1IIkkFmbEb8EjASSKEJQCLWRuuYn2a6thmKBoloVJuiKRaLEjOX/ihPMAeqewI4VSC4YZg+3OKFNA9BQgg6iJ+sgEIeUUlsnbbkQgcQ8GRj1J61MiIxnbSXNSfBGZeGRewzJNKNoZls4aefdvoyGKnKkJo2nxeJB+xlIalG0A0c7hFM1VyB47N5y5pVwlHM2Fjy1jz1UEQwRSgRAVU9kfBZ62YdVJdg1MQc5qIRQQzlOVNSc5EU0b7qhqfNNU89HKleiapg9+Oyj2+SwEDKPbGhiwQSLXgaxRPFSFPtfila/dCDksPTWKr2NDHuWfLLPCflzDJqA8DhpZFXORGHfeO4f4+h0u7knoZ+I+iI3rINcMWsydiFaDoChstwSHE7EHTuKWbJTRYsHUvIWKUhQ8ihQR6f0SJmdHVy2Q4cfa/mkW5rNL5ltG+xhhxEhjEL9LPUDQUOj3d/lU7jkr2BwipqfPf7L3/++auEfv7ym9/tJeiKpq1xC0GZ53dXRS0EnDjaft+OpH77zVc/PSb0KCX6j58e/fjtfeaSegTbxGmd7UQ9ITDvy6V/+/svs8xl6PHjn7/59p6+QuEb5MCOwWKTiCh3Tw7v228erWYv4fGrH++NR90AvLBTLFDjSUQyC0hUXd87vdz48af17CVM/vTlt3ua5kovDK2Mi/BpumUXaDPCnDBLvtoRgIP9oiT1n77axh/j8dE3e+mj3JcAwOas+9WIuIwd0Jve4bnTqVGqDBCJoqv7yGzj5w3yOc/jz9/t8f5WiSOUtYjdEs9vbyqB8ByaPUXAAiG0DJS2Ue13u/LHRPWb3JIqk5CCEOhnmtZCPNjq9wNyU+ahNnsN38kbC9a+2Z0/xuOPef2j/FSIOcwYfZU0F2/z42XAcxm1sxB9DRzkNDbyjz/lYpCw+GVeMVmWUoLOqzyPNr/IxURZMxKjV1kRZE580/gy3wgyFh/lHcU2RAgN5i2LS3RsY+yqm6QPshi95hsiLrn53H9tDwapvcnJotryvN6C+jTIeBgbwFvNhRyeDyVr3d6omS9+ruUW0YTFL/PiKHX5gZHIwQ1T4DrgQXjX2K/2zX4M0lG846cJKX3A4/WDGBFDmiMEWU2/20dEY/rp93f9OEM2wtpUdVfkwce75ggb+zNIaB/XP0+VAVif0YgQJ941KlQ3IDWCAUhwuBGKf3V3IB4QTVyTR7INni/fdR7p92ubT4Kl339HIvzvaDi19qYf7/h9QiZYg91qIzKELLvW2N/YfPtoXeMfP5qG9ep3a+969NPd5dQnPn2lOa1UiSGleEC2Tt3unmP541oGv8padnXtfY9+3jv01npxzZkyJOGfvuIGX+QEZki7HYAMa6+S42/XOYpFdy6vx62/y/NBna776zYUmfKHk7DWJ7BlVYKYxI9xes1FIobY8PYImda2e8mCyOsE9fGPeQbRMaqGGQ4GT6MBglgaMdHrEk1cgU5bIhcz3sCc0+qXASxNgpyA+9t14/L4n5bu/W5dZ+TTRJerVqvlKgeBYE7rzolFwUuZNLUtcHGhbq/UVgsNH9P1rYMgl9FZa0gfL4u8ug68Pv4yzycbTpOQY/AoUx+tkca3F0WBuApgskf6gEZPjmSGJQhAnthX+TlPo9d2x0/5bU2AMjOKhIYrHMaYDCyLC8eYBsBKn0RMtlcGeebI1wre41XW47s1Nz/6aVmkt1DAwXBOoZpoKQNeCQFgSR2lfeqzZ6jldcphHhC31s48XqVa33617u68Xl8bQG4eiykTwJvzRqSCeRx7yS4NBtWITtbJnpSr5GgtYHu8Cotp6zh89FVOxBHBuai9EKMXPJ8hHMI5wdXLIq14QjhPakFZGzXlG8OcLrHQOgZGorrTYmm7w4P5CIMEhoNMz6kO1b8o38Tqd+s5XKVZa7X20eN8QZQuppklxYt6sUVV2yRMzA5PU+LiVUlZ+dBL5VyTjusj35Wh7QaM/mM+zDhJ08AVU8RhLIojPB8neZCTdPJ/ZVC1mukiAcd083xpU3bmp2XNaqxzLbRD8uXdtEahO6RCJ/fCDpKYcWxInPA0c8sA8Gz9lV1FCIaWH9cya7miYeXntQw+evzN0u3rh5CYmrxhuGqK8ZoUrdkWY9UKiTXVpzc41QSqVgh8FTEWzHYvd73TBsvxaDl4VzelAlba3k3kS7BcS3mJPRxdPDGbLh4jHqSBf8P3BgbCWDK8fD25kcPHCyxqGydtVtreTRThaZ5e6ZcZY12On0WJylAAWf/YsMdtAuJK+Thci1FWsPjdeiXch0O5PUMwjX48dJUJANP1gBoR0kwJh6o7vchY9Cc7cPh4Iz2aTvg2fr/5zse5x9Cb2U2nGo+h7EIepBzapWShsWb71rAjlkSMIJJylm3++3/bRv/xn//n/N27//Of//Ef2+7895wc+ulyE9XnYLLg1uH4dD0W8RU8K1KpVRFGhDA0wrY7zhkcXhwcbqd6vb7DXSdXOTlUEHA1RdH9CPOl6XJUXkiLNAnCYXzbJY7vTIZ0VVZFyZ2o+dfvD+6Liv+a9+NuCYb9vskjJKXVCjT7DeI/a6dJdE8MLD9odfdMBf3LD8X74vBPeaW0UOsZRLUw7GTWfRD0naxp9UWOVRXXeiZCAgbDkbNP4lv/58N7YrD4w7/k/nrNdqOISF/mUpDwxSBcnL+QK82RUcIYcQOrlZvJyv+4Nw7/uk8Py6o61aw4DiwlslmIhGyRht6LTB7j49w1srX+nxZZvLlZavyflvhZvunmf+1Z31JTFeYOkhnCMh9DU7qaOMzeJ+uOOzjOX2Hyv/+ywOHhX/+8yPPh335b0NbDf/vz0pV91sAqejMYecMOEhGAcZH2UIihKQkW4eKAyRU7f42Lg3+YY6h48MuvC8N6+If/+ffFbvj11z8tXtmnps41DYAxFkXe4EACTVHsBZ0yj+9lIZ/6x19/m2v+X0Tp65vslcMfTAD+bZ7Fv5Tw3xauSCsLLLdxeMx1wqHXcnyDR3TlNDE1mGd5wwDyaCHzJuvBPjVCHfzLbMyKh38XeE7428Gs+Yc//PIFJ5T/kLly83fAceJfZ1eKB38X95rDbI4DW1MKcssEKNndQAc8GrOkDW9kX9kIRk9NtM9iIlf84pcfDuPWHpKW0q0Cv/j6t/TK4R/ML+gV4/8V40uHhzdfC3SPN+PPyZXiYf3/AnyHKvJGGyCcbmlRMYn+qQWlLaQYXK0Q2GNQVIrEfcbQxvwX0td/IGp189vfDVZNRRgS/0avHPz211+OeXaFl4y//kYM6M0f/iJ8kVz59Z9/uyH0w5+NEiftvdhI9XmULnYt0MwooCtilEmS2NbHXshjKECMzGi0TzGdMoRE5Lhfvv76F0MUuJS+EH79+uv/+hV/Mb3Cf2H8F7mJF/npPeKv5Mp/VTER2v0WwBBqeAIQ3FnCRPUgjQrJUCK2RNKSIMCSZEYtW9u0meMGGiPWfELTpjOGBHJFyF7hAL1p+QqtMZvPz+egZh8DxIyU2mSbS9IAqko45HnEFilOBD5s7eEkMkTLp+9Mgr7fx31J4Ie21rImhihi9pIW5EXCocgLLDhso4V911bS2cWzo/W/uvjODG6sED27vFz7G/EN5YEZx38iYHYk4Gh1uyMmpXqKb0qoam3JQF0WX18/efdsza/a6V0ZzKaP5uno4tWH5zfv17ZMB4DYUbGEwmjUjAOkZpVHrUIP89M1Gq2Q3NLWNmKmw4NisX5S/HB+ebbi15F4Rw5XFoocXV68OTg5qReLxfO1DatMzL43CrKOjwTByKXQZrajoTbuYGRslNWXMYos1g+u31wtMVm5qyae6ktfvHj35GW9Hn/25cXahsl2d9GI6B95aBW8ucxpoWshyuN6cH9bn8KP+s3zJ4tf9OGdGFya7Hr2/sNNcQbNn6/Tj5VEg4qoQLziYA4laZ6BNyzNeDePrk9evr/Mmp6adxdjA/tzw/Ds6sNJPRt5FD9s4EfRVLZDOuXBZUi70ScuvzAEYHEpmu1tmBi9jL9Vnw5l/eWrbOKoUd1fTvlqVj8uXzw/TL9SjP+ov13PoGrRGcPukMZJ9jGbsVcIh5PCZK6uOyZZXw8rnj0nnVq/Or8+PEx7t37wIcNjIPHbeVlN2XXnZ7evU+ks1g9fv7/4QP61KQknW8d0rxxMedMxi3jVPuDDQkg4pMaz0iWkVWLa5Pdfke6sv6DW++3zg/pUWC+mVmdfVeQz9cuXT9LhKxZf356Tdz+jqYDDDb444ZDvUA4hG0P5KTEyBZMHTymkcSWubBhGxwzDcBBtmGd+V5zqw7PzVy8TPSkS/5HcUBuV9uJwtubh8n0ac9UPnryIjcsVuVJ8vaHnZZeKQLdMt37rgg5ryVOBcRgnM6wSiZDjhDDeGKFdvCRffp1ii8t3L0/qSWT3JDV07dIegoqmCwJefJ/02snB26kZoza8vt7f046lWXqtyjjkquwa4dAoGAmHzdFo5LqWZXleFFmbxJQqRPHF7N9Xty8TO1B/c5Z8DOZlkYf9+G1HVy9Pkh57nnHvR2xQ12M2ttvaqFIhMEbX9aC8gsO5mzeimvekBcXbrEZcvD2Ie73+PDYF8vg47wgm+6dcPontS/Hk9ir7iXP60Q+rYNSMQ2CYnSrH8xBBwG3mcDOdnSx159HFbSyrxZvEno9LeewNf5oseLh6HYvD4cvzeaNyW9wipGxHTUaYKdomDmvyiir/LF1TlXizcPHiOh7H+usY5uj93SEq7MRh/dGTk3gAv1+Enxc3myEbpaAfRR5RM3c06vVaMw5TWyorjS47kWE8srzNS0jOWT8vXj16dxMP48tYRxse2M3386Vky+7LD3GyhtiXxZe/qG8BNIVVuhXb0tQf9gaDkIoxoOM82FiVdPlytfO9vD2JWxiPr+x0pO088hi24qZdxQarfrA8VGcUZpysjyvWUOwPU0zjljARX8CXqx2T31LO9ob26PUK73seRx7162QQRh/hZh4B6riJ3X4x1z0L7z1cJTVLVNEqcyMZY5oUl/qTyHMto9pr2o6ZjTZWENOKm1UI6vJDPA7PExa1cSiuNzlACkfJl47exH3z/UpcRjtuSfMXqeZMuHbBtsa+04yzMTEuTWMLlR4m0ujTZVGNwbatbJlLfLsKQh29iYfidSpqFWd4ys5zWBBOIIjHod/IvpFw8WGlx7tYtt4ryDGwFBUCDAEBZ/GiAxZbeJCfbXhai3iHsr5trekl/eThatN2flNk0jYbDK0VDQxAvRSID0KCSKh+fDqaqcLZdWykVg/T0TUdwlcbMCklZYhDLyiMYbkMQZwqiOPDuRi/ENGyjcagvG3m4DUdxOvVv10wn1acMxgNOxhZ0SDsGJ1w0PZGya77CT1jsl28ebH0LkbnlPubza6CIjV6RoHsYssJhpDN4OshAN5cnqbQpJtNF1rcyt015j5KB/FkzUefMbdRXHBfNVUhUQuNXpbO1nked8kaW3nEdOJ2S4uIeNLyGCU6Dei+oIzDOE8zzbU5bruK4dDEAAmbvQX9KgXCxedrUNTR7aKgbqIz5gaLL9fp2Xv68+HW9EWL7Zqjjp/qtBqfSWmca6uISTENJiqKpOaYzlpsX991wcDVGrEi4Ws8KtuMA6WjJ+ze1+vuPaO9VX+y9T2+OJvnTYqbab60WdAAH69O50ootJyC7A8jZ4ekPuNhbb8fMdNRv57v+aP31x8+LGrvq+LGESy83fihGdlwtrLSEJkhSXLeZlLhNgpyzS2fxSys+zkW1Pp8NECGq1g8nL+ROfrizdqo4Zx1wLvtDVIjVG7R2lhZi0RWuk8nDum8xWB+UYXa1TdkaTL0nrK4HknF9nFeuo6ekObOc8jAw6JRyr6G4rW1Cj9HzSogUjgeuyEEYyqFKvGEZiU7f0jvsoah+bHv7yCmsQ/7fq34nLFYY64Lljl8Fofz6xEnU4Z1RnuBAimJn47jOkTGmkL3KJvOATdDiYJThKT2DvUerPsXVS1DlzFIzRjUZQ5fbxaEWIa34rWUGqO+aRjmMDGUFRPQOWC6T0R8nE/B5gHkB5FrTSDcZaFF/Pn1Vu6KSWBGwpY43PaGWIZzJLoVu9nUU53r8mwen5rUuBZDGSI0tCuqLCsugrvo4vdbRuDNAgOLHMZSsD43wYKmgx3d6jKltRh2JynydjgurbRV26Vdljw/e7lFi5iqziLJBQ6fUex3sNYRJjJ8uIMdTUmmuEnTnbhKPa2n0cKkJsqfFUsXRtJOVTvn83HEEiU8pFK2wOGref4X6Yh5wvpWuMZItZ3AH7vecGBWoRjPu7TTSadI4CF1hWNxlnMei7uteHoTe7O1ihJ7s9RSzHN4uexO5t9d3GzJ5sg2yzyiGV/CDC61mWuvpikoF8W1iQ4/XZWoDXYbw8Sab0AkcRck4zTH4dnrzZ7uLXvy+S7Ar8D20PsYDvptz4TtXk9nTByntYk+jret0c1qEjTpbVDasaDmKGZxvaBSVS1+n9yc5fDFRity9OZwKQTbQATQGD2todTU4XGK3RyRSwq99aQOsxbhsKUpXd8yEQ7XvmyBnj3fHBmwFMthbIyyHDJfv1bJ2J3ktbsmn2RXAiZVLK06rSQdIU5KxslIFq5pZYRLxyURIRDlqPB8vTm6Y/YiNjZZDm9XpiQTOmMR4+pU0Boioa1oOiSGSstx6PI1mPwdwWSdenNAlyFgfpDrjLNn1/W1SbIChTb0V5auznD4jA5tfU30dREzWM/lCLsehNyonZbqz9Xqt8R0H8hKYEVeK96CbvfjXJ8lDXqy2mq8moY/GQ7f1teDlXfMzW6qu1hJcktEgOPTchlaVZqay0p5bs1MgQYYPe40xwrZJFP2cnWbmNWn8xkzDhmaWS3Yz+K8cn298VpLXSKYXKJgMvH3MB0kZUh8fnbdk+NVEc+bu7/66FVsGOrvV40Ki7OKR1kOXxXX5JQL58/nM665SB0DEkExjaO50tkWZWM8W7tW0Nx+GdNzTnNVQZ4ncyrPV+gOQzZsYjzl8PJmDZo5S+bp6re5ykpm1DTFeHvIbjmpSGTklBNoWlP8CV1/OHAtAOYOIdxKl/G8WPFkRVL3RYLdphxS1UydZIbO3hSTuZl1CaDtpI7i5Ogogd0xdemCS/qHPcEQldu+5piwk7Pa+vJtXJxRvHm1yOPla/rDuxmHdBa0vqiFZ+fXyVzy89xzMFlip0wurCFl64CpDbKNEu91lUKzA7n8lbrnLw/iFn7/dkHGaDqtfnuUcsgmdBcN6fnzdCL5zS45iy2kiHPrgOkCmngt95jlL2wRghwjePTs2eXl5cXFxft0cUjx5PYiywCbNq5fJBwesdzLu7k3vD9Ii5+K1xcXVxfkhc/OtuTxN1EPc3MrEGS6H+TU8NgmrLKFUPbWxcBHl1fv3txev7w5qNfr2QKtYvH5i4tZCz/E08Yxhyz2zyR4np0/eVmfPZq86uXrD69enF/sZ3HoEWPiHGwZglluvzsArFS/GRmbq+bPzp9cf09cRKay7iDL48vraSHqVTwB+JbqXzyhO0WktPBo1QuKxWLM54stfqPpLiMwuqfCPLR2EBHTGLJqPAS+rLkGzUqtze4/u3jz8mS+rG5FI+snB2+uaCEqy0ccXtGQrxhP6F5S2bw8vy2e1De+g77k8MnV5VqJVfqS4DYW9sXowcVtPuneJrHT7w4R5wVeFQPRHK05JOfo6tXz4uFm7mYid3D76sUVTRAXnzBgEE8IXJy/f/I8UwC4hcubt+/WDGXFwwCH81tE0s2wOguoM92fhuaJuZC4fClsNVZnTY/eXx9sGbzF9hXjBWrfX5P/3LB5ioPvD+r5XnLwermAgZHqhBICYSszGjZcxKH0BIVEcJt0k1MutHTWF9Hiiqizi9vDXC1b1dY9qX7y8nw1k81+GYnV3lQf25BfmgKl+0SxM2qVoVhux9XSqh+Ki2fJvN+mNg9LJ2vCETVoIyD1k2Ow6T5RSyWlhV7qElteklLttjkE+IUNXM6Sop7PxOBSwNFt2rauaQ1V8Uk8CGLjT5whWpFn4vg5mKNZGAlDz1g6juTi+nONYvHlq8VGa2FJKpVKkighg6qXE18E/Cov4CJutnmp6pgYVnuOicyl0pqzV/ur0l2I4KSlRrdokQeJFdhCEojic3B8js4rAn4AAAzjSURBVEerPDkJN+hMDSM9KhNj2tX74srKmosPn15U6wfvll0i3VCd8xx/3KOFo16byZtC4uCVS4tqZBDjnSKUkYTQwCchhzRYg9uurg8+pawWi6/fr3L56ihEQLS6c24twOu2Eqb7l1bZEZUdWB01CpqJO2uB6dHV7SeT1eLh9Vrk1h2ZCHFRdh9LooXVNXFDBJO43g3JE42hlOwbXVuZeTu6eLINtd0Pf8QLbginappbwtiYnmVPE8HCugV+usiBj6kN6g4kWiulaK0h6q+Zajt7f32zM5PF+sFzFkA+3/0ZogqvbzcA73jkNMvEWEp4VPqAW78Cdginx8soA2x2lea4bUhiecPhdFfvP9R3AJfFev35q3eXNHqqn128/7ATIK3XX789Xx89qcFoNI7LRnSrCnEcOQTlxagiS/b0bIFGBKvuaFAVpePQtcrhhtzpGV3bcnKyOoSizJHg4OT1q6tnR3EWo86eeXd9sCk0oc+8fLJxraMy5EURleO9nmS7zccptuHG/bxlC3LxtJpukhslzvRammbxwtYF+xcvbq9f37BYcUosjr15fX07DYXnZ9eenb/9QOV2/iHSUzc0+L3aEuA3CKJ8OqhClJ6nEvvtlsjBFUdeTYmaU4Hd6p8Kg5Gj0yPpkTgIdpjzJuH++bs3r558uH5O6fr2yas3784vsoHdilqMi6t3L948uf3Annn+4fbJmxfvrnYI7GWrZOlyw2mLfLaCS6luO8TDIkEUG0S1Z9PDjZ0hQGKec8yPjs6eMTo7O1oahRX1NPH1s/Sh5WfWkI3jvRJVC4HMUQEjvOVshEKB2JpZ3KFHxwi22fMBfw+nB63jcA+KSumeCH4ZT4/FITHgSkSaJR9xMHlAGZsQdnq0q2oBwtW7n1k5tTR3p3C6UVfNQ2nT6Fk6W02GMoEcZN2jeggdJ+sEehwUpad3PmLr6PaE0F3fwmgiTr16U0rqgQo+TLYk30jU2JSY8/TFfpwVVtsSCn3rNP95Oot0cU7ori9hNJamO+jopWrs7BviTkdx1SwCXFkUIid15vYQg4lekPunn/pszg1UCVE5ycz0ks3aZA9xSfy0mWQ4f3BeYMLYH2rh6b0dSH8XarLYz+Ewz5ZJOp1kBoYdn7dTWWUg8GC6IFdunQIh6vxRL1AYkO+cyIchG5VYXWGzgxCeuMN0hza9A3Y98oeenQcnsQQoLg/Ko5rPM96aOc/6fBDq9gWBnbOuE1NI1zAlEGaINp4wM/8OE6SVKK1jUG7V6BmgydHHwac4qXoDKfTYbBEzi6nabSCGfnLoNOaAoe/6GhvzSQG/bKGP7LEoNjNOGfce8rD4bdQsEyWstRFOsytpY5wyz+Ec82Vj0iHxSholEpmlqrAFSrYJefgZzU3TkKiZUTwIwzm3QA92xnlMvdInQh3vX9oAMVBlaxQNdK/nd+alwJCsBI2W8NxG1W2CU3LtH0/nvblky+Gu+ccEAjYGOIwg/9ns6UgSp/Lj8pAPMr9wYMt6uyWiZzpz8fucKh/vTRThqjOSmMn5DCcCq6NjHo1Svav1eGik/BJPyIm5TaAlcunJjgGn0/95+LSl9iWaLJDb+j20ORepFq524CxnXWudniYzDnaHCFz+LdBkS+CAmJFI9xi5dG41oKmCUu4TEe9INeP4Y0MZouPZRnJBYhA0ASQ4MydVhpAT+lNGxoAW4PjwY5dGHZxfK9zXebq7kUW9vGbA0swlxBJbaSNOyHtAY0yqBDiQ9k2Ll9oqERXpaa1goVPSk82hfudm70pUMRjiaPJ4YeWg7AncjnB0mZQqcTIJfHMhTdFpRskn4sr2Bx2Kf+zdOZzahbSeKfLJlguFZhWVs9ix1ib2YuuC0LVEbRROisPYpKkjlhp+MoGsjA3c3vvVu5MdHksYSglqLATHMDMdJrsSl9r8vah1zPMgc0KCK4VBVUynV7VQLD84hrPNUttx+sfTFYOjY9xOUzG1ESDx+p0gSI/EilI05QLwJsBm+i21CviS+bDDWBmwjYfkmT7UXDH19TVPpCNwpw/URsTxS+kmEt1TjofTCbeaJcKxJ0rjhzSqjiQtSoniJQzKI5Hjdz1tfC3V3BLppiTukkMJlqemzOFET1ZbUvRQAIdOmY1EsHRdTZtGRFSy7v51lwiqOInfKrv8rNI2xAzrakyA9j6dfB0pweS/t2jGSUxFpBvOATO5LdG+v4dPUW3mcBTbL3VmqT2xNPticzC+V5CjOm1J6jv0vKK0VLkxOM4KZMW7DxGNqdY75jlhuBBSBFjozP5hYhDe9YDPGcn+kDs1WmxvORMliq/2s1MuWps4+tL9MEioVSbID89hCdsQZtvH+adocI9xI4G9cJD4uNqYB0+ZCpDYbYZJbR5xgLvHSNU3CICrZgZJjQDopR045mC/CdMpoLt1qxa0CPrlYvFTggqBnRDQjbnkETfb6zAg0QRfvtdkQxNDAo5mnqeH4LTidsQhU9dLyZbZejv/lvwp1XxrAKFe0AY8rTYL+pAYEl0S0LDVivhZtnZEZErYa9fvDaQOidyLU7DtVqXkT+JOEAmlAjGJ/V3peC+FlCv+kJdQuT+q0B1zkReYEgqpXNoDhEVJMtPXasSIcnBw71644tH3Tg22k4Si8giw/aV7YhwxKn24V+joWGEJ80LkMN+jGjyHRNOP36SNJuEk3aqn4PTpjtN5lp7tSrIlEtkojxOIkaibxQNAk+sujuf67c5OUwdTUuymTd/onp5OPGO6iXBP5I3WlIlapVJJvlfziYQCcZ+AdwfSQ8TxeKJn2udJQscQS67WRvH0SA/x8wkTZdRzdK2yskU1OxSPj0tSix4F2y3UnvJG4pOUAYwzS7I9JxHdISaSZD5YWro7oO83/LS5JHaBpuN4nGhUedatShst5LwqHVFERhhRLZIdn9DYD2I+amMOl4ftMhSS8KWHp8XZY0Av1myLyyRg5MBEHIfD+S/cKyljTGSEi9J+1Xq0vkq1hwjEi4y6VRTNI+VuGZgmKmHUYiv+IbEZmA/Zsg6HA0NdUZqhAGO72JW49JAp7SPoVGzPkGYzoQXNoxKKc54llpfsjsDzqNRakDrHiBN9mVFIqIkob05I6wmUNuxYrhtVBVbyMoHxEYU2Tmt8QnCcNr8lAsKe4U7ZUX0R8Tw0Hjzo7roCT2KohejeNtj+DIUJkBZ62MdsyssHRD+JDNPoWSb9QNxADaQH2U8Ajp8a4ek0vEpU3hjNYHAzgvS71ieY/qoFkPQlqLrZmgdfgJSPhggWVy32EFtuHNCVZEo73s1PlyjEa4h8MtMwQkk+V+fRNBazSt5sZ3FlZJBQCUmtTzMtJHtVApoQlzlAwW6zbFCPqdscWUhsVhQ7hB0ipREaaDVVcSUKWQiHiRWxYQI51QhODZU6EwalVyUmDpQfyEesILk5QTxxu5PZjnIqtY9yBMuLOxXR42zCSRWQaJlySPTQmqCIyRovJOrX5VECCMc8t4SIlGAoEgHFYfNTZmgVHxEeAdcPskBbNyTYeRrvaJCSCQAoEZ9H3SUZIiAdE7saG+MQoLjN3emaZNtYcubNfplKDG49AIrZSIplQKKOBFplkqZKywtR6bgzC7RqdFsRJdmYSfVQZ9TyXQOz3GAPJXalh9MwV43ac2ZaCUIJUK33cp4RfC9ke0igu1cOW9ngWAssM5OzbYhw5tAIhyzx4UG2q1G3CtihPo0OANNURVbINb9N984kLvAeSs72IdmeiMSEC8AcZXmUKxmFIVHVLOaiHNI7WxjSPqiNsDDo+aMBFleFelov5Mj4CWJof9opkjmyoyqVVYSHjrIy9A1KmdZTDnXy/6YYi2dtxGOpRAL6JZxZU5pthAl/sNr+TOM3pabFE5tDmJyMVh3h0pxkYLJsxRUG+nFaIumMooUzKSipdm8IqYNHgvUJ5g22kaxbkPY2QJ32aMke1JRMWEECMJaJkE0zxZ81denUnkbvaQfSF2Ic6Z+z8CNDyqhNzzEibZJCt1vZv1Wy0h2FEibQl0fl4XJ/fUZSm2MTAZ7avfLECvY6cki1HbqdA6Ab1KKO53ySqbs8VAkmSKRVfwBx5tAN8pVsaM5oaJapcPICFkN/dcj82UnxI5OuWaRciqUyYVPXlrZjnSO6/ZgeuO2qJOL4Od582vqHG70s6Y5FYiF6XhyVNQzMtue2gqataw1FlRNmCV8NjW6P3nK9tsljJt8cGTw48AL9s7Z/F5Irld4QEPBJ7QUZFYggVzU/hv1+/2lK5O/BR7PKQQgFOnS8gLAkDEeVf1DhXEXNlvXUNECy/zPbApqSwCj+m097ABjmU7f1uR37PqQ3g7E3pHvgIcppwtKUX4QksWpOvHHQ1D93U+9AbANou+Va0XAShqZpEDJJwDiMiH422cbQD9yC/w+6LVpxfUS2X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240" name="AutoShape 16" descr="data:image/png;base64,iVBORw0KGgoAAAANSUhEUgAAAOEAAADhCAMAAAAJbSJIAAABZVBMVEX///8AzDMzmf8AT7oAS7kASbgATbkASrkAR7gARbcAQrYAziQcrqY0l/8AQbYAyigAPbX3/vkAUrv3+v3r8fnl7Pd634sAVLzx9vv4+/0AyiVafMgAS70AO7Xj7fjb5/XP3fEOWLzp++66zeohX78AxwCRsuBNfcprktLG1u62yeh1nNYbXL/W4PKJqtwANK9HcsXw/PM7a8NmjM+gueGpwOQ+eMlI1mOy7b4vZ8HJ89JZhM2Do9nf+eaSq9qc5qgq0k5pr/9Jof8AcZqHv/+s0//V6v/D8MvH4P+G4ZRU12k60lQrcMWfyv8Axzgv0k8As1QAqVlk3X6M5Z9+4pOr6rab56gAK64AIKtf2XR2t/8AjP9dqf+k0P87Y740q3TR4uZDjZvB49wAvjkAlHkAoWAAZqcAXK0APcZIkKx8mt8AgH8AmnAAdpDC5uYAo6UxuayA1bsAaZ8AvEwAi4IAfI8AlXO8sc16AAAgAElEQVR4nM1962PbRpInZXQD3dAZpAjQBOmIAEyIxIOkKAKgBYGincdEscxRMvJjzknWu7czm9zdzOzubebu77/uBkCCb4KS7KkPiQzi0dVdj19VV3cXCg9LNUWpaBWn53rDiRmapkHINCfDtuf2HPJLRak9cAsekjTbCUbticmLIkIQ8BkCACIkisActN0gsLXP3dQ9qOaPokGnDJEApkwBISHy5/SqgCDXCSPX1z93k3cnRbO9TknE8agBgJDAEckc9PtPE+r3+4PQNDgBophVwqd43IlaFeVzN347ac3xsCpCnuM4HkCMjElkjfygaeuaIif31GSloel2M/B7VjQxyF2A3Q/F8nDsdD9r+7eQ7HhhFQl0UBAuwdBrNbWKom6wJTKxQ3bLCmGJskmew+UwCtRP1+Q8VKkMeZFKJkDAGFgtO087Zdu3Bh2ecgmgCIdO5cHauSep9jjEVDZJI03Pb+5jHBu274Wke6h843Dc/IcayVbbYN2PxI5nN/ZvmlqxLVOKX2W0e/fYwruQXPE5UeA5gKt9V1/8taE7LTcaRv78qNaaAwGZy7dT6rp91l+CyLndfwA8YLuGSKQTYNNqNrI/VJrUKnoYSSVJRNhsZn6rtTiEAMZ8QN/g23MP0kfdkEkrKrv2g3OwmbqRAYkJRGIYVOTMdc23+mWLXLEQP3R7romRmWmrXoWho/U4GHYLslcyBl4w7yTkShCKiCcexIj0T8LJSqrpbdoKADpzPa34UfX4WCx/dIlC9jBiv/XKqD1z5yMs0iEdY9EvyH4UVqFYEqKWne0kIh0mANRLDuevfzrSXUB7WRz0Zvw19FqhayLetHxHozrki4QJQnKE+NltLsI9mY70iF3TApPnYKl0uuDt9fEEEw2AgvVZZNXtEPkEYnk0iw60Xn9SKchtaEx73RFxbBIDEbemzwYiqEYO+SN5VDeRZ7ei6tJYKT1DJEYHGtbDMbKalKCMqXx+bKWugWpOqVSedJlkBuwK+U0vobhxXQlmWukTxSyFfurXfR746U8112xlDK/sD3giqwj6nxSz6kOBfJW45bQpKlEaDDpekzajKSG3oDvucETEVuIjdkdD5L3MG2yPeAQcxmIpW7AzlcMx8YVVPXOr5g+IteZR3/5krqM2IprGI2RNjXzQN6QSAF7czarEdyKTLx2HpPEimLCLOmU7IYUMrtp1sYDaTAQqEzRI+8rnYLUszuud4nJEYmDV+jQWp9ZkAsp5qVkgbPmSOXL6oJM0c0JihY/tkUMZNoDBrvUwdtJXuKc8fVibJEPXLaN0fJ0SGgRAYpf1meHRrDIVVSH4BMOojci3ONhPv1UJPK2g+rH6JbZkRMZXS/p7AiC9sxmiyRRNp4rqIVOn//ZRaoVsk/hNB4v0strujGcK6bQJ7OUF98GDKz2keOrUTVtbGwswMRLdEhcm7YR4lD7QhqJtB1YHcdMhLNinwAwaxE7iWEojWIrFUhtAAnN8XNLJPxrDY/QxmD6k9ErEeAudh3UcagsTYeHbyVdo82wTmklPD4VSDM0qIVMwuaJrxPURhTyWyn09855eFZckSUJGfNEA5ZiJDhJId7VwKR4pf8iJoTNVPj0iygHw+AGNqtamEKacfKJmM0DlYpQMWIASz6BGyGySiK8vuoUeMgfDaOzMN6s5moTmJIFCDQkMGYMRAiER6R4qJX2mDQDAXjNVPtWvQmLC+w8mqfoAkfdPIbTdET0KTCRQjru5EsIwbtoYcmZHLB0jV1a6NMxfeletQigZHb8k0j6SLYH4iad+hkObjC4vVaOp0bYHxMqhUH8Q/mojLHCAH00Ho+ZiSA0EhWDxlTHPxzrp8MAIvdaOKmNHA528zpPgwBqgY544mpglpY3KjmIZUkNNvyr3qKSKD+E3FJe6JDOxKmxQlKpQJk3pdkDiuW0jgdea6+fKgTZIg5vHuNwl7j0qQy7hMAAwIl+yg4LVnr4uCImkSta9pznUtsDzeJKMitNnnBIrb9UKsovAOLkJcTr7a48uVm2LvVTthiDmsGaC49gA+wIeTK2qPiQQRxjec5JDgUQFOS9W+W5bFCSTYCiqOaRV3RAaifGTjNam1+xGbYiYJPSkBAjoJb7Ml2bRl0skFUr3alIdkzgJbpyMTIvCRFh1tYIWIiqgI4xjRKaO9XtQkAlEdIC0UOjo9N9KG8KRX5UGU4/aqhJlNIJ1L8hPgUG1e/rCSh+VQ4L2TYeYQUi6uYF51Nj0gnzkiqcytWwCcpnQjAFqVwp2KFWn0UkTkRaV70FeYmodEy84iFWwQr9Jwrmo2eaRONQicBxQc1pyN78jF6k+4VAvgxiOBwIwmIdyy9H0Fr1PpOq4dz8wdUwEFA0Taxkya9ATYavWCjEyPEPoE2mdePq9fCtDbSSyMVIMALiI9W8zY0C1NuZ4MLoPFnsEpmEzVmvNRAYLzatA6BYqbRFxZR66cqFy/+nbthgDCeJ1J4Zk+Iu/qxPM8/w9iE7vmOeBlzAg93ihTCWmWUXUXDeHCICy9TDZaZsZFh+AUFE9IMUesWI306hFtkgQUHLvOopUREVvaphVVwSGxswAT32gMjJM5yHjUj0UqgHVzLJELR1x98iwtLQxEpGvOwpqizI4zLBQm2A0bFBMjEyqmrXuw87fDkUYmxe7p9CwTMBIlPrJN+VIIgJ2p+R/QKyo4DEGK4mzUCOA6BeaGE3u8uodSW8DwZp2Igk+3ILdl/qJyZFdIqjHd3AajsFzOGIi2o2khEWNOGTarR4s3aPLXUtqC4hhCuEJhzppyzQlUFAtkePLS1ZoV1IIkkFmbEb8EjASSKEJQCLWRuuYn2a6thmKBoloVJuiKRaLEjOX/ihPMAeqewI4VSC4YZg+3OKFNA9BQgg6iJ+sgEIeUUlsnbbkQgcQ8GRj1J61MiIxnbSXNSfBGZeGRewzJNKNoZls4aefdvoyGKnKkJo2nxeJB+xlIalG0A0c7hFM1VyB47N5y5pVwlHM2Fjy1jz1UEQwRSgRAVU9kfBZ62YdVJdg1MQc5qIRQQzlOVNSc5EU0b7qhqfNNU89HKleiapg9+Oyj2+SwEDKPbGhiwQSLXgaxRPFSFPtfila/dCDksPTWKr2NDHuWfLLPCflzDJqA8DhpZFXORGHfeO4f4+h0u7knoZ+I+iI3rINcMWsydiFaDoChstwSHE7EHTuKWbJTRYsHUvIWKUhQ8ihQR6f0SJmdHVy2Q4cfa/mkW5rNL5ltG+xhhxEhjEL9LPUDQUOj3d/lU7jkr2BwipqfPf7L3/++auEfv7ym9/tJeiKpq1xC0GZ53dXRS0EnDjaft+OpH77zVc/PSb0KCX6j58e/fjtfeaSegTbxGmd7UQ9ITDvy6V/+/svs8xl6PHjn7/59p6+QuEb5MCOwWKTiCh3Tw7v228erWYv4fGrH++NR90AvLBTLFDjSUQyC0hUXd87vdz48af17CVM/vTlt3ua5kovDK2Mi/BpumUXaDPCnDBLvtoRgIP9oiT1n77axh/j8dE3e+mj3JcAwOas+9WIuIwd0Jve4bnTqVGqDBCJoqv7yGzj5w3yOc/jz9/t8f5WiSOUtYjdEs9vbyqB8ByaPUXAAiG0DJS2Ue13u/LHRPWb3JIqk5CCEOhnmtZCPNjq9wNyU+ahNnsN38kbC9a+2Z0/xuOPef2j/FSIOcwYfZU0F2/z42XAcxm1sxB9DRzkNDbyjz/lYpCw+GVeMVmWUoLOqzyPNr/IxURZMxKjV1kRZE580/gy3wgyFh/lHcU2RAgN5i2LS3RsY+yqm6QPshi95hsiLrn53H9tDwapvcnJotryvN6C+jTIeBgbwFvNhRyeDyVr3d6omS9+ruUW0YTFL/PiKHX5gZHIwQ1T4DrgQXjX2K/2zX4M0lG846cJKX3A4/WDGBFDmiMEWU2/20dEY/rp93f9OEM2wtpUdVfkwce75ggb+zNIaB/XP0+VAVif0YgQJ941KlQ3IDWCAUhwuBGKf3V3IB4QTVyTR7INni/fdR7p92ubT4Kl339HIvzvaDi19qYf7/h9QiZYg91qIzKELLvW2N/YfPtoXeMfP5qG9ep3a+969NPd5dQnPn2lOa1UiSGleEC2Tt3unmP541oGv8padnXtfY9+3jv01npxzZkyJOGfvuIGX+QEZki7HYAMa6+S42/XOYpFdy6vx62/y/NBna776zYUmfKHk7DWJ7BlVYKYxI9xes1FIobY8PYImda2e8mCyOsE9fGPeQbRMaqGGQ4GT6MBglgaMdHrEk1cgU5bIhcz3sCc0+qXASxNgpyA+9t14/L4n5bu/W5dZ+TTRJerVqvlKgeBYE7rzolFwUuZNLUtcHGhbq/UVgsNH9P1rYMgl9FZa0gfL4u8ug68Pv4yzycbTpOQY/AoUx+tkca3F0WBuApgskf6gEZPjmSGJQhAnthX+TlPo9d2x0/5bU2AMjOKhIYrHMaYDCyLC8eYBsBKn0RMtlcGeebI1wre41XW47s1Nz/6aVmkt1DAwXBOoZpoKQNeCQFgSR2lfeqzZ6jldcphHhC31s48XqVa33617u68Xl8bQG4eiykTwJvzRqSCeRx7yS4NBtWITtbJnpSr5GgtYHu8Cotp6zh89FVOxBHBuai9EKMXPJ8hHMI5wdXLIq14QjhPakFZGzXlG8OcLrHQOgZGorrTYmm7w4P5CIMEhoNMz6kO1b8o38Tqd+s5XKVZa7X20eN8QZQuppklxYt6sUVV2yRMzA5PU+LiVUlZ+dBL5VyTjusj35Wh7QaM/mM+zDhJ08AVU8RhLIojPB8neZCTdPJ/ZVC1mukiAcd083xpU3bmp2XNaqxzLbRD8uXdtEahO6RCJ/fCDpKYcWxInPA0c8sA8Gz9lV1FCIaWH9cya7miYeXntQw+evzN0u3rh5CYmrxhuGqK8ZoUrdkWY9UKiTXVpzc41QSqVgh8FTEWzHYvd73TBsvxaDl4VzelAlba3k3kS7BcS3mJPRxdPDGbLh4jHqSBf8P3BgbCWDK8fD25kcPHCyxqGydtVtreTRThaZ5e6ZcZY12On0WJylAAWf/YsMdtAuJK+Thci1FWsPjdeiXch0O5PUMwjX48dJUJANP1gBoR0kwJh6o7vchY9Cc7cPh4Iz2aTvg2fr/5zse5x9Cb2U2nGo+h7EIepBzapWShsWb71rAjlkSMIJJylm3++3/bRv/xn//n/N27//Of//Ef2+7895wc+ulyE9XnYLLg1uH4dD0W8RU8K1KpVRFGhDA0wrY7zhkcXhwcbqd6vb7DXSdXOTlUEHA1RdH9CPOl6XJUXkiLNAnCYXzbJY7vTIZ0VVZFyZ2o+dfvD+6Liv+a9+NuCYb9vskjJKXVCjT7DeI/a6dJdE8MLD9odfdMBf3LD8X74vBPeaW0UOsZRLUw7GTWfRD0naxp9UWOVRXXeiZCAgbDkbNP4lv/58N7YrD4w7/k/nrNdqOISF/mUpDwxSBcnL+QK82RUcIYcQOrlZvJyv+4Nw7/uk8Py6o61aw4DiwlslmIhGyRht6LTB7j49w1srX+nxZZvLlZavyflvhZvunmf+1Z31JTFeYOkhnCMh9DU7qaOMzeJ+uOOzjOX2Hyv/+ywOHhX/+8yPPh335b0NbDf/vz0pV91sAqejMYecMOEhGAcZH2UIihKQkW4eKAyRU7f42Lg3+YY6h48MuvC8N6+If/+ffFbvj11z8tXtmnps41DYAxFkXe4EACTVHsBZ0yj+9lIZ/6x19/m2v+X0Tp65vslcMfTAD+bZ7Fv5Tw3xauSCsLLLdxeMx1wqHXcnyDR3TlNDE1mGd5wwDyaCHzJuvBPjVCHfzLbMyKh38XeE7428Gs+Yc//PIFJ5T/kLly83fAceJfZ1eKB38X95rDbI4DW1MKcssEKNndQAc8GrOkDW9kX9kIRk9NtM9iIlf84pcfDuPWHpKW0q0Cv/j6t/TK4R/ML+gV4/8V40uHhzdfC3SPN+PPyZXiYf3/AnyHKvJGGyCcbmlRMYn+qQWlLaQYXK0Q2GNQVIrEfcbQxvwX0td/IGp189vfDVZNRRgS/0avHPz211+OeXaFl4y//kYM6M0f/iJ8kVz59Z9/uyH0w5+NEiftvdhI9XmULnYt0MwooCtilEmS2NbHXshjKECMzGi0TzGdMoRE5Lhfvv76F0MUuJS+EH79+uv/+hV/Mb3Cf2H8F7mJF/npPeKv5Mp/VTER2v0WwBBqeAIQ3FnCRPUgjQrJUCK2RNKSIMCSZEYtW9u0meMGGiPWfELTpjOGBHJFyF7hAL1p+QqtMZvPz+egZh8DxIyU2mSbS9IAqko45HnEFilOBD5s7eEkMkTLp+9Mgr7fx31J4Ie21rImhihi9pIW5EXCocgLLDhso4V911bS2cWzo/W/uvjODG6sED27vFz7G/EN5YEZx38iYHYk4Gh1uyMmpXqKb0qoam3JQF0WX18/efdsza/a6V0ZzKaP5uno4tWH5zfv17ZMB4DYUbGEwmjUjAOkZpVHrUIP89M1Gq2Q3NLWNmKmw4NisX5S/HB+ebbi15F4Rw5XFoocXV68OTg5qReLxfO1DatMzL43CrKOjwTByKXQZrajoTbuYGRslNWXMYos1g+u31wtMVm5qyae6ktfvHj35GW9Hn/25cXahsl2d9GI6B95aBW8ucxpoWshyuN6cH9bn8KP+s3zJ4tf9OGdGFya7Hr2/sNNcQbNn6/Tj5VEg4qoQLziYA4laZ6BNyzNeDePrk9evr/Mmp6adxdjA/tzw/Ds6sNJPRt5FD9s4EfRVLZDOuXBZUi70ScuvzAEYHEpmu1tmBi9jL9Vnw5l/eWrbOKoUd1fTvlqVj8uXzw/TL9SjP+ov13PoGrRGcPukMZJ9jGbsVcIh5PCZK6uOyZZXw8rnj0nnVq/Or8+PEx7t37wIcNjIPHbeVlN2XXnZ7evU+ks1g9fv7/4QP61KQknW8d0rxxMedMxi3jVPuDDQkg4pMaz0iWkVWLa5Pdfke6sv6DW++3zg/pUWC+mVmdfVeQz9cuXT9LhKxZf356Tdz+jqYDDDb444ZDvUA4hG0P5KTEyBZMHTymkcSWubBhGxwzDcBBtmGd+V5zqw7PzVy8TPSkS/5HcUBuV9uJwtubh8n0ac9UPnryIjcsVuVJ8vaHnZZeKQLdMt37rgg5ryVOBcRgnM6wSiZDjhDDeGKFdvCRffp1ii8t3L0/qSWT3JDV07dIegoqmCwJefJ/02snB26kZoza8vt7f046lWXqtyjjkquwa4dAoGAmHzdFo5LqWZXleFFmbxJQqRPHF7N9Xty8TO1B/c5Z8DOZlkYf9+G1HVy9Pkh57nnHvR2xQ12M2ttvaqFIhMEbX9aC8gsO5mzeimvekBcXbrEZcvD2Ie73+PDYF8vg47wgm+6dcPontS/Hk9ir7iXP60Q+rYNSMQ2CYnSrH8xBBwG3mcDOdnSx159HFbSyrxZvEno9LeewNf5oseLh6HYvD4cvzeaNyW9wipGxHTUaYKdomDmvyiir/LF1TlXizcPHiOh7H+usY5uj93SEq7MRh/dGTk3gAv1+Enxc3myEbpaAfRR5RM3c06vVaMw5TWyorjS47kWE8srzNS0jOWT8vXj16dxMP48tYRxse2M3386Vky+7LD3GyhtiXxZe/qG8BNIVVuhXb0tQf9gaDkIoxoOM82FiVdPlytfO9vD2JWxiPr+x0pO088hi24qZdxQarfrA8VGcUZpysjyvWUOwPU0zjljARX8CXqx2T31LO9ob26PUK73seRx7162QQRh/hZh4B6riJ3X4x1z0L7z1cJTVLVNEqcyMZY5oUl/qTyHMto9pr2o6ZjTZWENOKm1UI6vJDPA7PExa1cSiuNzlACkfJl47exH3z/UpcRjtuSfMXqeZMuHbBtsa+04yzMTEuTWMLlR4m0ujTZVGNwbatbJlLfLsKQh29iYfidSpqFWd4ys5zWBBOIIjHod/IvpFw8WGlx7tYtt4ryDGwFBUCDAEBZ/GiAxZbeJCfbXhai3iHsr5trekl/eThatN2flNk0jYbDK0VDQxAvRSID0KCSKh+fDqaqcLZdWykVg/T0TUdwlcbMCklZYhDLyiMYbkMQZwqiOPDuRi/ENGyjcagvG3m4DUdxOvVv10wn1acMxgNOxhZ0SDsGJ1w0PZGya77CT1jsl28ebH0LkbnlPubza6CIjV6RoHsYssJhpDN4OshAN5cnqbQpJtNF1rcyt015j5KB/FkzUefMbdRXHBfNVUhUQuNXpbO1nked8kaW3nEdOJ2S4uIeNLyGCU6Dei+oIzDOE8zzbU5bruK4dDEAAmbvQX9KgXCxedrUNTR7aKgbqIz5gaLL9fp2Xv68+HW9EWL7Zqjjp/qtBqfSWmca6uISTENJiqKpOaYzlpsX991wcDVGrEi4Ws8KtuMA6WjJ+ze1+vuPaO9VX+y9T2+OJvnTYqbab60WdAAH69O50ootJyC7A8jZ4ekPuNhbb8fMdNRv57v+aP31x8+LGrvq+LGESy83fihGdlwtrLSEJkhSXLeZlLhNgpyzS2fxSys+zkW1Pp8NECGq1g8nL+ROfrizdqo4Zx1wLvtDVIjVG7R2lhZi0RWuk8nDum8xWB+UYXa1TdkaTL0nrK4HknF9nFeuo6ekObOc8jAw6JRyr6G4rW1Cj9HzSogUjgeuyEEYyqFKvGEZiU7f0jvsoah+bHv7yCmsQ/7fq34nLFYY64Lljl8Fofz6xEnU4Z1RnuBAimJn47jOkTGmkL3KJvOATdDiYJThKT2DvUerPsXVS1DlzFIzRjUZQ5fbxaEWIa34rWUGqO+aRjmMDGUFRPQOWC6T0R8nE/B5gHkB5FrTSDcZaFF/Pn1Vu6KSWBGwpY43PaGWIZzJLoVu9nUU53r8mwen5rUuBZDGSI0tCuqLCsugrvo4vdbRuDNAgOLHMZSsD43wYKmgx3d6jKltRh2JynydjgurbRV26Vdljw/e7lFi5iqziLJBQ6fUex3sNYRJjJ8uIMdTUmmuEnTnbhKPa2n0cKkJsqfFUsXRtJOVTvn83HEEiU8pFK2wOGref4X6Yh5wvpWuMZItZ3AH7vecGBWoRjPu7TTSadI4CF1hWNxlnMei7uteHoTe7O1ihJ7s9RSzHN4uexO5t9d3GzJ5sg2yzyiGV/CDC61mWuvpikoF8W1iQ4/XZWoDXYbw8Sab0AkcRck4zTH4dnrzZ7uLXvy+S7Ar8D20PsYDvptz4TtXk9nTByntYk+jret0c1qEjTpbVDasaDmKGZxvaBSVS1+n9yc5fDFRity9OZwKQTbQATQGD2todTU4XGK3RyRSwq99aQOsxbhsKUpXd8yEQ7XvmyBnj3fHBmwFMthbIyyHDJfv1bJ2J3ktbsmn2RXAiZVLK06rSQdIU5KxslIFq5pZYRLxyURIRDlqPB8vTm6Y/YiNjZZDm9XpiQTOmMR4+pU0Boioa1oOiSGSstx6PI1mPwdwWSdenNAlyFgfpDrjLNn1/W1SbIChTb0V5auznD4jA5tfU30dREzWM/lCLsehNyonZbqz9Xqt8R0H8hKYEVeK96CbvfjXJ8lDXqy2mq8moY/GQ7f1teDlXfMzW6qu1hJcktEgOPTchlaVZqay0p5bs1MgQYYPe40xwrZJFP2cnWbmNWn8xkzDhmaWS3Yz+K8cn298VpLXSKYXKJgMvH3MB0kZUh8fnbdk+NVEc+bu7/66FVsGOrvV40Ki7OKR1kOXxXX5JQL58/nM665SB0DEkExjaO50tkWZWM8W7tW0Nx+GdNzTnNVQZ4ncyrPV+gOQzZsYjzl8PJmDZo5S+bp6re5ykpm1DTFeHvIbjmpSGTklBNoWlP8CV1/OHAtAOYOIdxKl/G8WPFkRVL3RYLdphxS1UydZIbO3hSTuZl1CaDtpI7i5Ogogd0xdemCS/qHPcEQldu+5piwk7Pa+vJtXJxRvHm1yOPla/rDuxmHdBa0vqiFZ+fXyVzy89xzMFlip0wurCFl64CpDbKNEu91lUKzA7n8lbrnLw/iFn7/dkHGaDqtfnuUcsgmdBcN6fnzdCL5zS45iy2kiHPrgOkCmngt95jlL2wRghwjePTs2eXl5cXFxft0cUjx5PYiywCbNq5fJBwesdzLu7k3vD9Ii5+K1xcXVxfkhc/OtuTxN1EPc3MrEGS6H+TU8NgmrLKFUPbWxcBHl1fv3txev7w5qNfr2QKtYvH5i4tZCz/E08Yxhyz2zyR4np0/eVmfPZq86uXrD69enF/sZ3HoEWPiHGwZglluvzsArFS/GRmbq+bPzp9cf09cRKay7iDL48vraSHqVTwB+JbqXzyhO0WktPBo1QuKxWLM54stfqPpLiMwuqfCPLR2EBHTGLJqPAS+rLkGzUqtze4/u3jz8mS+rG5FI+snB2+uaCEqy0ccXtGQrxhP6F5S2bw8vy2e1De+g77k8MnV5VqJVfqS4DYW9sXowcVtPuneJrHT7w4R5wVeFQPRHK05JOfo6tXz4uFm7mYid3D76sUVTRAXnzBgEE8IXJy/f/I8UwC4hcubt+/WDGXFwwCH81tE0s2wOguoM92fhuaJuZC4fClsNVZnTY/eXx9sGbzF9hXjBWrfX5P/3LB5ioPvD+r5XnLwermAgZHqhBICYSszGjZcxKH0BIVEcJt0k1MutHTWF9Hiiqizi9vDXC1b1dY9qX7y8nw1k81+GYnV3lQf25BfmgKl+0SxM2qVoVhux9XSqh+Ki2fJvN+mNg9LJ2vCETVoIyD1k2Ow6T5RSyWlhV7qElteklLttjkE+IUNXM6Sop7PxOBSwNFt2rauaQ1V8Uk8CGLjT5whWpFn4vg5mKNZGAlDz1g6juTi+nONYvHlq8VGa2FJKpVKkighg6qXE18E/Cov4CJutnmp6pgYVnuOicyl0pqzV/ur0l2I4KSlRrdokQeJFdhCEojic3B8js4rAn4AAAzjSURBVEerPDkJN+hMDSM9KhNj2tX74srKmosPn15U6wfvll0i3VCd8xx/3KOFo16byZtC4uCVS4tqZBDjnSKUkYTQwCchhzRYg9uurg8+pawWi6/fr3L56ihEQLS6c24twOu2Eqb7l1bZEZUdWB01CpqJO2uB6dHV7SeT1eLh9Vrk1h2ZCHFRdh9LooXVNXFDBJO43g3JE42hlOwbXVuZeTu6eLINtd0Pf8QLbginappbwtiYnmVPE8HCugV+usiBj6kN6g4kWiulaK0h6q+Zajt7f32zM5PF+sFzFkA+3/0ZogqvbzcA73jkNMvEWEp4VPqAW78Cdginx8soA2x2lea4bUhiecPhdFfvP9R3AJfFev35q3eXNHqqn128/7ATIK3XX789Xx89qcFoNI7LRnSrCnEcOQTlxagiS/b0bIFGBKvuaFAVpePQtcrhhtzpGV3bcnKyOoSizJHg4OT1q6tnR3EWo86eeXd9sCk0oc+8fLJxraMy5EURleO9nmS7zccptuHG/bxlC3LxtJpukhslzvRammbxwtYF+xcvbq9f37BYcUosjr15fX07DYXnZ9eenb/9QOV2/iHSUzc0+L3aEuA3CKJ8OqhClJ6nEvvtlsjBFUdeTYmaU4Hd6p8Kg5Gj0yPpkTgIdpjzJuH++bs3r558uH5O6fr2yas3784vsoHdilqMi6t3L948uf3Annn+4fbJmxfvrnYI7GWrZOlyw2mLfLaCS6luO8TDIkEUG0S1Z9PDjZ0hQGKec8yPjs6eMTo7O1oahRX1NPH1s/Sh5WfWkI3jvRJVC4HMUQEjvOVshEKB2JpZ3KFHxwi22fMBfw+nB63jcA+KSumeCH4ZT4/FITHgSkSaJR9xMHlAGZsQdnq0q2oBwtW7n1k5tTR3p3C6UVfNQ2nT6Fk6W02GMoEcZN2jeggdJ+sEehwUpad3PmLr6PaE0F3fwmgiTr16U0rqgQo+TLYk30jU2JSY8/TFfpwVVtsSCn3rNP95Oot0cU7ori9hNJamO+jopWrs7BviTkdx1SwCXFkUIid15vYQg4lekPunn/pszg1UCVE5ycz0ks3aZA9xSfy0mWQ4f3BeYMLYH2rh6b0dSH8XarLYz+Ewz5ZJOp1kBoYdn7dTWWUg8GC6IFdunQIh6vxRL1AYkO+cyIchG5VYXWGzgxCeuMN0hza9A3Y98oeenQcnsQQoLg/Ko5rPM96aOc/6fBDq9gWBnbOuE1NI1zAlEGaINp4wM/8OE6SVKK1jUG7V6BmgydHHwac4qXoDKfTYbBEzi6nabSCGfnLoNOaAoe/6GhvzSQG/bKGP7LEoNjNOGfce8rD4bdQsEyWstRFOsytpY5wyz+Ec82Vj0iHxSholEpmlqrAFSrYJefgZzU3TkKiZUTwIwzm3QA92xnlMvdInQh3vX9oAMVBlaxQNdK/nd+alwJCsBI2W8NxG1W2CU3LtH0/nvblky+Gu+ccEAjYGOIwg/9ns6UgSp/Lj8pAPMr9wYMt6uyWiZzpz8fucKh/vTRThqjOSmMn5DCcCq6NjHo1Svav1eGik/BJPyIm5TaAlcunJjgGn0/95+LSl9iWaLJDb+j20ORepFq524CxnXWudniYzDnaHCFz+LdBkS+CAmJFI9xi5dG41oKmCUu4TEe9INeP4Y0MZouPZRnJBYhA0ASQ4MydVhpAT+lNGxoAW4PjwY5dGHZxfK9zXebq7kUW9vGbA0swlxBJbaSNOyHtAY0yqBDiQ9k2Ll9oqERXpaa1goVPSk82hfudm70pUMRjiaPJ4YeWg7AncjnB0mZQqcTIJfHMhTdFpRskn4sr2Bx2Kf+zdOZzahbSeKfLJlguFZhWVs9ix1ib2YuuC0LVEbRROisPYpKkjlhp+MoGsjA3c3vvVu5MdHksYSglqLATHMDMdJrsSl9r8vah1zPMgc0KCK4VBVUynV7VQLD84hrPNUttx+sfTFYOjY9xOUzG1ESDx+p0gSI/EilI05QLwJsBm+i21CviS+bDDWBmwjYfkmT7UXDH19TVPpCNwpw/URsTxS+kmEt1TjofTCbeaJcKxJ0rjhzSqjiQtSoniJQzKI5Hjdz1tfC3V3BLppiTukkMJlqemzOFET1ZbUvRQAIdOmY1EsHRdTZtGRFSy7v51lwiqOInfKrv8rNI2xAzrakyA9j6dfB0pweS/t2jGSUxFpBvOATO5LdG+v4dPUW3mcBTbL3VmqT2xNPticzC+V5CjOm1J6jv0vKK0VLkxOM4KZMW7DxGNqdY75jlhuBBSBFjozP5hYhDe9YDPGcn+kDs1WmxvORMliq/2s1MuWps4+tL9MEioVSbID89hCdsQZtvH+adocI9xI4G9cJD4uNqYB0+ZCpDYbYZJbR5xgLvHSNU3CICrZgZJjQDopR045mC/CdMpoLt1qxa0CPrlYvFTggqBnRDQjbnkETfb6zAg0QRfvtdkQxNDAo5mnqeH4LTidsQhU9dLyZbZejv/lvwp1XxrAKFe0AY8rTYL+pAYEl0S0LDVivhZtnZEZErYa9fvDaQOidyLU7DtVqXkT+JOEAmlAjGJ/V3peC+FlCv+kJdQuT+q0B1zkReYEgqpXNoDhEVJMtPXasSIcnBw71644tH3Tg22k4Si8giw/aV7YhwxKn24V+joWGEJ80LkMN+jGjyHRNOP36SNJuEk3aqn4PTpjtN5lp7tSrIlEtkojxOIkaibxQNAk+sujuf67c5OUwdTUuymTd/onp5OPGO6iXBP5I3WlIlapVJJvlfziYQCcZ+AdwfSQ8TxeKJn2udJQscQS67WRvH0SA/x8wkTZdRzdK2yskU1OxSPj0tSix4F2y3UnvJG4pOUAYwzS7I9JxHdISaSZD5YWro7oO83/LS5JHaBpuN4nGhUedatShst5LwqHVFERhhRLZIdn9DYD2I+amMOl4ftMhSS8KWHp8XZY0Av1myLyyRg5MBEHIfD+S/cKyljTGSEi9J+1Xq0vkq1hwjEi4y6VRTNI+VuGZgmKmHUYiv+IbEZmA/Zsg6HA0NdUZqhAGO72JW49JAp7SPoVGzPkGYzoQXNoxKKc54llpfsjsDzqNRakDrHiBN9mVFIqIkob05I6wmUNuxYrhtVBVbyMoHxEYU2Tmt8QnCcNr8lAsKe4U7ZUX0R8Tw0Hjzo7roCT2KohejeNtj+DIUJkBZ62MdsyssHRD+JDNPoWSb9QNxADaQH2U8Ajp8a4ek0vEpU3hjNYHAzgvS71ieY/qoFkPQlqLrZmgdfgJSPhggWVy32EFtuHNCVZEo73s1PlyjEa4h8MtMwQkk+V+fRNBazSt5sZ3FlZJBQCUmtTzMtJHtVApoQlzlAwW6zbFCPqdscWUhsVhQ7hB0ipREaaDVVcSUKWQiHiRWxYQI51QhODZU6EwalVyUmDpQfyEesILk5QTxxu5PZjnIqtY9yBMuLOxXR42zCSRWQaJlySPTQmqCIyRovJOrX5VECCMc8t4SIlGAoEgHFYfNTZmgVHxEeAdcPskBbNyTYeRrvaJCSCQAoEZ9H3SUZIiAdE7saG+MQoLjN3emaZNtYcubNfplKDG49AIrZSIplQKKOBFplkqZKywtR6bgzC7RqdFsRJdmYSfVQZ9TyXQOz3GAPJXalh9MwV43ac2ZaCUIJUK33cp4RfC9ke0igu1cOW9ngWAssM5OzbYhw5tAIhyzx4UG2q1G3CtihPo0OANNURVbINb9N984kLvAeSs72IdmeiMSEC8AcZXmUKxmFIVHVLOaiHNI7WxjSPqiNsDDo+aMBFleFelov5Mj4CWJof9opkjmyoyqVVYSHjrIy9A1KmdZTDnXy/6YYi2dtxGOpRAL6JZxZU5pthAl/sNr+TOM3pabFE5tDmJyMVh3h0pxkYLJsxRUG+nFaIumMooUzKSipdm8IqYNHgvUJ5g22kaxbkPY2QJ32aMke1JRMWEECMJaJkE0zxZ81denUnkbvaQfSF2Ic6Z+z8CNDyqhNzzEibZJCt1vZv1Wy0h2FEibQl0fl4XJ/fUZSm2MTAZ7avfLECvY6cki1HbqdA6Ab1KKO53ySqbs8VAkmSKRVfwBx5tAN8pVsaM5oaJapcPICFkN/dcj82UnxI5OuWaRciqUyYVPXlrZjnSO6/ZgeuO2qJOL4Od582vqHG70s6Y5FYiF6XhyVNQzMtue2gqataw1FlRNmCV8NjW6P3nK9tsljJt8cGTw48AL9s7Z/F5Irld4QEPBJ7QUZFYggVzU/hv1+/2lK5O/BR7PKQQgFOnS8gLAkDEeVf1DhXEXNlvXUNECy/zPbApqSwCj+m097ABjmU7f1uR37PqQ3g7E3pHvgIcppwtKUX4QksWpOvHHQ1D93U+9AbANou+Va0XAShqZpEDJJwDiMiH422cbQD9yC/w+6LVpxfUS2X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242" name="AutoShape 18" descr="data:image/png;base64,iVBORw0KGgoAAAANSUhEUgAAAOEAAADhCAMAAAAJbSJIAAABZVBMVEX///8AzDMzmf8AT7oAS7kASbgATbkASrkAR7gARbcAQrYAziQcrqY0l/8AQbYAyigAPbX3/vkAUrv3+v3r8fnl7Pd634sAVLzx9vv4+/0AyiVafMgAS70AO7Xj7fjb5/XP3fEOWLzp++66zeohX78AxwCRsuBNfcprktLG1u62yeh1nNYbXL/W4PKJqtwANK9HcsXw/PM7a8NmjM+gueGpwOQ+eMlI1mOy7b4vZ8HJ89JZhM2Do9nf+eaSq9qc5qgq0k5pr/9Jof8AcZqHv/+s0//V6v/D8MvH4P+G4ZRU12k60lQrcMWfyv8Axzgv0k8As1QAqVlk3X6M5Z9+4pOr6rab56gAK64AIKtf2XR2t/8AjP9dqf+k0P87Y740q3TR4uZDjZvB49wAvjkAlHkAoWAAZqcAXK0APcZIkKx8mt8AgH8AmnAAdpDC5uYAo6UxuayA1bsAaZ8AvEwAi4IAfI8AlXO8sc16AAAgAElEQVR4nM1962PbRpInZXQD3dAZpAjQBOmIAEyIxIOkKAKgBYGincdEscxRMvJjzknWu7czm9zdzOzubebu77/uBkCCb4KS7KkPiQzi0dVdj19VV3cXCg9LNUWpaBWn53rDiRmapkHINCfDtuf2HPJLRak9cAsekjTbCUbticmLIkIQ8BkCACIkisActN0gsLXP3dQ9qOaPokGnDJEApkwBISHy5/SqgCDXCSPX1z93k3cnRbO9TknE8agBgJDAEckc9PtPE+r3+4PQNDgBophVwqd43IlaFeVzN347ac3xsCpCnuM4HkCMjElkjfygaeuaIif31GSloel2M/B7VjQxyF2A3Q/F8nDsdD9r+7eQ7HhhFQl0UBAuwdBrNbWKom6wJTKxQ3bLCmGJskmew+UwCtRP1+Q8VKkMeZFKJkDAGFgtO087Zdu3Bh2ecgmgCIdO5cHauSep9jjEVDZJI03Pb+5jHBu274Wke6h843Dc/IcayVbbYN2PxI5nN/ZvmlqxLVOKX2W0e/fYwruQXPE5UeA5gKt9V1/8taE7LTcaRv78qNaaAwGZy7dT6rp91l+CyLndfwA8YLuGSKQTYNNqNrI/VJrUKnoYSSVJRNhsZn6rtTiEAMZ8QN/g23MP0kfdkEkrKrv2g3OwmbqRAYkJRGIYVOTMdc23+mWLXLEQP3R7romRmWmrXoWho/U4GHYLslcyBl4w7yTkShCKiCcexIj0T8LJSqrpbdoKADpzPa34UfX4WCx/dIlC9jBiv/XKqD1z5yMs0iEdY9EvyH4UVqFYEqKWne0kIh0mANRLDuevfzrSXUB7WRz0Zvw19FqhayLetHxHozrki4QJQnKE+NltLsI9mY70iF3TApPnYKl0uuDt9fEEEw2AgvVZZNXtEPkEYnk0iw60Xn9SKchtaEx73RFxbBIDEbemzwYiqEYO+SN5VDeRZ7ei6tJYKT1DJEYHGtbDMbKalKCMqXx+bKWugWpOqVSedJlkBuwK+U0vobhxXQlmWukTxSyFfurXfR746U8112xlDK/sD3giqwj6nxSz6kOBfJW45bQpKlEaDDpekzajKSG3oDvucETEVuIjdkdD5L3MG2yPeAQcxmIpW7AzlcMx8YVVPXOr5g+IteZR3/5krqM2IprGI2RNjXzQN6QSAF7czarEdyKTLx2HpPEimLCLOmU7IYUMrtp1sYDaTAQqEzRI+8rnYLUszuud4nJEYmDV+jQWp9ZkAsp5qVkgbPmSOXL6oJM0c0JihY/tkUMZNoDBrvUwdtJXuKc8fVibJEPXLaN0fJ0SGgRAYpf1meHRrDIVVSH4BMOojci3ONhPv1UJPK2g+rH6JbZkRMZXS/p7AiC9sxmiyRRNp4rqIVOn//ZRaoVsk/hNB4v0strujGcK6bQJ7OUF98GDKz2keOrUTVtbGwswMRLdEhcm7YR4lD7QhqJtB1YHcdMhLNinwAwaxE7iWEojWIrFUhtAAnN8XNLJPxrDY/QxmD6k9ErEeAudh3UcagsTYeHbyVdo82wTmklPD4VSDM0qIVMwuaJrxPURhTyWyn09855eFZckSUJGfNEA5ZiJDhJId7VwKR4pf8iJoTNVPj0iygHw+AGNqtamEKacfKJmM0DlYpQMWIASz6BGyGySiK8vuoUeMgfDaOzMN6s5moTmJIFCDQkMGYMRAiER6R4qJX2mDQDAXjNVPtWvQmLC+w8mqfoAkfdPIbTdET0KTCRQjru5EsIwbtoYcmZHLB0jV1a6NMxfeletQigZHb8k0j6SLYH4iad+hkObjC4vVaOp0bYHxMqhUH8Q/mojLHCAH00Ho+ZiSA0EhWDxlTHPxzrp8MAIvdaOKmNHA528zpPgwBqgY544mpglpY3KjmIZUkNNvyr3qKSKD+E3FJe6JDOxKmxQlKpQJk3pdkDiuW0jgdea6+fKgTZIg5vHuNwl7j0qQy7hMAAwIl+yg4LVnr4uCImkSta9pznUtsDzeJKMitNnnBIrb9UKsovAOLkJcTr7a48uVm2LvVTthiDmsGaC49gA+wIeTK2qPiQQRxjec5JDgUQFOS9W+W5bFCSTYCiqOaRV3RAaifGTjNam1+xGbYiYJPSkBAjoJb7Ml2bRl0skFUr3alIdkzgJbpyMTIvCRFh1tYIWIiqgI4xjRKaO9XtQkAlEdIC0UOjo9N9KG8KRX5UGU4/aqhJlNIJ1L8hPgUG1e/rCSh+VQ4L2TYeYQUi6uYF51Nj0gnzkiqcytWwCcpnQjAFqVwp2KFWn0UkTkRaV70FeYmodEy84iFWwQr9Jwrmo2eaRONQicBxQc1pyN78jF6k+4VAvgxiOBwIwmIdyy9H0Fr1PpOq4dz8wdUwEFA0Taxkya9ATYavWCjEyPEPoE2mdePq9fCtDbSSyMVIMALiI9W8zY0C1NuZ4MLoPFnsEpmEzVmvNRAYLzatA6BYqbRFxZR66cqFy/+nbthgDCeJ1J4Zk+Iu/qxPM8/w9iE7vmOeBlzAg93ihTCWmWUXUXDeHCICy9TDZaZsZFh+AUFE9IMUesWI306hFtkgQUHLvOopUREVvaphVVwSGxswAT32gMjJM5yHjUj0UqgHVzLJELR1x98iwtLQxEpGvOwpqizI4zLBQm2A0bFBMjEyqmrXuw87fDkUYmxe7p9CwTMBIlPrJN+VIIgJ2p+R/QKyo4DEGK4mzUCOA6BeaGE3u8uodSW8DwZp2Igk+3ILdl/qJyZFdIqjHd3AajsFzOGIi2o2khEWNOGTarR4s3aPLXUtqC4hhCuEJhzppyzQlUFAtkePLS1ZoV1IIkkFmbEb8EjASSKEJQCLWRuuYn2a6thmKBoloVJuiKRaLEjOX/ihPMAeqewI4VSC4YZg+3OKFNA9BQgg6iJ+sgEIeUUlsnbbkQgcQ8GRj1J61MiIxnbSXNSfBGZeGRewzJNKNoZls4aefdvoyGKnKkJo2nxeJB+xlIalG0A0c7hFM1VyB47N5y5pVwlHM2Fjy1jz1UEQwRSgRAVU9kfBZ62YdVJdg1MQc5qIRQQzlOVNSc5EU0b7qhqfNNU89HKleiapg9+Oyj2+SwEDKPbGhiwQSLXgaxRPFSFPtfila/dCDksPTWKr2NDHuWfLLPCflzDJqA8DhpZFXORGHfeO4f4+h0u7knoZ+I+iI3rINcMWsydiFaDoChstwSHE7EHTuKWbJTRYsHUvIWKUhQ8ihQR6f0SJmdHVy2Q4cfa/mkW5rNL5ltG+xhhxEhjEL9LPUDQUOj3d/lU7jkr2BwipqfPf7L3/++auEfv7ym9/tJeiKpq1xC0GZ53dXRS0EnDjaft+OpH77zVc/PSb0KCX6j58e/fjtfeaSegTbxGmd7UQ9ITDvy6V/+/svs8xl6PHjn7/59p6+QuEb5MCOwWKTiCh3Tw7v228erWYv4fGrH++NR90AvLBTLFDjSUQyC0hUXd87vdz48af17CVM/vTlt3ua5kovDK2Mi/BpumUXaDPCnDBLvtoRgIP9oiT1n77axh/j8dE3e+mj3JcAwOas+9WIuIwd0Jve4bnTqVGqDBCJoqv7yGzj5w3yOc/jz9/t8f5WiSOUtYjdEs9vbyqB8ByaPUXAAiG0DJS2Ue13u/LHRPWb3JIqk5CCEOhnmtZCPNjq9wNyU+ahNnsN38kbC9a+2Z0/xuOPef2j/FSIOcwYfZU0F2/z42XAcxm1sxB9DRzkNDbyjz/lYpCw+GVeMVmWUoLOqzyPNr/IxURZMxKjV1kRZE580/gy3wgyFh/lHcU2RAgN5i2LS3RsY+yqm6QPshi95hsiLrn53H9tDwapvcnJotryvN6C+jTIeBgbwFvNhRyeDyVr3d6omS9+ruUW0YTFL/PiKHX5gZHIwQ1T4DrgQXjX2K/2zX4M0lG846cJKX3A4/WDGBFDmiMEWU2/20dEY/rp93f9OEM2wtpUdVfkwce75ggb+zNIaB/XP0+VAVif0YgQJ941KlQ3IDWCAUhwuBGKf3V3IB4QTVyTR7INni/fdR7p92ubT4Kl339HIvzvaDi19qYf7/h9QiZYg91qIzKELLvW2N/YfPtoXeMfP5qG9ep3a+969NPd5dQnPn2lOa1UiSGleEC2Tt3unmP541oGv8padnXtfY9+3jv01npxzZkyJOGfvuIGX+QEZki7HYAMa6+S42/XOYpFdy6vx62/y/NBna776zYUmfKHk7DWJ7BlVYKYxI9xes1FIobY8PYImda2e8mCyOsE9fGPeQbRMaqGGQ4GT6MBglgaMdHrEk1cgU5bIhcz3sCc0+qXASxNgpyA+9t14/L4n5bu/W5dZ+TTRJerVqvlKgeBYE7rzolFwUuZNLUtcHGhbq/UVgsNH9P1rYMgl9FZa0gfL4u8ug68Pv4yzycbTpOQY/AoUx+tkca3F0WBuApgskf6gEZPjmSGJQhAnthX+TlPo9d2x0/5bU2AMjOKhIYrHMaYDCyLC8eYBsBKn0RMtlcGeebI1wre41XW47s1Nz/6aVmkt1DAwXBOoZpoKQNeCQFgSR2lfeqzZ6jldcphHhC31s48XqVa33617u68Xl8bQG4eiykTwJvzRqSCeRx7yS4NBtWITtbJnpSr5GgtYHu8Cotp6zh89FVOxBHBuai9EKMXPJ8hHMI5wdXLIq14QjhPakFZGzXlG8OcLrHQOgZGorrTYmm7w4P5CIMEhoNMz6kO1b8o38Tqd+s5XKVZa7X20eN8QZQuppklxYt6sUVV2yRMzA5PU+LiVUlZ+dBL5VyTjusj35Wh7QaM/mM+zDhJ08AVU8RhLIojPB8neZCTdPJ/ZVC1mukiAcd083xpU3bmp2XNaqxzLbRD8uXdtEahO6RCJ/fCDpKYcWxInPA0c8sA8Gz9lV1FCIaWH9cya7miYeXntQw+evzN0u3rh5CYmrxhuGqK8ZoUrdkWY9UKiTXVpzc41QSqVgh8FTEWzHYvd73TBsvxaDl4VzelAlba3k3kS7BcS3mJPRxdPDGbLh4jHqSBf8P3BgbCWDK8fD25kcPHCyxqGydtVtreTRThaZ5e6ZcZY12On0WJylAAWf/YsMdtAuJK+Thci1FWsPjdeiXch0O5PUMwjX48dJUJANP1gBoR0kwJh6o7vchY9Cc7cPh4Iz2aTvg2fr/5zse5x9Cb2U2nGo+h7EIepBzapWShsWb71rAjlkSMIJJylm3++3/bRv/xn//n/N27//Of//Ef2+7895wc+ulyE9XnYLLg1uH4dD0W8RU8K1KpVRFGhDA0wrY7zhkcXhwcbqd6vb7DXSdXOTlUEHA1RdH9CPOl6XJUXkiLNAnCYXzbJY7vTIZ0VVZFyZ2o+dfvD+6Liv+a9+NuCYb9vskjJKXVCjT7DeI/a6dJdE8MLD9odfdMBf3LD8X74vBPeaW0UOsZRLUw7GTWfRD0naxp9UWOVRXXeiZCAgbDkbNP4lv/58N7YrD4w7/k/nrNdqOISF/mUpDwxSBcnL+QK82RUcIYcQOrlZvJyv+4Nw7/uk8Py6o61aw4DiwlslmIhGyRht6LTB7j49w1srX+nxZZvLlZavyflvhZvunmf+1Z31JTFeYOkhnCMh9DU7qaOMzeJ+uOOzjOX2Hyv/+ywOHhX/+8yPPh335b0NbDf/vz0pV91sAqejMYecMOEhGAcZH2UIihKQkW4eKAyRU7f42Lg3+YY6h48MuvC8N6+If/+ffFbvj11z8tXtmnps41DYAxFkXe4EACTVHsBZ0yj+9lIZ/6x19/m2v+X0Tp65vslcMfTAD+bZ7Fv5Tw3xauSCsLLLdxeMx1wqHXcnyDR3TlNDE1mGd5wwDyaCHzJuvBPjVCHfzLbMyKh38XeE7428Gs+Yc//PIFJ5T/kLly83fAceJfZ1eKB38X95rDbI4DW1MKcssEKNndQAc8GrOkDW9kX9kIRk9NtM9iIlf84pcfDuPWHpKW0q0Cv/j6t/TK4R/ML+gV4/8V40uHhzdfC3SPN+PPyZXiYf3/AnyHKvJGGyCcbmlRMYn+qQWlLaQYXK0Q2GNQVIrEfcbQxvwX0td/IGp189vfDVZNRRgS/0avHPz211+OeXaFl4y//kYM6M0f/iJ8kVz59Z9/uyH0w5+NEiftvdhI9XmULnYt0MwooCtilEmS2NbHXshjKECMzGi0TzGdMoRE5Lhfvv76F0MUuJS+EH79+uv/+hV/Mb3Cf2H8F7mJF/npPeKv5Mp/VTER2v0WwBBqeAIQ3FnCRPUgjQrJUCK2RNKSIMCSZEYtW9u0meMGGiPWfELTpjOGBHJFyF7hAL1p+QqtMZvPz+egZh8DxIyU2mSbS9IAqko45HnEFilOBD5s7eEkMkTLp+9Mgr7fx31J4Ie21rImhihi9pIW5EXCocgLLDhso4V911bS2cWzo/W/uvjODG6sED27vFz7G/EN5YEZx38iYHYk4Gh1uyMmpXqKb0qoam3JQF0WX18/efdsza/a6V0ZzKaP5uno4tWH5zfv17ZMB4DYUbGEwmjUjAOkZpVHrUIP89M1Gq2Q3NLWNmKmw4NisX5S/HB+ebbi15F4Rw5XFoocXV68OTg5qReLxfO1DatMzL43CrKOjwTByKXQZrajoTbuYGRslNWXMYos1g+u31wtMVm5qyae6ktfvHj35GW9Hn/25cXahsl2d9GI6B95aBW8ucxpoWshyuN6cH9bn8KP+s3zJ4tf9OGdGFya7Hr2/sNNcQbNn6/Tj5VEg4qoQLziYA4laZ6BNyzNeDePrk9evr/Mmp6adxdjA/tzw/Ds6sNJPRt5FD9s4EfRVLZDOuXBZUi70ScuvzAEYHEpmu1tmBi9jL9Vnw5l/eWrbOKoUd1fTvlqVj8uXzw/TL9SjP+ov13PoGrRGcPukMZJ9jGbsVcIh5PCZK6uOyZZXw8rnj0nnVq/Or8+PEx7t37wIcNjIPHbeVlN2XXnZ7evU+ks1g9fv7/4QP61KQknW8d0rxxMedMxi3jVPuDDQkg4pMaz0iWkVWLa5Pdfke6sv6DW++3zg/pUWC+mVmdfVeQz9cuXT9LhKxZf356Tdz+jqYDDDb444ZDvUA4hG0P5KTEyBZMHTymkcSWubBhGxwzDcBBtmGd+V5zqw7PzVy8TPSkS/5HcUBuV9uJwtubh8n0ac9UPnryIjcsVuVJ8vaHnZZeKQLdMt37rgg5ryVOBcRgnM6wSiZDjhDDeGKFdvCRffp1ii8t3L0/qSWT3JDV07dIegoqmCwJefJ/02snB26kZoza8vt7f046lWXqtyjjkquwa4dAoGAmHzdFo5LqWZXleFFmbxJQqRPHF7N9Xty8TO1B/c5Z8DOZlkYf9+G1HVy9Pkh57nnHvR2xQ12M2ttvaqFIhMEbX9aC8gsO5mzeimvekBcXbrEZcvD2Ie73+PDYF8vg47wgm+6dcPontS/Hk9ir7iXP60Q+rYNSMQ2CYnSrH8xBBwG3mcDOdnSx159HFbSyrxZvEno9LeewNf5oseLh6HYvD4cvzeaNyW9wipGxHTUaYKdomDmvyiir/LF1TlXizcPHiOh7H+usY5uj93SEq7MRh/dGTk3gAv1+Enxc3myEbpaAfRR5RM3c06vVaMw5TWyorjS47kWE8srzNS0jOWT8vXj16dxMP48tYRxse2M3386Vky+7LD3GyhtiXxZe/qG8BNIVVuhXb0tQf9gaDkIoxoOM82FiVdPlytfO9vD2JWxiPr+x0pO088hi24qZdxQarfrA8VGcUZpysjyvWUOwPU0zjljARX8CXqx2T31LO9ob26PUK73seRx7162QQRh/hZh4B6riJ3X4x1z0L7z1cJTVLVNEqcyMZY5oUl/qTyHMto9pr2o6ZjTZWENOKm1UI6vJDPA7PExa1cSiuNzlACkfJl47exH3z/UpcRjtuSfMXqeZMuHbBtsa+04yzMTEuTWMLlR4m0ujTZVGNwbatbJlLfLsKQh29iYfidSpqFWd4ys5zWBBOIIjHod/IvpFw8WGlx7tYtt4ryDGwFBUCDAEBZ/GiAxZbeJCfbXhai3iHsr5trekl/eThatN2flNk0jYbDK0VDQxAvRSID0KCSKh+fDqaqcLZdWykVg/T0TUdwlcbMCklZYhDLyiMYbkMQZwqiOPDuRi/ENGyjcagvG3m4DUdxOvVv10wn1acMxgNOxhZ0SDsGJ1w0PZGya77CT1jsl28ebH0LkbnlPubza6CIjV6RoHsYssJhpDN4OshAN5cnqbQpJtNF1rcyt015j5KB/FkzUefMbdRXHBfNVUhUQuNXpbO1nked8kaW3nEdOJ2S4uIeNLyGCU6Dei+oIzDOE8zzbU5bruK4dDEAAmbvQX9KgXCxedrUNTR7aKgbqIz5gaLL9fp2Xv68+HW9EWL7Zqjjp/qtBqfSWmca6uISTENJiqKpOaYzlpsX991wcDVGrEi4Ws8KtuMA6WjJ+ze1+vuPaO9VX+y9T2+OJvnTYqbab60WdAAH69O50ootJyC7A8jZ4ekPuNhbb8fMdNRv57v+aP31x8+LGrvq+LGESy83fihGdlwtrLSEJkhSXLeZlLhNgpyzS2fxSys+zkW1Pp8NECGq1g8nL+ROfrizdqo4Zx1wLvtDVIjVG7R2lhZi0RWuk8nDum8xWB+UYXa1TdkaTL0nrK4HknF9nFeuo6ekObOc8jAw6JRyr6G4rW1Cj9HzSogUjgeuyEEYyqFKvGEZiU7f0jvsoah+bHv7yCmsQ/7fq34nLFYY64Lljl8Fofz6xEnU4Z1RnuBAimJn47jOkTGmkL3KJvOATdDiYJThKT2DvUerPsXVS1DlzFIzRjUZQ5fbxaEWIa34rWUGqO+aRjmMDGUFRPQOWC6T0R8nE/B5gHkB5FrTSDcZaFF/Pn1Vu6KSWBGwpY43PaGWIZzJLoVu9nUU53r8mwen5rUuBZDGSI0tCuqLCsugrvo4vdbRuDNAgOLHMZSsD43wYKmgx3d6jKltRh2JynydjgurbRV26Vdljw/e7lFi5iqziLJBQ6fUex3sNYRJjJ8uIMdTUmmuEnTnbhKPa2n0cKkJsqfFUsXRtJOVTvn83HEEiU8pFK2wOGref4X6Yh5wvpWuMZItZ3AH7vecGBWoRjPu7TTSadI4CF1hWNxlnMei7uteHoTe7O1ihJ7s9RSzHN4uexO5t9d3GzJ5sg2yzyiGV/CDC61mWuvpikoF8W1iQ4/XZWoDXYbw8Sab0AkcRck4zTH4dnrzZ7uLXvy+S7Ar8D20PsYDvptz4TtXk9nTByntYk+jret0c1qEjTpbVDasaDmKGZxvaBSVS1+n9yc5fDFRity9OZwKQTbQATQGD2todTU4XGK3RyRSwq99aQOsxbhsKUpXd8yEQ7XvmyBnj3fHBmwFMthbIyyHDJfv1bJ2J3ktbsmn2RXAiZVLK06rSQdIU5KxslIFq5pZYRLxyURIRDlqPB8vTm6Y/YiNjZZDm9XpiQTOmMR4+pU0Boioa1oOiSGSstx6PI1mPwdwWSdenNAlyFgfpDrjLNn1/W1SbIChTb0V5auznD4jA5tfU30dREzWM/lCLsehNyonZbqz9Xqt8R0H8hKYEVeK96CbvfjXJ8lDXqy2mq8moY/GQ7f1teDlXfMzW6qu1hJcktEgOPTchlaVZqay0p5bs1MgQYYPe40xwrZJFP2cnWbmNWn8xkzDhmaWS3Yz+K8cn298VpLXSKYXKJgMvH3MB0kZUh8fnbdk+NVEc+bu7/66FVsGOrvV40Ki7OKR1kOXxXX5JQL58/nM665SB0DEkExjaO50tkWZWM8W7tW0Nx+GdNzTnNVQZ4ncyrPV+gOQzZsYjzl8PJmDZo5S+bp6re5ykpm1DTFeHvIbjmpSGTklBNoWlP8CV1/OHAtAOYOIdxKl/G8WPFkRVL3RYLdphxS1UydZIbO3hSTuZl1CaDtpI7i5Ogogd0xdemCS/qHPcEQldu+5piwk7Pa+vJtXJxRvHm1yOPla/rDuxmHdBa0vqiFZ+fXyVzy89xzMFlip0wurCFl64CpDbKNEu91lUKzA7n8lbrnLw/iFn7/dkHGaDqtfnuUcsgmdBcN6fnzdCL5zS45iy2kiHPrgOkCmngt95jlL2wRghwjePTs2eXl5cXFxft0cUjx5PYiywCbNq5fJBwesdzLu7k3vD9Ii5+K1xcXVxfkhc/OtuTxN1EPc3MrEGS6H+TU8NgmrLKFUPbWxcBHl1fv3txev7w5qNfr2QKtYvH5i4tZCz/E08Yxhyz2zyR4np0/eVmfPZq86uXrD69enF/sZ3HoEWPiHGwZglluvzsArFS/GRmbq+bPzp9cf09cRKay7iDL48vraSHqVTwB+JbqXzyhO0WktPBo1QuKxWLM54stfqPpLiMwuqfCPLR2EBHTGLJqPAS+rLkGzUqtze4/u3jz8mS+rG5FI+snB2+uaCEqy0ccXtGQrxhP6F5S2bw8vy2e1De+g77k8MnV5VqJVfqS4DYW9sXowcVtPuneJrHT7w4R5wVeFQPRHK05JOfo6tXz4uFm7mYid3D76sUVTRAXnzBgEE8IXJy/f/I8UwC4hcubt+/WDGXFwwCH81tE0s2wOguoM92fhuaJuZC4fClsNVZnTY/eXx9sGbzF9hXjBWrfX5P/3LB5ioPvD+r5XnLwermAgZHqhBICYSszGjZcxKH0BIVEcJt0k1MutHTWF9Hiiqizi9vDXC1b1dY9qX7y8nw1k81+GYnV3lQf25BfmgKl+0SxM2qVoVhux9XSqh+Ki2fJvN+mNg9LJ2vCETVoIyD1k2Ow6T5RSyWlhV7qElteklLttjkE+IUNXM6Sop7PxOBSwNFt2rauaQ1V8Uk8CGLjT5whWpFn4vg5mKNZGAlDz1g6juTi+nONYvHlq8VGa2FJKpVKkighg6qXE18E/Cov4CJutnmp6pgYVnuOicyl0pqzV/ur0l2I4KSlRrdokQeJFdhCEojic3B8js4rAn4AAAzjSURBVEerPDkJN+hMDSM9KhNj2tX74srKmosPn15U6wfvll0i3VCd8xx/3KOFo16byZtC4uCVS4tqZBDjnSKUkYTQwCchhzRYg9uurg8+pawWi6/fr3L56ihEQLS6c24twOu2Eqb7l1bZEZUdWB01CpqJO2uB6dHV7SeT1eLh9Vrk1h2ZCHFRdh9LooXVNXFDBJO43g3JE42hlOwbXVuZeTu6eLINtd0Pf8QLbginappbwtiYnmVPE8HCugV+usiBj6kN6g4kWiulaK0h6q+Zajt7f32zM5PF+sFzFkA+3/0ZogqvbzcA73jkNMvEWEp4VPqAW78Cdginx8soA2x2lea4bUhiecPhdFfvP9R3AJfFev35q3eXNHqqn128/7ATIK3XX789Xx89qcFoNI7LRnSrCnEcOQTlxagiS/b0bIFGBKvuaFAVpePQtcrhhtzpGV3bcnKyOoSizJHg4OT1q6tnR3EWo86eeXd9sCk0oc+8fLJxraMy5EURleO9nmS7zccptuHG/bxlC3LxtJpukhslzvRammbxwtYF+xcvbq9f37BYcUosjr15fX07DYXnZ9eenb/9QOV2/iHSUzc0+L3aEuA3CKJ8OqhClJ6nEvvtlsjBFUdeTYmaU4Hd6p8Kg5Gj0yPpkTgIdpjzJuH++bs3r558uH5O6fr2yas3784vsoHdilqMi6t3L948uf3Annn+4fbJmxfvrnYI7GWrZOlyw2mLfLaCS6luO8TDIkEUG0S1Z9PDjZ0hQGKec8yPjs6eMTo7O1oahRX1NPH1s/Sh5WfWkI3jvRJVC4HMUQEjvOVshEKB2JpZ3KFHxwi22fMBfw+nB63jcA+KSumeCH4ZT4/FITHgSkSaJR9xMHlAGZsQdnq0q2oBwtW7n1k5tTR3p3C6UVfNQ2nT6Fk6W02GMoEcZN2jeggdJ+sEehwUpad3PmLr6PaE0F3fwmgiTr16U0rqgQo+TLYk30jU2JSY8/TFfpwVVtsSCn3rNP95Oot0cU7ori9hNJamO+jopWrs7BviTkdx1SwCXFkUIid15vYQg4lekPunn/pszg1UCVE5ycz0ks3aZA9xSfy0mWQ4f3BeYMLYH2rh6b0dSH8XarLYz+Ewz5ZJOp1kBoYdn7dTWWUg8GC6IFdunQIh6vxRL1AYkO+cyIchG5VYXWGzgxCeuMN0hza9A3Y98oeenQcnsQQoLg/Ko5rPM96aOc/6fBDq9gWBnbOuE1NI1zAlEGaINp4wM/8OE6SVKK1jUG7V6BmgydHHwac4qXoDKfTYbBEzi6nabSCGfnLoNOaAoe/6GhvzSQG/bKGP7LEoNjNOGfce8rD4bdQsEyWstRFOsytpY5wyz+Ec82Vj0iHxSholEpmlqrAFSrYJefgZzU3TkKiZUTwIwzm3QA92xnlMvdInQh3vX9oAMVBlaxQNdK/nd+alwJCsBI2W8NxG1W2CU3LtH0/nvblky+Gu+ccEAjYGOIwg/9ns6UgSp/Lj8pAPMr9wYMt6uyWiZzpz8fucKh/vTRThqjOSmMn5DCcCq6NjHo1Svav1eGik/BJPyIm5TaAlcunJjgGn0/95+LSl9iWaLJDb+j20ORepFq524CxnXWudniYzDnaHCFz+LdBkS+CAmJFI9xi5dG41oKmCUu4TEe9INeP4Y0MZouPZRnJBYhA0ASQ4MydVhpAT+lNGxoAW4PjwY5dGHZxfK9zXebq7kUW9vGbA0swlxBJbaSNOyHtAY0yqBDiQ9k2Ll9oqERXpaa1goVPSk82hfudm70pUMRjiaPJ4YeWg7AncjnB0mZQqcTIJfHMhTdFpRskn4sr2Bx2Kf+zdOZzahbSeKfLJlguFZhWVs9ix1ib2YuuC0LVEbRROisPYpKkjlhp+MoGsjA3c3vvVu5MdHksYSglqLATHMDMdJrsSl9r8vah1zPMgc0KCK4VBVUynV7VQLD84hrPNUttx+sfTFYOjY9xOUzG1ESDx+p0gSI/EilI05QLwJsBm+i21CviS+bDDWBmwjYfkmT7UXDH19TVPpCNwpw/URsTxS+kmEt1TjofTCbeaJcKxJ0rjhzSqjiQtSoniJQzKI5Hjdz1tfC3V3BLppiTukkMJlqemzOFET1ZbUvRQAIdOmY1EsHRdTZtGRFSy7v51lwiqOInfKrv8rNI2xAzrakyA9j6dfB0pweS/t2jGSUxFpBvOATO5LdG+v4dPUW3mcBTbL3VmqT2xNPticzC+V5CjOm1J6jv0vKK0VLkxOM4KZMW7DxGNqdY75jlhuBBSBFjozP5hYhDe9YDPGcn+kDs1WmxvORMliq/2s1MuWps4+tL9MEioVSbID89hCdsQZtvH+adocI9xI4G9cJD4uNqYB0+ZCpDYbYZJbR5xgLvHSNU3CICrZgZJjQDopR045mC/CdMpoLt1qxa0CPrlYvFTggqBnRDQjbnkETfb6zAg0QRfvtdkQxNDAo5mnqeH4LTidsQhU9dLyZbZejv/lvwp1XxrAKFe0AY8rTYL+pAYEl0S0LDVivhZtnZEZErYa9fvDaQOidyLU7DtVqXkT+JOEAmlAjGJ/V3peC+FlCv+kJdQuT+q0B1zkReYEgqpXNoDhEVJMtPXasSIcnBw71644tH3Tg22k4Si8giw/aV7YhwxKn24V+joWGEJ80LkMN+jGjyHRNOP36SNJuEk3aqn4PTpjtN5lp7tSrIlEtkojxOIkaibxQNAk+sujuf67c5OUwdTUuymTd/onp5OPGO6iXBP5I3WlIlapVJJvlfziYQCcZ+AdwfSQ8TxeKJn2udJQscQS67WRvH0SA/x8wkTZdRzdK2yskU1OxSPj0tSix4F2y3UnvJG4pOUAYwzS7I9JxHdISaSZD5YWro7oO83/LS5JHaBpuN4nGhUedatShst5LwqHVFERhhRLZIdn9DYD2I+amMOl4ftMhSS8KWHp8XZY0Av1myLyyRg5MBEHIfD+S/cKyljTGSEi9J+1Xq0vkq1hwjEi4y6VRTNI+VuGZgmKmHUYiv+IbEZmA/Zsg6HA0NdUZqhAGO72JW49JAp7SPoVGzPkGYzoQXNoxKKc54llpfsjsDzqNRakDrHiBN9mVFIqIkob05I6wmUNuxYrhtVBVbyMoHxEYU2Tmt8QnCcNr8lAsKe4U7ZUX0R8Tw0Hjzo7roCT2KohejeNtj+DIUJkBZ62MdsyssHRD+JDNPoWSb9QNxADaQH2U8Ajp8a4ek0vEpU3hjNYHAzgvS71ieY/qoFkPQlqLrZmgdfgJSPhggWVy32EFtuHNCVZEo73s1PlyjEa4h8MtMwQkk+V+fRNBazSt5sZ3FlZJBQCUmtTzMtJHtVApoQlzlAwW6zbFCPqdscWUhsVhQ7hB0ipREaaDVVcSUKWQiHiRWxYQI51QhODZU6EwalVyUmDpQfyEesILk5QTxxu5PZjnIqtY9yBMuLOxXR42zCSRWQaJlySPTQmqCIyRovJOrX5VECCMc8t4SIlGAoEgHFYfNTZmgVHxEeAdcPskBbNyTYeRrvaJCSCQAoEZ9H3SUZIiAdE7saG+MQoLjN3emaZNtYcubNfplKDG49AIrZSIplQKKOBFplkqZKywtR6bgzC7RqdFsRJdmYSfVQZ9TyXQOz3GAPJXalh9MwV43ac2ZaCUIJUK33cp4RfC9ke0igu1cOW9ngWAssM5OzbYhw5tAIhyzx4UG2q1G3CtihPo0OANNURVbINb9N984kLvAeSs72IdmeiMSEC8AcZXmUKxmFIVHVLOaiHNI7WxjSPqiNsDDo+aMBFleFelov5Mj4CWJof9opkjmyoyqVVYSHjrIy9A1KmdZTDnXy/6YYi2dtxGOpRAL6JZxZU5pthAl/sNr+TOM3pabFE5tDmJyMVh3h0pxkYLJsxRUG+nFaIumMooUzKSipdm8IqYNHgvUJ5g22kaxbkPY2QJ32aMke1JRMWEECMJaJkE0zxZ81denUnkbvaQfSF2Ic6Z+z8CNDyqhNzzEibZJCt1vZv1Wy0h2FEibQl0fl4XJ/fUZSm2MTAZ7avfLECvY6cki1HbqdA6Ab1KKO53ySqbs8VAkmSKRVfwBx5tAN8pVsaM5oaJapcPICFkN/dcj82UnxI5OuWaRciqUyYVPXlrZjnSO6/ZgeuO2qJOL4Od582vqHG70s6Y5FYiF6XhyVNQzMtue2gqataw1FlRNmCV8NjW6P3nK9tsljJt8cGTw48AL9s7Z/F5Irld4QEPBJ7QUZFYggVzU/hv1+/2lK5O/BR7PKQQgFOnS8gLAkDEeVf1DhXEXNlvXUNECy/zPbApqSwCj+m097ABjmU7f1uR37PqQ3g7E3pHvgIcppwtKUX4QksWpOvHHQ1D93U+9AbANou+Va0XAShqZpEDJJwDiMiH422cbQD9yC/w+6LVpxfUS2X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2" name="Picture 6" descr="http://beef2live.com/cdfm/Beeive53/author/995/2015/1/t_bone_steak_porterhouse_1_6355599791598022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700808"/>
            <a:ext cx="1375286" cy="7725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76974" y="2708920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Something to be</a:t>
            </a:r>
          </a:p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 measured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4" name="Picture 12" descr="http://ecx.images-amazon.com/images/I/71NGQMCh2QL._SL1500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628800"/>
            <a:ext cx="1152128" cy="1152128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476427" y="2924944"/>
            <a:ext cx="165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Measurement </a:t>
            </a:r>
          </a:p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Device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6" name="Picture 14" descr="http://imghost1.indiamart.com/data2/PR/TS/MY-291654/standard-calibration-weights-singl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556792"/>
            <a:ext cx="1296144" cy="117601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790351" y="2924944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Secondary </a:t>
            </a:r>
          </a:p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Standard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8" name="Picture 16" descr="https://static-secure.guim.co.uk/sys-images/Guardian/Pix/pixies/2011/1/23/1295801174045/The--international-protot-0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1484784"/>
            <a:ext cx="2101246" cy="126074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7236296" y="2996952"/>
            <a:ext cx="112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Primary</a:t>
            </a:r>
          </a:p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Standard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0" name="Right Arrow 21"/>
          <p:cNvSpPr/>
          <p:nvPr/>
        </p:nvSpPr>
        <p:spPr>
          <a:xfrm>
            <a:off x="2051720" y="2204864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ight Arrow 22"/>
          <p:cNvSpPr/>
          <p:nvPr/>
        </p:nvSpPr>
        <p:spPr>
          <a:xfrm>
            <a:off x="4139952" y="2132856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ight Arrow 23"/>
          <p:cNvSpPr/>
          <p:nvPr/>
        </p:nvSpPr>
        <p:spPr>
          <a:xfrm>
            <a:off x="6228184" y="2204864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4" name="Picture 20" descr="https://pbs.twimg.com/profile_images/468467653099524096/cUiaRw9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9624" y="3789040"/>
            <a:ext cx="1844824" cy="18448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="" xmlns:p14="http://schemas.microsoft.com/office/powerpoint/2010/main" val="4886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53" grpId="0"/>
      <p:bldP spid="55" grpId="0"/>
      <p:bldP spid="57" grpId="0"/>
      <p:bldP spid="59" grpId="0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itchFamily="34" charset="0"/>
                <a:cs typeface="Microsoft Sans Serif" pitchFamily="34" charset="0"/>
              </a:rPr>
              <a:t>Components of a </a:t>
            </a:r>
            <a:r>
              <a:rPr lang="en-US" sz="3600" dirty="0" smtClean="0">
                <a:latin typeface="Microsoft Sans Serif" pitchFamily="34" charset="0"/>
                <a:cs typeface="Microsoft Sans Serif" pitchFamily="34" charset="0"/>
              </a:rPr>
              <a:t>Radon </a:t>
            </a:r>
            <a:r>
              <a:rPr lang="en-US" sz="3600" dirty="0">
                <a:latin typeface="Microsoft Sans Serif" pitchFamily="34" charset="0"/>
                <a:cs typeface="Microsoft Sans Serif" pitchFamily="34" charset="0"/>
              </a:rPr>
              <a:t>Chamber</a:t>
            </a:r>
            <a:endParaRPr lang="en-CA" sz="3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802414"/>
            <a:ext cx="3240360" cy="2376264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rPr>
              <a:t>Reference Atmosphere</a:t>
            </a:r>
            <a:endParaRPr lang="en-CA" dirty="0">
              <a:solidFill>
                <a:schemeClr val="tx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6096" y="4242574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Instrument Under Test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215434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Radon Source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7984" y="208233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Reference Instruments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5" name="Straight Arrow Connector 14"/>
          <p:cNvCxnSpPr>
            <a:stCxn id="13" idx="1"/>
            <a:endCxn id="13" idx="1"/>
          </p:cNvCxnSpPr>
          <p:nvPr/>
        </p:nvCxnSpPr>
        <p:spPr>
          <a:xfrm>
            <a:off x="6588224" y="240637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3"/>
          <p:cNvCxnSpPr>
            <a:stCxn id="13" idx="1"/>
            <a:endCxn id="11" idx="0"/>
          </p:cNvCxnSpPr>
          <p:nvPr/>
        </p:nvCxnSpPr>
        <p:spPr>
          <a:xfrm rot="10800000" flipV="1">
            <a:off x="6192180" y="2406370"/>
            <a:ext cx="396044" cy="396044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5"/>
          <p:cNvCxnSpPr>
            <a:stCxn id="14" idx="1"/>
            <a:endCxn id="11" idx="1"/>
          </p:cNvCxnSpPr>
          <p:nvPr/>
        </p:nvCxnSpPr>
        <p:spPr>
          <a:xfrm rot="10800000" flipH="1" flipV="1">
            <a:off x="4427984" y="2370366"/>
            <a:ext cx="144016" cy="1620180"/>
          </a:xfrm>
          <a:prstGeom prst="bentConnector3">
            <a:avLst>
              <a:gd name="adj1" fmla="val -158732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6136" y="525068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Container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179430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553871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16502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endParaRPr lang="en-CA" b="1" dirty="0"/>
          </a:p>
        </p:txBody>
      </p:sp>
      <p:sp>
        <p:nvSpPr>
          <p:cNvPr id="22" name="Rectangle 21"/>
          <p:cNvSpPr/>
          <p:nvPr/>
        </p:nvSpPr>
        <p:spPr>
          <a:xfrm>
            <a:off x="7524328" y="3810526"/>
            <a:ext cx="1440160" cy="5040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Control Circuit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3" name="Elbow Connector 47"/>
          <p:cNvCxnSpPr/>
          <p:nvPr/>
        </p:nvCxnSpPr>
        <p:spPr>
          <a:xfrm rot="16200000" flipH="1">
            <a:off x="7812360" y="2874422"/>
            <a:ext cx="432048" cy="432048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9"/>
          <p:cNvCxnSpPr/>
          <p:nvPr/>
        </p:nvCxnSpPr>
        <p:spPr>
          <a:xfrm rot="10800000" flipV="1">
            <a:off x="7812360" y="4746630"/>
            <a:ext cx="432048" cy="288032"/>
          </a:xfrm>
          <a:prstGeom prst="bentConnector3">
            <a:avLst>
              <a:gd name="adj1" fmla="val 8847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36904" y="5034662"/>
            <a:ext cx="32352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00392" y="51066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68144" y="121823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How do we know this is accurate?!</a:t>
            </a:r>
            <a:endParaRPr lang="en-CA" dirty="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292080" y="1722294"/>
            <a:ext cx="504056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59532" y="1368163"/>
            <a:ext cx="3708412" cy="5089768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Equipment for producing radon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Equipment to contain it inside a volume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Equipment to monitor the radon inside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latin typeface="Microsoft Sans Serif" pitchFamily="34" charset="0"/>
                <a:cs typeface="Microsoft Sans Serif" pitchFamily="34" charset="0"/>
              </a:rPr>
              <a:t>Equipment to control the concentration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94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32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4529" y="2354163"/>
            <a:ext cx="1933575" cy="3667125"/>
          </a:xfrm>
          <a:prstGeom prst="rect">
            <a:avLst/>
          </a:prstGeom>
        </p:spPr>
      </p:pic>
      <p:pic>
        <p:nvPicPr>
          <p:cNvPr id="15" name="Picture 2" descr="http://i.imgur.com/yD7f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5068" y="4446087"/>
            <a:ext cx="1000828" cy="994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://i.imgur.com/yD7f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80" y="4509120"/>
            <a:ext cx="1000828" cy="994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itchFamily="34" charset="0"/>
                <a:cs typeface="Microsoft Sans Serif" pitchFamily="34" charset="0"/>
              </a:rPr>
              <a:t>Controlling Radon Concentrations</a:t>
            </a:r>
            <a:endParaRPr lang="en-CA" sz="3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E43D2-176E-45DC-9A4C-934D364BC026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5" name="Picture 16" descr="https://img.clipartfest.com/d6df2906c7b02e12a94eb4c1e5314e9e_garden-clipart-image-hose-water-coming-out-of-a-hose-clipart_300-19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0752" y="1161420"/>
            <a:ext cx="1820285" cy="118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www.clipartkid.com/images/554/vector-draw-flowing-water-and-spray-isolated-on-white-background-nEiAXs-clipar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48"/>
          <a:stretch/>
        </p:blipFill>
        <p:spPr bwMode="auto">
          <a:xfrm>
            <a:off x="2215719" y="5301208"/>
            <a:ext cx="1047317" cy="1025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https://ae01.alicdn.com/kf/HTB1PHJDNpXXXXbpXVXXq6xXFXXXh/Plastic-Drip-font-b-Hose-b-font-font-b-Y-b-font-Connector-1-2-Inch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9156" name="Picture 4" descr="https://img.clipartfest.com/562f6d9d020bdd69ef6ed6893d3e3d0e_resolution-1300x1095-free-clipart-water-spray_1300-1095.jpe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424"/>
          <a:stretch/>
        </p:blipFill>
        <p:spPr bwMode="auto">
          <a:xfrm rot="7265965">
            <a:off x="2254258" y="2291345"/>
            <a:ext cx="1639141" cy="1002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4" y="1625988"/>
            <a:ext cx="1889308" cy="796949"/>
          </a:xfrm>
          <a:prstGeom prst="rect">
            <a:avLst/>
          </a:prstGeom>
          <a:blipFill>
            <a:blip r:embed="rId7" cstate="print">
              <a:lum bright="100000" contrast="-100000"/>
            </a:blip>
            <a:stretch>
              <a:fillRect/>
            </a:stretch>
          </a:blipFill>
        </p:spPr>
        <p:txBody>
          <a:bodyPr/>
          <a:lstStyle/>
          <a:p>
            <a:r>
              <a:rPr lang="en-CA" dirty="0">
                <a:noFill/>
              </a:rPr>
              <a:t> 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338365" y="1325175"/>
                <a:ext cx="160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65" y="1325175"/>
                <a:ext cx="160429" cy="246221"/>
              </a:xfrm>
              <a:prstGeom prst="rect">
                <a:avLst/>
              </a:prstGeom>
              <a:blipFill>
                <a:blip r:embed="rId8" cstate="print"/>
                <a:stretch>
                  <a:fillRect l="-15385" r="-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8211" y="3538756"/>
            <a:ext cx="265137" cy="246221"/>
          </a:xfrm>
          <a:prstGeom prst="rect">
            <a:avLst/>
          </a:prstGeom>
          <a:blipFill>
            <a:blip r:embed="rId9" cstate="print">
              <a:lum bright="99000" contrast="-91000"/>
            </a:blip>
            <a:stretch>
              <a:fillRect l="-13636" r="-2273" b="-17500"/>
            </a:stretch>
          </a:blipFill>
        </p:spPr>
        <p:txBody>
          <a:bodyPr/>
          <a:lstStyle/>
          <a:p>
            <a:r>
              <a:rPr lang="en-CA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9954" y="5061068"/>
            <a:ext cx="285463" cy="246221"/>
          </a:xfrm>
          <a:prstGeom prst="rect">
            <a:avLst/>
          </a:prstGeom>
          <a:blipFill>
            <a:blip r:embed="rId10" cstate="print">
              <a:lum bright="70000" contrast="-91000"/>
            </a:blip>
            <a:stretch>
              <a:fillRect l="-19149" b="-29268"/>
            </a:stretch>
          </a:blipFill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 rot="19936906">
            <a:off x="3538575" y="1316626"/>
            <a:ext cx="855798" cy="1143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426979" flipV="1">
            <a:off x="3363426" y="1338701"/>
            <a:ext cx="814031" cy="814031"/>
          </a:xfrm>
          <a:prstGeom prst="rect">
            <a:avLst/>
          </a:prstGeom>
        </p:spPr>
      </p:pic>
      <p:pic>
        <p:nvPicPr>
          <p:cNvPr id="49174" name="Picture 22" descr="https://thumbs.dreamstime.com/z/water-hose-isolated-white-17399037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9" t="15350" r="58017"/>
          <a:stretch/>
        </p:blipFill>
        <p:spPr bwMode="auto">
          <a:xfrm flipH="1">
            <a:off x="4189358" y="1625988"/>
            <a:ext cx="560099" cy="1188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344638"/>
            <a:ext cx="1943100" cy="3676650"/>
          </a:xfrm>
          <a:prstGeom prst="rect">
            <a:avLst/>
          </a:prstGeom>
        </p:spPr>
      </p:pic>
      <p:pic>
        <p:nvPicPr>
          <p:cNvPr id="6" name="Picture 5" descr="Free vector graphic: Glass, &lt;strong&gt;Water&lt;/strong&gt;, Cup, Empty, Drink - Free Image on ..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944216" cy="3674108"/>
          </a:xfrm>
          <a:prstGeom prst="rect">
            <a:avLst/>
          </a:prstGeom>
        </p:spPr>
      </p:pic>
      <p:pic>
        <p:nvPicPr>
          <p:cNvPr id="7" name="Picture 6" descr="Free vector graphic: &lt;strong&gt;Water&lt;/strong&gt;, Glass, &lt;strong&gt;Empty&lt;/strong&gt;, Almost, Clear - Free Image ...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64" y="2348880"/>
            <a:ext cx="1939393" cy="3664995"/>
          </a:xfrm>
          <a:prstGeom prst="rect">
            <a:avLst/>
          </a:prstGeom>
        </p:spPr>
      </p:pic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8603" y="1336585"/>
            <a:ext cx="282641" cy="246221"/>
          </a:xfrm>
          <a:prstGeom prst="rect">
            <a:avLst/>
          </a:prstGeom>
          <a:blipFill>
            <a:blip r:embed="rId16" cstate="print">
              <a:lum bright="100000" contrast="-100000"/>
            </a:blip>
            <a:stretch>
              <a:fillRect l="-15217" r="-4348" b="-14634"/>
            </a:stretch>
          </a:blipFill>
        </p:spPr>
        <p:txBody>
          <a:bodyPr/>
          <a:lstStyle/>
          <a:p>
            <a:r>
              <a:rPr lang="en-CA">
                <a:noFill/>
              </a:rPr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400" y="6324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47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Microsoft Sans Serif" pitchFamily="34" charset="0"/>
                <a:cs typeface="Microsoft Sans Serif" pitchFamily="34" charset="0"/>
              </a:rPr>
              <a:t>Radon </a:t>
            </a:r>
            <a:r>
              <a:rPr lang="en-US" sz="3200" dirty="0">
                <a:latin typeface="Microsoft Sans Serif" pitchFamily="34" charset="0"/>
                <a:cs typeface="Microsoft Sans Serif" pitchFamily="34" charset="0"/>
              </a:rPr>
              <a:t>Control System</a:t>
            </a:r>
            <a:endParaRPr lang="en-CA" sz="3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fld id="{24AE43D2-176E-45DC-9A4C-934D364BC026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971800" y="6396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2017 International Radon Symposium</a:t>
            </a:r>
            <a:r>
              <a:rPr lang="en-US" sz="2400" dirty="0" smtClean="0">
                <a:effectLst/>
              </a:rPr>
              <a:t>™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5713"/>
            <a:ext cx="127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radon_chamber.jpg"/>
          <p:cNvPicPr>
            <a:picLocks noChangeAspect="1"/>
          </p:cNvPicPr>
          <p:nvPr/>
        </p:nvPicPr>
        <p:blipFill>
          <a:blip r:embed="rId3" cstate="print"/>
          <a:srcRect r="27500" b="5401"/>
          <a:stretch>
            <a:fillRect/>
          </a:stretch>
        </p:blipFill>
        <p:spPr>
          <a:xfrm>
            <a:off x="1295400" y="1066800"/>
            <a:ext cx="6629400" cy="5172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7901</TotalTime>
  <Words>504</Words>
  <Application>Microsoft Office PowerPoint</Application>
  <PresentationFormat>On-screen Show (4:3)</PresentationFormat>
  <Paragraphs>101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Stream</vt:lpstr>
      <vt:lpstr>Design and Development of a New Radon Calibration Chamber</vt:lpstr>
      <vt:lpstr>Radiation Safety Institute of Canada</vt:lpstr>
      <vt:lpstr>Canada Needed a Chamber</vt:lpstr>
      <vt:lpstr>What the heck would you do with a radon chamber?</vt:lpstr>
      <vt:lpstr>Radon Chambers</vt:lpstr>
      <vt:lpstr>Traceability for Radon</vt:lpstr>
      <vt:lpstr>Components of a Radon Chamber</vt:lpstr>
      <vt:lpstr>Controlling Radon Concentrations</vt:lpstr>
      <vt:lpstr>Radon Control System</vt:lpstr>
      <vt:lpstr>Radon Injection</vt:lpstr>
      <vt:lpstr>Exhaust</vt:lpstr>
      <vt:lpstr>Slide 12</vt:lpstr>
      <vt:lpstr>Chamber Parameters</vt:lpstr>
      <vt:lpstr>Summary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Individual Calibration Factors</dc:title>
  <dc:creator>Phil</dc:creator>
  <cp:lastModifiedBy>Curtis Caldwell</cp:lastModifiedBy>
  <cp:revision>161</cp:revision>
  <dcterms:created xsi:type="dcterms:W3CDTF">2005-05-22T00:50:12Z</dcterms:created>
  <dcterms:modified xsi:type="dcterms:W3CDTF">2017-09-08T19:19:15Z</dcterms:modified>
</cp:coreProperties>
</file>