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786" r:id="rId1"/>
  </p:sldMasterIdLst>
  <p:notesMasterIdLst>
    <p:notesMasterId r:id="rId13"/>
  </p:notesMasterIdLst>
  <p:handoutMasterIdLst>
    <p:handoutMasterId r:id="rId14"/>
  </p:handoutMasterIdLst>
  <p:sldIdLst>
    <p:sldId id="277" r:id="rId2"/>
    <p:sldId id="261" r:id="rId3"/>
    <p:sldId id="281" r:id="rId4"/>
    <p:sldId id="278" r:id="rId5"/>
    <p:sldId id="280" r:id="rId6"/>
    <p:sldId id="288" r:id="rId7"/>
    <p:sldId id="292" r:id="rId8"/>
    <p:sldId id="286" r:id="rId9"/>
    <p:sldId id="295" r:id="rId10"/>
    <p:sldId id="296" r:id="rId11"/>
    <p:sldId id="284" r:id="rId12"/>
  </p:sldIdLst>
  <p:sldSz cx="13004800" cy="9753600"/>
  <p:notesSz cx="6858000" cy="9144000"/>
  <p:defaultTextStyle>
    <a:defPPr>
      <a:defRPr lang="en-US"/>
    </a:defPPr>
    <a:lvl1pPr algn="l" defTabSz="584200" rtl="0" fontAlgn="base" hangingPunct="0">
      <a:spcBef>
        <a:spcPct val="0"/>
      </a:spcBef>
      <a:spcAft>
        <a:spcPct val="0"/>
      </a:spcAft>
      <a:defRPr kern="1200">
        <a:solidFill>
          <a:srgbClr val="5C6670"/>
        </a:solidFill>
        <a:latin typeface="Trebuchet MS" pitchFamily="-106" charset="0"/>
        <a:ea typeface="Trebuchet MS" pitchFamily="-106" charset="0"/>
        <a:cs typeface="Trebuchet MS" pitchFamily="-106" charset="0"/>
        <a:sym typeface="Trebuchet MS" pitchFamily="-106" charset="0"/>
      </a:defRPr>
    </a:lvl1pPr>
    <a:lvl2pPr marL="228600" indent="228600" algn="l" defTabSz="584200" rtl="0" fontAlgn="base" hangingPunct="0">
      <a:spcBef>
        <a:spcPct val="0"/>
      </a:spcBef>
      <a:spcAft>
        <a:spcPct val="0"/>
      </a:spcAft>
      <a:defRPr kern="1200">
        <a:solidFill>
          <a:srgbClr val="5C6670"/>
        </a:solidFill>
        <a:latin typeface="Trebuchet MS" pitchFamily="-106" charset="0"/>
        <a:ea typeface="Trebuchet MS" pitchFamily="-106" charset="0"/>
        <a:cs typeface="Trebuchet MS" pitchFamily="-106" charset="0"/>
        <a:sym typeface="Trebuchet MS" pitchFamily="-106" charset="0"/>
      </a:defRPr>
    </a:lvl2pPr>
    <a:lvl3pPr marL="457200" indent="457200" algn="l" defTabSz="584200" rtl="0" fontAlgn="base" hangingPunct="0">
      <a:spcBef>
        <a:spcPct val="0"/>
      </a:spcBef>
      <a:spcAft>
        <a:spcPct val="0"/>
      </a:spcAft>
      <a:defRPr kern="1200">
        <a:solidFill>
          <a:srgbClr val="5C6670"/>
        </a:solidFill>
        <a:latin typeface="Trebuchet MS" pitchFamily="-106" charset="0"/>
        <a:ea typeface="Trebuchet MS" pitchFamily="-106" charset="0"/>
        <a:cs typeface="Trebuchet MS" pitchFamily="-106" charset="0"/>
        <a:sym typeface="Trebuchet MS" pitchFamily="-106" charset="0"/>
      </a:defRPr>
    </a:lvl3pPr>
    <a:lvl4pPr marL="685800" indent="685800" algn="l" defTabSz="584200" rtl="0" fontAlgn="base" hangingPunct="0">
      <a:spcBef>
        <a:spcPct val="0"/>
      </a:spcBef>
      <a:spcAft>
        <a:spcPct val="0"/>
      </a:spcAft>
      <a:defRPr kern="1200">
        <a:solidFill>
          <a:srgbClr val="5C6670"/>
        </a:solidFill>
        <a:latin typeface="Trebuchet MS" pitchFamily="-106" charset="0"/>
        <a:ea typeface="Trebuchet MS" pitchFamily="-106" charset="0"/>
        <a:cs typeface="Trebuchet MS" pitchFamily="-106" charset="0"/>
        <a:sym typeface="Trebuchet MS" pitchFamily="-106" charset="0"/>
      </a:defRPr>
    </a:lvl4pPr>
    <a:lvl5pPr marL="914400" indent="914400" algn="l" defTabSz="584200" rtl="0" fontAlgn="base" hangingPunct="0">
      <a:spcBef>
        <a:spcPct val="0"/>
      </a:spcBef>
      <a:spcAft>
        <a:spcPct val="0"/>
      </a:spcAft>
      <a:defRPr kern="1200">
        <a:solidFill>
          <a:srgbClr val="5C6670"/>
        </a:solidFill>
        <a:latin typeface="Trebuchet MS" pitchFamily="-106" charset="0"/>
        <a:ea typeface="Trebuchet MS" pitchFamily="-106" charset="0"/>
        <a:cs typeface="Trebuchet MS" pitchFamily="-106" charset="0"/>
        <a:sym typeface="Trebuchet MS" pitchFamily="-106" charset="0"/>
      </a:defRPr>
    </a:lvl5pPr>
    <a:lvl6pPr marL="2286000" algn="l" defTabSz="457200" rtl="0" eaLnBrk="1" latinLnBrk="0" hangingPunct="1">
      <a:defRPr kern="1200">
        <a:solidFill>
          <a:srgbClr val="5C6670"/>
        </a:solidFill>
        <a:latin typeface="Trebuchet MS" pitchFamily="-106" charset="0"/>
        <a:ea typeface="Trebuchet MS" pitchFamily="-106" charset="0"/>
        <a:cs typeface="Trebuchet MS" pitchFamily="-106" charset="0"/>
        <a:sym typeface="Trebuchet MS" pitchFamily="-106" charset="0"/>
      </a:defRPr>
    </a:lvl6pPr>
    <a:lvl7pPr marL="2743200" algn="l" defTabSz="457200" rtl="0" eaLnBrk="1" latinLnBrk="0" hangingPunct="1">
      <a:defRPr kern="1200">
        <a:solidFill>
          <a:srgbClr val="5C6670"/>
        </a:solidFill>
        <a:latin typeface="Trebuchet MS" pitchFamily="-106" charset="0"/>
        <a:ea typeface="Trebuchet MS" pitchFamily="-106" charset="0"/>
        <a:cs typeface="Trebuchet MS" pitchFamily="-106" charset="0"/>
        <a:sym typeface="Trebuchet MS" pitchFamily="-106" charset="0"/>
      </a:defRPr>
    </a:lvl7pPr>
    <a:lvl8pPr marL="3200400" algn="l" defTabSz="457200" rtl="0" eaLnBrk="1" latinLnBrk="0" hangingPunct="1">
      <a:defRPr kern="1200">
        <a:solidFill>
          <a:srgbClr val="5C6670"/>
        </a:solidFill>
        <a:latin typeface="Trebuchet MS" pitchFamily="-106" charset="0"/>
        <a:ea typeface="Trebuchet MS" pitchFamily="-106" charset="0"/>
        <a:cs typeface="Trebuchet MS" pitchFamily="-106" charset="0"/>
        <a:sym typeface="Trebuchet MS" pitchFamily="-106" charset="0"/>
      </a:defRPr>
    </a:lvl8pPr>
    <a:lvl9pPr marL="3657600" algn="l" defTabSz="457200" rtl="0" eaLnBrk="1" latinLnBrk="0" hangingPunct="1">
      <a:defRPr kern="1200">
        <a:solidFill>
          <a:srgbClr val="5C6670"/>
        </a:solidFill>
        <a:latin typeface="Trebuchet MS" pitchFamily="-106" charset="0"/>
        <a:ea typeface="Trebuchet MS" pitchFamily="-106" charset="0"/>
        <a:cs typeface="Trebuchet MS" pitchFamily="-106" charset="0"/>
        <a:sym typeface="Trebuchet MS" pitchFamily="-106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CC049"/>
    <a:srgbClr val="00B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7" autoAdjust="0"/>
    <p:restoredTop sz="83828" autoAdjust="0"/>
  </p:normalViewPr>
  <p:slideViewPr>
    <p:cSldViewPr>
      <p:cViewPr varScale="1">
        <p:scale>
          <a:sx n="36" d="100"/>
          <a:sy n="36" d="100"/>
        </p:scale>
        <p:origin x="60" y="16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69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407CF-5428-403C-B856-C639E2BEC9EB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56E34-DE8F-4725-B01E-B02EEF1726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sp>
      <p:sp>
        <p:nvSpPr>
          <p:cNvPr id="11266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>
                <a:sym typeface="Avenir" charset="0"/>
              </a:rPr>
              <a:t>Click to edit Master text styles</a:t>
            </a:r>
          </a:p>
          <a:p>
            <a:pPr lvl="1"/>
            <a:r>
              <a:rPr lang="en-US" noProof="0">
                <a:sym typeface="Avenir" charset="0"/>
              </a:rPr>
              <a:t>Second level</a:t>
            </a:r>
          </a:p>
          <a:p>
            <a:pPr lvl="2"/>
            <a:r>
              <a:rPr lang="en-US" noProof="0">
                <a:sym typeface="Avenir" charset="0"/>
              </a:rPr>
              <a:t>Third level</a:t>
            </a:r>
          </a:p>
          <a:p>
            <a:pPr lvl="3"/>
            <a:r>
              <a:rPr lang="en-US" noProof="0">
                <a:sym typeface="Avenir" charset="0"/>
              </a:rPr>
              <a:t>Fourth level</a:t>
            </a:r>
          </a:p>
          <a:p>
            <a:pPr lvl="4"/>
            <a:r>
              <a:rPr lang="en-US" noProof="0">
                <a:sym typeface="Avenir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2464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1pPr>
    <a:lvl2pPr marL="2286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2pPr>
    <a:lvl3pPr marL="4572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3pPr>
    <a:lvl4pPr marL="6858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4pPr>
    <a:lvl5pPr marL="9144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87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4725" y="3548063"/>
            <a:ext cx="11055350" cy="2090737"/>
          </a:xfrm>
        </p:spPr>
        <p:txBody>
          <a:bodyPr/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638800"/>
            <a:ext cx="9102725" cy="23812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/>
          </p:cNvSpPr>
          <p:nvPr userDrawn="1"/>
        </p:nvSpPr>
        <p:spPr bwMode="auto">
          <a:xfrm>
            <a:off x="654050" y="530225"/>
            <a:ext cx="11695113" cy="7026275"/>
          </a:xfrm>
          <a:prstGeom prst="roundRect">
            <a:avLst>
              <a:gd name="adj" fmla="val 2713"/>
            </a:avLst>
          </a:prstGeom>
          <a:solidFill>
            <a:srgbClr val="FFFFFF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2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fall_in_co_4x3.jpg"/>
          <p:cNvPicPr>
            <a:picLocks noChangeAspect="1"/>
          </p:cNvPicPr>
          <p:nvPr/>
        </p:nvPicPr>
        <p:blipFill>
          <a:blip r:embed="rId4"/>
          <a:srcRect b="16730"/>
          <a:stretch>
            <a:fillRect/>
          </a:stretch>
        </p:blipFill>
        <p:spPr bwMode="auto">
          <a:xfrm>
            <a:off x="1" y="1"/>
            <a:ext cx="13030200" cy="8136363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</p:pic>
      <p:sp>
        <p:nvSpPr>
          <p:cNvPr id="5122" name="AutoShape 2"/>
          <p:cNvSpPr>
            <a:spLocks/>
          </p:cNvSpPr>
          <p:nvPr/>
        </p:nvSpPr>
        <p:spPr bwMode="auto">
          <a:xfrm>
            <a:off x="0" y="0"/>
            <a:ext cx="13030200" cy="81549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5C6670">
              <a:alpha val="59677"/>
            </a:srgbClr>
          </a:solidFill>
          <a:ln w="12700" cap="flat" cmpd="sng">
            <a:solidFill>
              <a:srgbClr val="85888D">
                <a:alpha val="59677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200"/>
          </a:p>
        </p:txBody>
      </p:sp>
      <p:sp>
        <p:nvSpPr>
          <p:cNvPr id="1028" name="Rectangle 4"/>
          <p:cNvSpPr>
            <a:spLocks noGrp="1"/>
          </p:cNvSpPr>
          <p:nvPr>
            <p:ph type="title"/>
          </p:nvPr>
        </p:nvSpPr>
        <p:spPr bwMode="auto">
          <a:xfrm>
            <a:off x="635000" y="3886200"/>
            <a:ext cx="11734800" cy="2312987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Trebuchet MS" pitchFamily="-100" charset="0"/>
              </a:rPr>
              <a:t>Click to edit </a:t>
            </a:r>
            <a:br>
              <a:rPr lang="en-US" dirty="0">
                <a:sym typeface="Trebuchet MS" pitchFamily="-100" charset="0"/>
              </a:rPr>
            </a:br>
            <a:r>
              <a:rPr lang="en-US" dirty="0">
                <a:sym typeface="Trebuchet MS" pitchFamily="-100" charset="0"/>
              </a:rPr>
              <a:t>Master title style</a:t>
            </a:r>
          </a:p>
        </p:txBody>
      </p:sp>
      <p:sp>
        <p:nvSpPr>
          <p:cNvPr id="5125" name="AutoShape 5"/>
          <p:cNvSpPr>
            <a:spLocks/>
          </p:cNvSpPr>
          <p:nvPr/>
        </p:nvSpPr>
        <p:spPr bwMode="auto">
          <a:xfrm>
            <a:off x="0" y="8140700"/>
            <a:ext cx="13030200" cy="16276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200"/>
          </a:p>
        </p:txBody>
      </p:sp>
      <p:pic>
        <p:nvPicPr>
          <p:cNvPr id="1031" name="Picture 7" descr="CO_logo_primary_white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26000" y="404813"/>
            <a:ext cx="3316288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co_cdphe__dept_300_rgb.png"/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8506991"/>
            <a:ext cx="4419600" cy="8656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96" r:id="rId2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342900" indent="-342900" algn="l" defTabSz="584200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228600" indent="228600" algn="l" defTabSz="584200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457200" indent="457200" algn="l" defTabSz="584200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685800" indent="685800" algn="l" defTabSz="584200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914400" indent="914400" algn="l" defTabSz="584200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1371600" algn="l" defTabSz="584200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1828800" algn="l" defTabSz="584200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2286000" algn="l" defTabSz="584200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2743200" algn="l" defTabSz="584200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ericm.brown@state.co.u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00" y="3548063"/>
            <a:ext cx="12649200" cy="2090737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Creating a National Radon Database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0800" y="5867400"/>
            <a:ext cx="10210800" cy="2209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200" b="1" i="1" dirty="0">
                <a:solidFill>
                  <a:schemeClr val="accent3"/>
                </a:solidFill>
              </a:rPr>
              <a:t>Colorado Environmental Public Health Tracking</a:t>
            </a:r>
          </a:p>
          <a:p>
            <a:pPr>
              <a:spcBef>
                <a:spcPts val="1200"/>
              </a:spcBef>
            </a:pPr>
            <a:r>
              <a:rPr lang="en-US" sz="3200" b="1" i="1" dirty="0">
                <a:solidFill>
                  <a:schemeClr val="accent3"/>
                </a:solidFill>
              </a:rPr>
              <a:t>Eric Brown</a:t>
            </a:r>
            <a:endParaRPr lang="en-US" sz="28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1300" y="1066800"/>
            <a:ext cx="99822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chemeClr val="bg2">
                    <a:lumMod val="50000"/>
                  </a:schemeClr>
                </a:solidFill>
              </a:rPr>
              <a:t>Acknowledgements</a:t>
            </a:r>
          </a:p>
          <a:p>
            <a:endParaRPr lang="en-US" sz="3600" u="sng" dirty="0">
              <a:solidFill>
                <a:schemeClr val="bg2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2017 Partners for getting this started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Alpha Energy &amp;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AirChek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for providing 2018 updates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SmartyStreets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for providing free geocoding software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Future partners with whom we’ve spoken but haven’t yet been able to commit resources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CDC, EPA, AARST, State, Local, Tribal partners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Chrys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Kelly and Andy Putnam</a:t>
            </a:r>
          </a:p>
        </p:txBody>
      </p:sp>
    </p:spTree>
    <p:extLst>
      <p:ext uri="{BB962C8B-B14F-4D97-AF65-F5344CB8AC3E}">
        <p14:creationId xmlns:p14="http://schemas.microsoft.com/office/powerpoint/2010/main" val="722043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8400" y="914400"/>
            <a:ext cx="11201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2">
                    <a:lumMod val="50000"/>
                  </a:schemeClr>
                </a:solidFill>
              </a:rPr>
              <a:t>Thanks!</a:t>
            </a:r>
          </a:p>
          <a:p>
            <a:endParaRPr lang="en-US" sz="60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6000" dirty="0">
                <a:solidFill>
                  <a:schemeClr val="bg2">
                    <a:lumMod val="50000"/>
                  </a:schemeClr>
                </a:solidFill>
              </a:rPr>
              <a:t>Questions?</a:t>
            </a:r>
            <a:endParaRPr lang="en-US" sz="48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40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Contact Info: </a:t>
            </a:r>
          </a:p>
          <a:p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Eric Brown</a:t>
            </a:r>
          </a:p>
          <a:p>
            <a:r>
              <a:rPr lang="en-US" sz="4000" dirty="0">
                <a:solidFill>
                  <a:schemeClr val="bg2">
                    <a:lumMod val="50000"/>
                  </a:schemeClr>
                </a:solidFill>
                <a:hlinkClick r:id="rId2"/>
              </a:rPr>
              <a:t>ericm.brown@state.co.us</a:t>
            </a:r>
            <a:endParaRPr lang="en-US" sz="40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(303) 692-3630</a:t>
            </a:r>
          </a:p>
        </p:txBody>
      </p:sp>
    </p:spTree>
    <p:extLst>
      <p:ext uri="{BB962C8B-B14F-4D97-AF65-F5344CB8AC3E}">
        <p14:creationId xmlns:p14="http://schemas.microsoft.com/office/powerpoint/2010/main" val="4066940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9800" y="762000"/>
            <a:ext cx="111252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b="1" u="sng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br>
              <a:rPr lang="en-US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br>
              <a:rPr lang="en-US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net keeps getting wider!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CDC Environmental Public Health Tracking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EPA Radon program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EPA Exchange Network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State, Local, Tribal partners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Universities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Radon testing labs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Instrument manufacturers</a:t>
            </a:r>
            <a:br>
              <a:rPr lang="en-US" sz="3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+mj-lt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39800" y="838200"/>
            <a:ext cx="11125200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u="sng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Last year-</a:t>
            </a:r>
          </a:p>
          <a:p>
            <a:r>
              <a:rPr lang="en-US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Updating the national map</a:t>
            </a:r>
          </a:p>
          <a:p>
            <a:endParaRPr lang="en-US" sz="2800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Brainstorming-connected with Dallas via 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Chrys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early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Only had about 6 months to symposium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Thought we could get a new national map up by now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Planned on using the same method as original map (EPA 1993)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4400" b="1" u="sng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This year-</a:t>
            </a:r>
            <a:endParaRPr lang="en-US" sz="4400" b="1" u="sng" dirty="0">
              <a:latin typeface="+mj-lt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Moving toward a national database</a:t>
            </a:r>
          </a:p>
          <a:p>
            <a:endParaRPr lang="en-US" sz="28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Tracking launched radon page &amp; Fall data call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Exchange Network grant updating an EN data flow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~350k new data points</a:t>
            </a:r>
          </a:p>
          <a:p>
            <a:endParaRPr lang="en-US" sz="28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075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4600" y="533400"/>
            <a:ext cx="10668000" cy="10125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</a:p>
          <a:p>
            <a:r>
              <a:rPr lang="en-US" sz="3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We needed to do a lot of outreach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Really needed address level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Really needed pre/post mitigation flags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Sent out data sharing agreements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Received some data (5 / 8 returned data)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Geomasked &amp; geocoded as needed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Continued outreach to potential partners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Still have labs collecting data w/o addresses or pre/post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Data sharing agreements strengthened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Received only 2 datasets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Geocoding donated this year and commitment for future</a:t>
            </a:r>
          </a:p>
          <a:p>
            <a:endParaRPr lang="en-US" sz="3600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8006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6000" y="685800"/>
            <a:ext cx="10668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400" b="1" u="sng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2017-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Received approximately 3 M results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2018-Received approximately 350k new results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2017-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342 counties w/ no data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2018-267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counties w/ no data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050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00" y="1733823"/>
            <a:ext cx="5638800" cy="3683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664" y="1818686"/>
            <a:ext cx="5860729" cy="35984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17187" y="5481371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2018 - </a:t>
            </a:r>
            <a:r>
              <a:rPr lang="en-US" sz="2400" dirty="0">
                <a:solidFill>
                  <a:srgbClr val="000000"/>
                </a:solidFill>
              </a:rPr>
              <a:t>267 counties w/ no data*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736" y="5481371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2017 - </a:t>
            </a:r>
            <a:r>
              <a:rPr lang="en-US" sz="2400" dirty="0">
                <a:solidFill>
                  <a:srgbClr val="000000"/>
                </a:solidFill>
              </a:rPr>
              <a:t>342 counties w/ no data*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7400" y="788921"/>
            <a:ext cx="1082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Data in 75 additional counties where we had none a year ago!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8432" y="6781800"/>
            <a:ext cx="1112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*Small numbers, i.e. too few samples, likely cause the shift in measure values in areas where observed.</a:t>
            </a:r>
          </a:p>
        </p:txBody>
      </p:sp>
      <p:sp>
        <p:nvSpPr>
          <p:cNvPr id="2" name="TextBox 1"/>
          <p:cNvSpPr txBox="1"/>
          <p:nvPr/>
        </p:nvSpPr>
        <p:spPr>
          <a:xfrm rot="19401492">
            <a:off x="4171119" y="2877973"/>
            <a:ext cx="40529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>
                  <a:solidFill>
                    <a:schemeClr val="accent4">
                      <a:lumMod val="50000"/>
                    </a:schemeClr>
                  </a:solidFill>
                </a:ln>
                <a:noFill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384567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1066800"/>
            <a:ext cx="9972675" cy="6419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6000" y="743634"/>
            <a:ext cx="929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Census Tracts – </a:t>
            </a:r>
            <a:r>
              <a:rPr lang="en-US" sz="3200" dirty="0">
                <a:solidFill>
                  <a:srgbClr val="000000"/>
                </a:solidFill>
              </a:rPr>
              <a:t>higher resolution w/ same data</a:t>
            </a:r>
          </a:p>
        </p:txBody>
      </p:sp>
      <p:sp>
        <p:nvSpPr>
          <p:cNvPr id="5" name="TextBox 4"/>
          <p:cNvSpPr txBox="1"/>
          <p:nvPr/>
        </p:nvSpPr>
        <p:spPr>
          <a:xfrm rot="19401492">
            <a:off x="3874973" y="3077544"/>
            <a:ext cx="63992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dirty="0">
                <a:ln>
                  <a:solidFill>
                    <a:schemeClr val="accent4">
                      <a:lumMod val="50000"/>
                    </a:schemeClr>
                  </a:solidFill>
                </a:ln>
                <a:noFill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716440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9800" y="762000"/>
            <a:ext cx="10744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u="sng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Recommendations</a:t>
            </a:r>
            <a:endParaRPr lang="en-US" sz="3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Start collecting and providing pre-mitigation flag data right away.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Provide address data in a secure way to Colorado DPHE or CDC.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200" dirty="0">
              <a:solidFill>
                <a:srgbClr val="222222"/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rgbClr val="222222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Work with accrediting state agencies to ensure everyone is happy.</a:t>
            </a:r>
            <a:endParaRPr lang="en-US" sz="3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871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8400" y="838200"/>
            <a:ext cx="99822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chemeClr val="bg2">
                    <a:lumMod val="50000"/>
                  </a:schemeClr>
                </a:solidFill>
              </a:rPr>
              <a:t>Lessons Learned</a:t>
            </a:r>
          </a:p>
          <a:p>
            <a:endParaRPr lang="en-US" sz="3600" u="sng" dirty="0">
              <a:solidFill>
                <a:schemeClr val="bg2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Be aware of partners interests, put them first if possible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Be cognizant of other states statutes and program needs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Data sharing agreements are stronger than ever and have been adapted by other programs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Patience (see number 1 above)</a:t>
            </a:r>
          </a:p>
        </p:txBody>
      </p:sp>
    </p:spTree>
    <p:extLst>
      <p:ext uri="{BB962C8B-B14F-4D97-AF65-F5344CB8AC3E}">
        <p14:creationId xmlns:p14="http://schemas.microsoft.com/office/powerpoint/2010/main" val="37299271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">
      <a:dk1>
        <a:srgbClr val="FFFFFF"/>
      </a:dk1>
      <a:lt1>
        <a:srgbClr val="FFFFFF"/>
      </a:lt1>
      <a:dk2>
        <a:srgbClr val="DCDEE0"/>
      </a:dk2>
      <a:lt2>
        <a:srgbClr val="53585F"/>
      </a:lt2>
      <a:accent1>
        <a:srgbClr val="0365C0"/>
      </a:accent1>
      <a:accent2>
        <a:srgbClr val="00882B"/>
      </a:accent2>
      <a:accent3>
        <a:srgbClr val="FFFFFF"/>
      </a:accent3>
      <a:accent4>
        <a:srgbClr val="DADADA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21719</TotalTime>
  <Words>347</Words>
  <Application>Microsoft Office PowerPoint</Application>
  <PresentationFormat>Custom</PresentationFormat>
  <Paragraphs>98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Avenir</vt:lpstr>
      <vt:lpstr>Calibri</vt:lpstr>
      <vt:lpstr>Symbol</vt:lpstr>
      <vt:lpstr>Times New Roman</vt:lpstr>
      <vt:lpstr>Trebuchet MS</vt:lpstr>
      <vt:lpstr>1_Office Theme</vt:lpstr>
      <vt:lpstr>Creating a National Radon Database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 Snow</dc:creator>
  <cp:lastModifiedBy>Dallas Jones</cp:lastModifiedBy>
  <cp:revision>1725</cp:revision>
  <dcterms:created xsi:type="dcterms:W3CDTF">2014-01-16T23:28:42Z</dcterms:created>
  <dcterms:modified xsi:type="dcterms:W3CDTF">2018-11-05T22:22:45Z</dcterms:modified>
</cp:coreProperties>
</file>