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2" r:id="rId5"/>
    <p:sldId id="271" r:id="rId6"/>
    <p:sldId id="259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62" r:id="rId15"/>
    <p:sldId id="261" r:id="rId16"/>
    <p:sldId id="26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450" y="1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942C-BD96-4DCB-B7A1-61A3819C9FE1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C893-9C01-4E8F-A5C1-433FB6795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02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942C-BD96-4DCB-B7A1-61A3819C9FE1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C893-9C01-4E8F-A5C1-433FB6795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0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942C-BD96-4DCB-B7A1-61A3819C9FE1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C893-9C01-4E8F-A5C1-433FB6795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9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942C-BD96-4DCB-B7A1-61A3819C9FE1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C893-9C01-4E8F-A5C1-433FB6795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0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942C-BD96-4DCB-B7A1-61A3819C9FE1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C893-9C01-4E8F-A5C1-433FB6795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8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942C-BD96-4DCB-B7A1-61A3819C9FE1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C893-9C01-4E8F-A5C1-433FB6795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2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942C-BD96-4DCB-B7A1-61A3819C9FE1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C893-9C01-4E8F-A5C1-433FB6795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2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942C-BD96-4DCB-B7A1-61A3819C9FE1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C893-9C01-4E8F-A5C1-433FB6795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26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942C-BD96-4DCB-B7A1-61A3819C9FE1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C893-9C01-4E8F-A5C1-433FB6795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82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942C-BD96-4DCB-B7A1-61A3819C9FE1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C893-9C01-4E8F-A5C1-433FB6795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41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942C-BD96-4DCB-B7A1-61A3819C9FE1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C893-9C01-4E8F-A5C1-433FB6795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2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4942C-BD96-4DCB-B7A1-61A3819C9FE1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BC893-9C01-4E8F-A5C1-433FB6795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2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healthviz.dphe.state.co.us/t/EnvironmentalProgramsPublic/views/RadonDashboardSeptember28/AARSTDashboard?:embed=y&amp;:showAppBanner=false&amp;:showShareOptions=true&amp;:display_count=no&amp;:showVizHome=n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ericm.brown@state.co.u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i="1" dirty="0" smtClean="0"/>
              <a:t>Updating the National Radon Map</a:t>
            </a:r>
            <a:endParaRPr lang="en-US" sz="6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6324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The 2017 International Radon Symposium</a:t>
            </a:r>
            <a:r>
              <a:rPr lang="en-US" sz="2400" dirty="0" smtClean="0">
                <a:effectLst/>
              </a:rPr>
              <a:t>™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6252891"/>
            <a:ext cx="1280160" cy="579093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228600" y="426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 smtClean="0"/>
              <a:t>Eric Brown, </a:t>
            </a:r>
            <a:r>
              <a:rPr lang="en-US" sz="1400" i="1" dirty="0" smtClean="0"/>
              <a:t>MPA</a:t>
            </a:r>
          </a:p>
          <a:p>
            <a:r>
              <a:rPr lang="en-US" sz="2000" i="1" dirty="0" smtClean="0"/>
              <a:t>Colorado Department of Public Health &amp; Environment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74003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19400" y="6324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The 2017 International Radon Symposium</a:t>
            </a:r>
            <a:r>
              <a:rPr lang="en-US" sz="2400" dirty="0" smtClean="0">
                <a:effectLst/>
              </a:rPr>
              <a:t>™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5713"/>
            <a:ext cx="1279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Content Placeholder 8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2400" y="304800"/>
            <a:ext cx="8630986" cy="447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10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19400" y="6324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The 2017 International Radon Symposium</a:t>
            </a:r>
            <a:r>
              <a:rPr lang="en-US" sz="2400" dirty="0" smtClean="0">
                <a:effectLst/>
              </a:rPr>
              <a:t>™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5713"/>
            <a:ext cx="1279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609600"/>
            <a:ext cx="8331776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61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19400" y="6324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The 2017 International Radon Symposium</a:t>
            </a:r>
            <a:r>
              <a:rPr lang="en-US" sz="2400" dirty="0" smtClean="0">
                <a:effectLst/>
              </a:rPr>
              <a:t>™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5713"/>
            <a:ext cx="1279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533400"/>
            <a:ext cx="805130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32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19400" y="62484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The 2017 International Radon Symposium</a:t>
            </a:r>
            <a:r>
              <a:rPr lang="en-US" sz="2400" dirty="0" smtClean="0">
                <a:effectLst/>
              </a:rPr>
              <a:t>™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5713"/>
            <a:ext cx="1279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457200"/>
            <a:ext cx="8413677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71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19400" y="6324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The 2017 International Radon Symposium</a:t>
            </a:r>
            <a:r>
              <a:rPr lang="en-US" sz="2400" dirty="0" smtClean="0">
                <a:effectLst/>
              </a:rPr>
              <a:t>™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5713"/>
            <a:ext cx="1279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457200"/>
            <a:ext cx="8229600" cy="424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53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Recommendations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6324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The 2017 International Radon Symposium</a:t>
            </a:r>
            <a:r>
              <a:rPr lang="en-US" sz="2400" dirty="0" smtClean="0">
                <a:effectLst/>
              </a:rPr>
              <a:t>™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5713"/>
            <a:ext cx="1279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0273" y="990600"/>
            <a:ext cx="8229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Start </a:t>
            </a:r>
            <a:r>
              <a:rPr lang="en-US" sz="20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collecting </a:t>
            </a:r>
            <a:r>
              <a:rPr lang="en-US" sz="2000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pre-mitigation </a:t>
            </a:r>
            <a:r>
              <a:rPr lang="en-US" sz="20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data now and entering that into </a:t>
            </a:r>
            <a:r>
              <a:rPr lang="en-US" sz="2000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your database.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>
              <a:solidFill>
                <a:srgbClr val="222222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Get </a:t>
            </a:r>
            <a:r>
              <a:rPr lang="en-US" sz="20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an intern from a local college to enter old premitigation-flagged data into a database working backwards from present </a:t>
            </a:r>
            <a:r>
              <a:rPr lang="en-US" sz="2000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date. </a:t>
            </a:r>
            <a:r>
              <a:rPr lang="en-US" sz="20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We don’t need to go back very </a:t>
            </a:r>
            <a:r>
              <a:rPr lang="en-US" sz="2000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far.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>
              <a:solidFill>
                <a:srgbClr val="222222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Provide </a:t>
            </a:r>
            <a:r>
              <a:rPr lang="en-US" sz="20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address data in a secure way that can be geocoded or geocode the data using software provided by partners. Geocoding should be done to a very small geography like a census tract. There are off the shelf products that geocode to this level.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>
              <a:solidFill>
                <a:srgbClr val="222222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Provide </a:t>
            </a:r>
            <a:r>
              <a:rPr lang="en-US" sz="20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point level data in a secure way to agency scientists that can model the data points in a valid way. This can be augmented by the addition of ancillary data sets like geology or year structure built data from Census, for example. 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75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i="1" dirty="0"/>
              <a:t>Questions</a:t>
            </a:r>
            <a:r>
              <a:rPr lang="en-US" sz="6600" b="1" i="1" dirty="0" smtClean="0"/>
              <a:t>?</a:t>
            </a:r>
            <a:endParaRPr lang="en-US" sz="6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6324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The 2017 International Radon Symposium</a:t>
            </a:r>
            <a:r>
              <a:rPr lang="en-US" sz="2400" dirty="0" smtClean="0">
                <a:effectLst/>
              </a:rPr>
              <a:t>™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5713"/>
            <a:ext cx="1279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Thank </a:t>
            </a:r>
            <a:r>
              <a:rPr lang="en-US" sz="4000" dirty="0"/>
              <a:t>you!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Contact Info: </a:t>
            </a:r>
          </a:p>
          <a:p>
            <a:pPr marL="0" indent="0">
              <a:buNone/>
            </a:pPr>
            <a:r>
              <a:rPr lang="en-US" dirty="0"/>
              <a:t>Eric Brown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ericm.brown@state.co.us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(303) 692-3630</a:t>
            </a:r>
          </a:p>
        </p:txBody>
      </p:sp>
    </p:spTree>
    <p:extLst>
      <p:ext uri="{BB962C8B-B14F-4D97-AF65-F5344CB8AC3E}">
        <p14:creationId xmlns:p14="http://schemas.microsoft.com/office/powerpoint/2010/main" val="1691377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19400" y="6324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The 2017 International Radon Symposium</a:t>
            </a:r>
            <a:r>
              <a:rPr lang="en-US" sz="2400" dirty="0" smtClean="0">
                <a:effectLst/>
              </a:rPr>
              <a:t>™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5713"/>
            <a:ext cx="1279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228600"/>
            <a:ext cx="86106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u="sng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4800" b="1" u="sng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Project background</a:t>
            </a:r>
            <a:endParaRPr lang="en-US" sz="32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200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Environmental 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Public Health Tracking </a:t>
            </a:r>
            <a:endParaRPr lang="en-US" sz="3200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200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Started 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working 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with Colorado radon 		program 2011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Created new 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Colorado 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map 2012/13</a:t>
            </a:r>
            <a:r>
              <a:rPr lang="en-US" sz="3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0362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19400" y="6324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The 2017 International Radon Symposium</a:t>
            </a:r>
            <a:r>
              <a:rPr lang="en-US" sz="2400" dirty="0" smtClean="0">
                <a:effectLst/>
              </a:rPr>
              <a:t>™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5713"/>
            <a:ext cx="1279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8200" y="152400"/>
            <a:ext cx="64516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Updating the </a:t>
            </a:r>
            <a:r>
              <a:rPr lang="en-US" sz="4000" b="1" u="sng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National </a:t>
            </a:r>
            <a:r>
              <a:rPr lang="en-US" sz="4000" b="1" u="sng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</a:p>
          <a:p>
            <a:r>
              <a:rPr lang="en-US" sz="3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Connected 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with Dallas via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Chrys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early </a:t>
            </a:r>
            <a:endParaRPr lang="en-US" sz="2800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</a:p>
          <a:p>
            <a: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Only had about 6 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months 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symposium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Thought we could get a new national 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map 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up 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by now</a:t>
            </a:r>
          </a:p>
          <a:p>
            <a: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Planned on using the same method as </a:t>
            </a:r>
            <a:endParaRPr lang="en-US" sz="2800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original map 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(EPA 1993)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8672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19400" y="6324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The 2017 International Radon Symposium</a:t>
            </a:r>
            <a:r>
              <a:rPr lang="en-US" sz="2400" dirty="0" smtClean="0">
                <a:effectLst/>
              </a:rPr>
              <a:t>™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5713"/>
            <a:ext cx="1279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800" b="1" u="sng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</a:p>
          <a:p>
            <a:pPr marL="0" indent="0">
              <a:buNone/>
            </a:pPr>
            <a:endParaRPr lang="en-US" sz="36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needed to do a lot of outreach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Really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needed address level data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Really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needed pre/post mitigation flags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Sent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out data sharing agreements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Received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some data (4 labs total)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Geomasked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&amp; geocoded as needed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41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19400" y="6324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The 2017 International Radon Symposium</a:t>
            </a:r>
            <a:r>
              <a:rPr lang="en-US" sz="2400" dirty="0" smtClean="0">
                <a:effectLst/>
              </a:rPr>
              <a:t>™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5713"/>
            <a:ext cx="1279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381000"/>
            <a:ext cx="8610600" cy="5943600"/>
          </a:xfrm>
        </p:spPr>
        <p:txBody>
          <a:bodyPr>
            <a:normAutofit fontScale="92500" lnSpcReduction="10000"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u="sng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Received </a:t>
            </a:r>
            <a:r>
              <a:rPr lang="en-US" sz="33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approximately 3 M results</a:t>
            </a:r>
            <a:br>
              <a:rPr lang="en-US" sz="33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Approximately </a:t>
            </a:r>
            <a:r>
              <a:rPr lang="en-US" sz="33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2.2 M cleaned, deduplicated,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	without “post-mitigation” flag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3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3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Approximately </a:t>
            </a:r>
            <a:r>
              <a:rPr lang="en-US" sz="33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1.2 M with pre-mitigation flag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3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Good </a:t>
            </a:r>
            <a:r>
              <a:rPr lang="en-US" sz="33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data across most of the country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3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3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Spotty or no </a:t>
            </a:r>
            <a:r>
              <a:rPr lang="en-US" sz="33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data for large sections of </a:t>
            </a:r>
            <a:r>
              <a:rPr lang="en-US" sz="33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country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694083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19400" y="6324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The 2017 International Radon Symposium</a:t>
            </a:r>
            <a:r>
              <a:rPr lang="en-US" sz="2400" dirty="0" smtClean="0">
                <a:effectLst/>
              </a:rPr>
              <a:t>™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5713"/>
            <a:ext cx="1279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304800"/>
            <a:ext cx="8382000" cy="5562600"/>
          </a:xfrm>
        </p:spPr>
        <p:txBody>
          <a:bodyPr>
            <a:normAutofit fontScale="77500" lnSpcReduction="20000"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u="sng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Mapping</a:t>
            </a:r>
            <a:endParaRPr lang="en-US" sz="4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171450" algn="l"/>
              </a:tabLst>
            </a:pPr>
            <a:r>
              <a:rPr lang="en-US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sz="3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original method required extensive </a:t>
            </a:r>
            <a:r>
              <a:rPr lang="en-US" sz="3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		georeferencing</a:t>
            </a:r>
            <a:endParaRPr lang="en-US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Contained error we thought we could eliminate</a:t>
            </a:r>
            <a:endParaRPr lang="en-US" sz="3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	Very few data points</a:t>
            </a:r>
            <a:endParaRPr lang="en-US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	</a:t>
            </a:r>
            <a:r>
              <a:rPr lang="en-US" sz="3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County </a:t>
            </a:r>
            <a:r>
              <a:rPr lang="en-US" sz="3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level (large) geography</a:t>
            </a:r>
            <a:endParaRPr lang="en-US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	</a:t>
            </a:r>
            <a:r>
              <a:rPr lang="en-US" sz="3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Ranking </a:t>
            </a:r>
            <a:r>
              <a:rPr lang="en-US" sz="3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and confidence indexes </a:t>
            </a:r>
            <a:endParaRPr lang="en-US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Indoor </a:t>
            </a:r>
            <a:r>
              <a:rPr lang="en-US" sz="3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radon measurements = </a:t>
            </a:r>
            <a:r>
              <a:rPr lang="en-US" sz="3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			(</a:t>
            </a:r>
            <a:r>
              <a:rPr lang="en-US" sz="3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radioactivity, </a:t>
            </a:r>
            <a:r>
              <a:rPr lang="en-US" sz="3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geology</a:t>
            </a:r>
            <a:r>
              <a:rPr lang="en-US" sz="3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soil </a:t>
            </a:r>
            <a:r>
              <a:rPr lang="en-US" sz="3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permeability, </a:t>
            </a:r>
            <a:r>
              <a:rPr lang="en-US" sz="3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	architecture</a:t>
            </a:r>
            <a:r>
              <a:rPr lang="en-US" sz="3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GFE)</a:t>
            </a:r>
            <a:endParaRPr lang="en-US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	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3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we have good and well-distributed radon </a:t>
            </a:r>
            <a:r>
              <a:rPr lang="en-US" sz="3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measurements</a:t>
            </a:r>
            <a:r>
              <a:rPr lang="en-US" sz="3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3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do not need the other </a:t>
            </a:r>
            <a:r>
              <a:rPr lang="en-US" sz="3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parameters</a:t>
            </a:r>
            <a:endParaRPr lang="en-US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129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19400" y="6324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The 2017 International Radon Symposium</a:t>
            </a:r>
            <a:r>
              <a:rPr lang="en-US" sz="2400" dirty="0" smtClean="0">
                <a:effectLst/>
              </a:rPr>
              <a:t>™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5713"/>
            <a:ext cx="1279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39762" y="304800"/>
            <a:ext cx="82296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u="sng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Mapping</a:t>
            </a:r>
            <a:endParaRPr lang="en-US" sz="4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7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Predictive model surfaces?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7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7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Map </a:t>
            </a:r>
            <a:r>
              <a:rPr lang="en-US" sz="27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radon measurements data as is but at </a:t>
            </a:r>
            <a:r>
              <a:rPr lang="en-US" sz="27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	smaller geography?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7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7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Apply </a:t>
            </a:r>
            <a:r>
              <a:rPr lang="en-US" sz="27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piece of the EPA method </a:t>
            </a:r>
            <a:r>
              <a:rPr lang="en-US" sz="27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to extrapolate 	from 	smaller </a:t>
            </a:r>
            <a:r>
              <a:rPr lang="en-US" sz="27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resolution </a:t>
            </a:r>
            <a:r>
              <a:rPr lang="en-US" sz="27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to larger </a:t>
            </a:r>
            <a:r>
              <a:rPr lang="en-US" sz="27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county </a:t>
            </a:r>
            <a:r>
              <a:rPr lang="en-US" sz="27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resolution for 	epidemiologists and </a:t>
            </a:r>
            <a:r>
              <a:rPr lang="en-US" sz="27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policy </a:t>
            </a:r>
            <a:r>
              <a:rPr lang="en-US" sz="27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makers?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7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7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Mash-up census tracts w/ counties or surfaces 	where lacking data?</a:t>
            </a:r>
            <a:endParaRPr lang="en-US" sz="27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76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6324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The 2017 International Radon Symposium</a:t>
            </a:r>
            <a:r>
              <a:rPr lang="en-US" sz="2400" dirty="0" smtClean="0">
                <a:effectLst/>
              </a:rPr>
              <a:t>™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5713"/>
            <a:ext cx="1279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25963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Kriging 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and co-kriging looked like it would be a relatively straightforward means to create an accurate predictive map but lacked the right kind and amount of data </a:t>
            </a:r>
            <a:r>
              <a:rPr lang="en-US" sz="24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at this time.</a:t>
            </a:r>
            <a:endParaRPr lang="en-US" sz="24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Our data set had either plenty of data in a region that modeling was not desirable or not near enough data to make an accurate prediction. 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With these two factors and the previously stated reasons for not using the original method we knew we would not be able to create a new national map by today. 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We were able to do county and census tract level summary analysis and compare results to the original EPA assigned zones. 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826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Radon Potential Map versus Actual Radon Measurements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6324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The 2017 International Radon Symposium</a:t>
            </a:r>
            <a:r>
              <a:rPr lang="en-US" sz="2400" dirty="0" smtClean="0">
                <a:effectLst/>
              </a:rPr>
              <a:t>™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5713"/>
            <a:ext cx="1279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3198 </a:t>
            </a:r>
            <a:r>
              <a:rPr lang="en-US" sz="4800" dirty="0">
                <a:ea typeface="Calibri" panose="020F0502020204030204" pitchFamily="34" charset="0"/>
                <a:cs typeface="Times New Roman" panose="02020603050405020304" pitchFamily="18" charset="0"/>
              </a:rPr>
              <a:t>Counties in 1993 zones listing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ea typeface="Calibri" panose="020F0502020204030204" pitchFamily="34" charset="0"/>
                <a:cs typeface="Times New Roman" panose="02020603050405020304" pitchFamily="18" charset="0"/>
              </a:rPr>
              <a:t>3152 Counties Total 2017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Pre and NC</a:t>
            </a:r>
            <a:endParaRPr lang="en-US" sz="4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ea typeface="Calibri" panose="020F0502020204030204" pitchFamily="34" charset="0"/>
                <a:cs typeface="Times New Roman" panose="02020603050405020304" pitchFamily="18" charset="0"/>
              </a:rPr>
              <a:t>2808 counties of 3152 (342 counties null values or no data)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ea typeface="Calibri" panose="020F0502020204030204" pitchFamily="34" charset="0"/>
                <a:cs typeface="Times New Roman" panose="02020603050405020304" pitchFamily="18" charset="0"/>
              </a:rPr>
              <a:t>823 or 29% under-predicted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ea typeface="Calibri" panose="020F0502020204030204" pitchFamily="34" charset="0"/>
                <a:cs typeface="Times New Roman" panose="02020603050405020304" pitchFamily="18" charset="0"/>
              </a:rPr>
              <a:t>547 actually over 4 </a:t>
            </a:r>
            <a:r>
              <a:rPr lang="en-US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pCi</a:t>
            </a:r>
            <a:r>
              <a:rPr lang="en-US" sz="4800" dirty="0">
                <a:ea typeface="Calibri" panose="020F0502020204030204" pitchFamily="34" charset="0"/>
                <a:cs typeface="Times New Roman" panose="02020603050405020304" pitchFamily="18" charset="0"/>
              </a:rPr>
              <a:t>/L or would have been a “zone 1”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ea typeface="Calibri" panose="020F0502020204030204" pitchFamily="34" charset="0"/>
                <a:cs typeface="Times New Roman" panose="02020603050405020304" pitchFamily="18" charset="0"/>
              </a:rPr>
              <a:t>222 over-predicted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ea typeface="Calibri" panose="020F0502020204030204" pitchFamily="34" charset="0"/>
                <a:cs typeface="Times New Roman" panose="02020603050405020304" pitchFamily="18" charset="0"/>
              </a:rPr>
              <a:t>The county with the highest number of samples (</a:t>
            </a:r>
            <a:r>
              <a:rPr lang="en-US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MIddlesex</a:t>
            </a:r>
            <a:r>
              <a:rPr lang="en-US" sz="4800" dirty="0">
                <a:ea typeface="Calibri" panose="020F0502020204030204" pitchFamily="34" charset="0"/>
                <a:cs typeface="Times New Roman" panose="02020603050405020304" pitchFamily="18" charset="0"/>
              </a:rPr>
              <a:t>, MA) with 90,682 samples was over-predicted at a 1 with a 2017 average of 3.3.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Pre-mitigation only</a:t>
            </a:r>
            <a:endParaRPr lang="en-US" sz="4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4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ea typeface="Calibri" panose="020F0502020204030204" pitchFamily="34" charset="0"/>
                <a:cs typeface="Times New Roman" panose="02020603050405020304" pitchFamily="18" charset="0"/>
              </a:rPr>
              <a:t>2755 counties of 3152 (397 counties w/ null values or no data)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ea typeface="Calibri" panose="020F0502020204030204" pitchFamily="34" charset="0"/>
                <a:cs typeface="Times New Roman" panose="02020603050405020304" pitchFamily="18" charset="0"/>
              </a:rPr>
              <a:t>851 or 31% under-predicted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ea typeface="Calibri" panose="020F0502020204030204" pitchFamily="34" charset="0"/>
                <a:cs typeface="Times New Roman" panose="02020603050405020304" pitchFamily="18" charset="0"/>
              </a:rPr>
              <a:t>593 over 4 </a:t>
            </a:r>
            <a:r>
              <a:rPr lang="en-US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pCi</a:t>
            </a:r>
            <a:r>
              <a:rPr lang="en-US" sz="4800" dirty="0">
                <a:ea typeface="Calibri" panose="020F0502020204030204" pitchFamily="34" charset="0"/>
                <a:cs typeface="Times New Roman" panose="02020603050405020304" pitchFamily="18" charset="0"/>
              </a:rPr>
              <a:t>/L or would have been a “zone 1”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ea typeface="Calibri" panose="020F0502020204030204" pitchFamily="34" charset="0"/>
                <a:cs typeface="Times New Roman" panose="02020603050405020304" pitchFamily="18" charset="0"/>
              </a:rPr>
              <a:t>0 over-predicted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ea typeface="Calibri" panose="020F0502020204030204" pitchFamily="34" charset="0"/>
                <a:cs typeface="Times New Roman" panose="02020603050405020304" pitchFamily="18" charset="0"/>
              </a:rPr>
              <a:t>Same county, </a:t>
            </a:r>
            <a:r>
              <a:rPr lang="en-US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MIddlesex</a:t>
            </a:r>
            <a:r>
              <a:rPr lang="en-US" sz="4800" dirty="0">
                <a:ea typeface="Calibri" panose="020F0502020204030204" pitchFamily="34" charset="0"/>
                <a:cs typeface="Times New Roman" panose="02020603050405020304" pitchFamily="18" charset="0"/>
              </a:rPr>
              <a:t>, MA had only 5519 samples clearly marked as pre-mitigation with a result of 5.09  for 2017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321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290</Words>
  <Application>Microsoft Office PowerPoint</Application>
  <PresentationFormat>On-screen Show (4:3)</PresentationFormat>
  <Paragraphs>119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Updating the National Radon 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 </vt:lpstr>
      <vt:lpstr>Radon Potential Map versus Actual Radon Measurements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Recommendations </vt:lpstr>
      <vt:lpstr>Questions?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Chazaud</dc:creator>
  <cp:lastModifiedBy>Brown, Eric M.</cp:lastModifiedBy>
  <cp:revision>20</cp:revision>
  <dcterms:created xsi:type="dcterms:W3CDTF">2016-02-16T17:20:53Z</dcterms:created>
  <dcterms:modified xsi:type="dcterms:W3CDTF">2017-10-19T17:08:30Z</dcterms:modified>
</cp:coreProperties>
</file>