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78" r:id="rId2"/>
    <p:sldId id="303" r:id="rId3"/>
    <p:sldId id="345" r:id="rId4"/>
    <p:sldId id="335" r:id="rId5"/>
    <p:sldId id="336" r:id="rId6"/>
    <p:sldId id="337" r:id="rId7"/>
    <p:sldId id="334" r:id="rId8"/>
    <p:sldId id="338" r:id="rId9"/>
    <p:sldId id="290" r:id="rId10"/>
    <p:sldId id="281" r:id="rId11"/>
    <p:sldId id="339" r:id="rId12"/>
    <p:sldId id="287" r:id="rId13"/>
    <p:sldId id="288" r:id="rId14"/>
    <p:sldId id="289" r:id="rId15"/>
    <p:sldId id="282" r:id="rId16"/>
    <p:sldId id="341" r:id="rId17"/>
    <p:sldId id="340" r:id="rId18"/>
    <p:sldId id="343" r:id="rId19"/>
    <p:sldId id="342" r:id="rId20"/>
    <p:sldId id="275" r:id="rId21"/>
    <p:sldId id="277" r:id="rId22"/>
    <p:sldId id="344" r:id="rId23"/>
    <p:sldId id="258" r:id="rId2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789" autoAdjust="0"/>
  </p:normalViewPr>
  <p:slideViewPr>
    <p:cSldViewPr>
      <p:cViewPr varScale="1">
        <p:scale>
          <a:sx n="45" d="100"/>
          <a:sy n="45" d="100"/>
        </p:scale>
        <p:origin x="2328" y="42"/>
      </p:cViewPr>
      <p:guideLst>
        <p:guide orient="horz" pos="2160"/>
        <p:guide pos="2880"/>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65E5EF49-BD84-4ACF-86B9-20232D087798}" type="datetimeFigureOut">
              <a:rPr lang="en-US" smtClean="0"/>
              <a:t>9/20/2018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CB35BA1B-D560-46E0-864F-D4C50B9A0A0D}" type="slidenum">
              <a:rPr lang="en-US" smtClean="0"/>
              <a:t>‹#›</a:t>
            </a:fld>
            <a:endParaRPr lang="en-US"/>
          </a:p>
        </p:txBody>
      </p:sp>
    </p:spTree>
    <p:extLst>
      <p:ext uri="{BB962C8B-B14F-4D97-AF65-F5344CB8AC3E}">
        <p14:creationId xmlns:p14="http://schemas.microsoft.com/office/powerpoint/2010/main" val="1367004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BBEED96F-E7F3-4809-8915-DAB3C741539F}" type="datetimeFigureOut">
              <a:rPr lang="en-US" smtClean="0"/>
              <a:t>9/20/2018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659DC4C-1D38-42A0-A842-FE92D0B03ECD}" type="slidenum">
              <a:rPr lang="en-US" smtClean="0"/>
              <a:t>‹#›</a:t>
            </a:fld>
            <a:endParaRPr lang="en-US"/>
          </a:p>
        </p:txBody>
      </p:sp>
    </p:spTree>
    <p:extLst>
      <p:ext uri="{BB962C8B-B14F-4D97-AF65-F5344CB8AC3E}">
        <p14:creationId xmlns:p14="http://schemas.microsoft.com/office/powerpoint/2010/main" val="149192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esl.ces.uga.edu/water/ma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an up-to-date summary of Testing, Public Education, and Mitigation program on Uranium and Radon in Georgia well water</a:t>
            </a:r>
          </a:p>
        </p:txBody>
      </p:sp>
      <p:sp>
        <p:nvSpPr>
          <p:cNvPr id="4" name="Slide Number Placeholder 3"/>
          <p:cNvSpPr>
            <a:spLocks noGrp="1"/>
          </p:cNvSpPr>
          <p:nvPr>
            <p:ph type="sldNum" sz="quarter" idx="10"/>
          </p:nvPr>
        </p:nvSpPr>
        <p:spPr/>
        <p:txBody>
          <a:bodyPr/>
          <a:lstStyle/>
          <a:p>
            <a:fld id="{9659DC4C-1D38-42A0-A842-FE92D0B03ECD}" type="slidenum">
              <a:rPr lang="en-US" smtClean="0"/>
              <a:t>1</a:t>
            </a:fld>
            <a:endParaRPr lang="en-US"/>
          </a:p>
        </p:txBody>
      </p:sp>
    </p:spTree>
    <p:extLst>
      <p:ext uri="{BB962C8B-B14F-4D97-AF65-F5344CB8AC3E}">
        <p14:creationId xmlns:p14="http://schemas.microsoft.com/office/powerpoint/2010/main" val="1628891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what happened gradually:</a:t>
            </a:r>
          </a:p>
          <a:p>
            <a:pPr lvl="0"/>
            <a:r>
              <a:rPr lang="en-US" sz="1200" b="1" u="none" kern="1200" dirty="0">
                <a:solidFill>
                  <a:schemeClr val="tx1"/>
                </a:solidFill>
                <a:effectLst/>
                <a:latin typeface="+mn-lt"/>
                <a:ea typeface="+mn-ea"/>
                <a:cs typeface="+mn-cs"/>
              </a:rPr>
              <a:t>Communication between Extension Office (Monroe) and Trace Metals Lab, AESL, UGA</a:t>
            </a:r>
            <a:endParaRPr lang="en-US" sz="1200" u="none"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 </a:t>
            </a:r>
          </a:p>
          <a:p>
            <a:pPr lvl="0"/>
            <a:r>
              <a:rPr lang="en-US" sz="1200" b="1" u="none" kern="1200" dirty="0">
                <a:solidFill>
                  <a:schemeClr val="tx1"/>
                </a:solidFill>
                <a:effectLst/>
                <a:latin typeface="+mn-lt"/>
                <a:ea typeface="+mn-ea"/>
                <a:cs typeface="+mn-cs"/>
              </a:rPr>
              <a:t>½ Price Program Initiated (As &amp; U In Well Water Only) </a:t>
            </a:r>
            <a:endParaRPr lang="en-US" sz="1200" u="none" kern="1200" dirty="0">
              <a:solidFill>
                <a:schemeClr val="tx1"/>
              </a:solidFill>
              <a:effectLst/>
              <a:latin typeface="+mn-lt"/>
              <a:ea typeface="+mn-ea"/>
              <a:cs typeface="+mn-cs"/>
            </a:endParaRPr>
          </a:p>
          <a:p>
            <a:pPr lvl="0"/>
            <a:endParaRPr lang="en-US" sz="1200" b="1" u="none"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 Public Information Event Requested (Monroe Co.)</a:t>
            </a:r>
            <a:endParaRPr lang="en-US" sz="1200" u="none"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 </a:t>
            </a:r>
          </a:p>
          <a:p>
            <a:pPr lvl="0"/>
            <a:r>
              <a:rPr lang="en-US" sz="1200" b="1" u="none" kern="1200" dirty="0">
                <a:solidFill>
                  <a:schemeClr val="tx1"/>
                </a:solidFill>
                <a:effectLst/>
                <a:latin typeface="+mn-lt"/>
                <a:ea typeface="+mn-ea"/>
                <a:cs typeface="+mn-cs"/>
              </a:rPr>
              <a:t>Community Involvement In Spreading Information</a:t>
            </a:r>
            <a:endParaRPr lang="en-US" sz="1200" u="none"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 </a:t>
            </a:r>
          </a:p>
          <a:p>
            <a:pPr lvl="0"/>
            <a:r>
              <a:rPr lang="en-US" sz="1200" b="1" u="none" kern="1200" dirty="0">
                <a:solidFill>
                  <a:schemeClr val="tx1"/>
                </a:solidFill>
                <a:effectLst/>
                <a:latin typeface="+mn-lt"/>
                <a:ea typeface="+mn-ea"/>
                <a:cs typeface="+mn-cs"/>
              </a:rPr>
              <a:t>Outreach Collaboration Between Lab Group and FACS</a:t>
            </a:r>
            <a:endParaRPr lang="en-US" sz="1200" u="none"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 </a:t>
            </a:r>
          </a:p>
          <a:p>
            <a:pPr lvl="0"/>
            <a:r>
              <a:rPr lang="en-US" sz="1200" b="1" u="none" kern="1200" dirty="0">
                <a:solidFill>
                  <a:schemeClr val="tx1"/>
                </a:solidFill>
                <a:effectLst/>
                <a:latin typeface="+mn-lt"/>
                <a:ea typeface="+mn-ea"/>
                <a:cs typeface="+mn-cs"/>
              </a:rPr>
              <a:t>Dana Lynch (Monroe Co.; FACS) Recognized For An ‘Outstanding Extension Program’</a:t>
            </a:r>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10</a:t>
            </a:fld>
            <a:endParaRPr lang="en-US"/>
          </a:p>
        </p:txBody>
      </p:sp>
    </p:spTree>
    <p:extLst>
      <p:ext uri="{BB962C8B-B14F-4D97-AF65-F5344CB8AC3E}">
        <p14:creationId xmlns:p14="http://schemas.microsoft.com/office/powerpoint/2010/main" val="168752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latin typeface="+mn-lt"/>
              </a:rPr>
              <a:t>The Public Service and Outreach Units that collaborate and provide public education, testing, and informational resources are:</a:t>
            </a:r>
          </a:p>
          <a:p>
            <a:pPr marL="571500" indent="-571500" algn="just">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UGA Extension </a:t>
            </a:r>
          </a:p>
          <a:p>
            <a:pPr marL="1314450" lvl="1" indent="-571500">
              <a:buFont typeface="Arial" panose="020B0604020202020204" pitchFamily="34" charset="0"/>
              <a:buChar char="•"/>
            </a:pPr>
            <a:r>
              <a:rPr lang="en-US" sz="2400" b="1" dirty="0">
                <a:latin typeface="+mn-lt"/>
              </a:rPr>
              <a:t>Agricultural Environmental Services Laboratories</a:t>
            </a:r>
          </a:p>
          <a:p>
            <a:pPr marL="1314450" lvl="1" indent="-571500">
              <a:buFont typeface="Arial" panose="020B0604020202020204" pitchFamily="34" charset="0"/>
              <a:buChar char="•"/>
            </a:pPr>
            <a:r>
              <a:rPr lang="en-US" sz="2400" b="1" dirty="0">
                <a:latin typeface="+mn-lt"/>
              </a:rPr>
              <a:t>Monroe County</a:t>
            </a:r>
          </a:p>
          <a:p>
            <a:pPr marL="1314450" lvl="1" indent="-571500">
              <a:buFont typeface="Arial" panose="020B0604020202020204" pitchFamily="34" charset="0"/>
              <a:buChar char="•"/>
            </a:pPr>
            <a:r>
              <a:rPr lang="en-US" sz="2400" b="1" dirty="0">
                <a:latin typeface="+mn-lt"/>
              </a:rPr>
              <a:t>College of Family and Consumer Sciences</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Georgia Department of Public Health</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U.S. Environmental Protection Agency</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Monroe County Resident Donna Welch</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11</a:t>
            </a:fld>
            <a:endParaRPr lang="en-US"/>
          </a:p>
        </p:txBody>
      </p:sp>
    </p:spTree>
    <p:extLst>
      <p:ext uri="{BB962C8B-B14F-4D97-AF65-F5344CB8AC3E}">
        <p14:creationId xmlns:p14="http://schemas.microsoft.com/office/powerpoint/2010/main" val="167466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conducted several Water Education Workshops most of which was in Monroe County, some in Macon county, one in High falls.</a:t>
            </a:r>
          </a:p>
          <a:p>
            <a:r>
              <a:rPr lang="en-US" sz="1200" kern="1200" dirty="0">
                <a:solidFill>
                  <a:schemeClr val="tx1"/>
                </a:solidFill>
                <a:effectLst/>
                <a:latin typeface="+mn-lt"/>
                <a:ea typeface="+mn-ea"/>
                <a:cs typeface="+mn-cs"/>
              </a:rPr>
              <a:t>This picture is from our few workshops.</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12</a:t>
            </a:fld>
            <a:endParaRPr lang="en-US"/>
          </a:p>
        </p:txBody>
      </p:sp>
    </p:spTree>
    <p:extLst>
      <p:ext uri="{BB962C8B-B14F-4D97-AF65-F5344CB8AC3E}">
        <p14:creationId xmlns:p14="http://schemas.microsoft.com/office/powerpoint/2010/main" val="7819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Several news casters got involved interviewing the homeowners, extension agents, and lab personnel and published news about uranium in DW wells.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this one published in Reporter in Forsyth, talking about ………………</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13</a:t>
            </a:fld>
            <a:endParaRPr lang="en-US"/>
          </a:p>
        </p:txBody>
      </p:sp>
    </p:spTree>
    <p:extLst>
      <p:ext uri="{BB962C8B-B14F-4D97-AF65-F5344CB8AC3E}">
        <p14:creationId xmlns:p14="http://schemas.microsoft.com/office/powerpoint/2010/main" val="157527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another one published in TELEGRAPH in Macon</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14</a:t>
            </a:fld>
            <a:endParaRPr lang="en-US"/>
          </a:p>
        </p:txBody>
      </p:sp>
    </p:spTree>
    <p:extLst>
      <p:ext uri="{BB962C8B-B14F-4D97-AF65-F5344CB8AC3E}">
        <p14:creationId xmlns:p14="http://schemas.microsoft.com/office/powerpoint/2010/main" val="1949849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instant impact of the workshop was evaluated by inviting the attendees to answer to the 5 selected questions like.</a:t>
            </a:r>
          </a:p>
          <a:p>
            <a:pPr lvl="0"/>
            <a:r>
              <a:rPr lang="en-US" sz="1200" kern="1200" dirty="0">
                <a:solidFill>
                  <a:schemeClr val="tx1"/>
                </a:solidFill>
                <a:effectLst/>
                <a:latin typeface="+mn-lt"/>
                <a:ea typeface="+mn-ea"/>
                <a:cs typeface="+mn-cs"/>
              </a:rPr>
              <a:t>I understand about uranium and how it could affect someone’s health.  91-94% positive response</a:t>
            </a:r>
          </a:p>
          <a:p>
            <a:pPr lvl="0"/>
            <a:r>
              <a:rPr lang="en-US" sz="1200" kern="1200" dirty="0">
                <a:solidFill>
                  <a:schemeClr val="tx1"/>
                </a:solidFill>
                <a:effectLst/>
                <a:latin typeface="+mn-lt"/>
                <a:ea typeface="+mn-ea"/>
                <a:cs typeface="+mn-cs"/>
              </a:rPr>
              <a:t>I understand about radon and how it could affect someone’s health.  91-94% positive response</a:t>
            </a:r>
          </a:p>
          <a:p>
            <a:pPr lvl="0"/>
            <a:r>
              <a:rPr lang="en-US" sz="1200" kern="1200" dirty="0">
                <a:solidFill>
                  <a:schemeClr val="tx1"/>
                </a:solidFill>
                <a:effectLst/>
                <a:latin typeface="+mn-lt"/>
                <a:ea typeface="+mn-ea"/>
                <a:cs typeface="+mn-cs"/>
              </a:rPr>
              <a:t>I understand what to do if I have uranium in my water. 91-94% positive response</a:t>
            </a:r>
          </a:p>
          <a:p>
            <a:pPr lvl="0"/>
            <a:r>
              <a:rPr lang="en-US" sz="1200" kern="1200" dirty="0">
                <a:solidFill>
                  <a:schemeClr val="tx1"/>
                </a:solidFill>
                <a:effectLst/>
                <a:latin typeface="+mn-lt"/>
                <a:ea typeface="+mn-ea"/>
                <a:cs typeface="+mn-cs"/>
              </a:rPr>
              <a:t>I understand what to do if I have radon in my home. 91-94% positive response</a:t>
            </a:r>
          </a:p>
          <a:p>
            <a:pPr lvl="0"/>
            <a:r>
              <a:rPr lang="en-US" sz="1200" kern="1200" dirty="0">
                <a:solidFill>
                  <a:schemeClr val="tx1"/>
                </a:solidFill>
                <a:effectLst/>
                <a:latin typeface="+mn-lt"/>
                <a:ea typeface="+mn-ea"/>
                <a:cs typeface="+mn-cs"/>
              </a:rPr>
              <a:t>How likely are you to use the information presented to you today? 91-94% positive response</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15</a:t>
            </a:fld>
            <a:endParaRPr lang="en-US"/>
          </a:p>
        </p:txBody>
      </p:sp>
    </p:spTree>
    <p:extLst>
      <p:ext uri="{BB962C8B-B14F-4D97-AF65-F5344CB8AC3E}">
        <p14:creationId xmlns:p14="http://schemas.microsoft.com/office/powerpoint/2010/main" val="34036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ran the program, we accumulated and stored the test results in our database.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Right now, our database is the most robust source of information about the emerging contaminants including Arsenic, Uranium, and Radon in DW wells in the state.</a:t>
            </a:r>
          </a:p>
          <a:p>
            <a:endParaRPr lang="en-US" dirty="0"/>
          </a:p>
          <a:p>
            <a:r>
              <a:rPr lang="en-US" dirty="0"/>
              <a:t>So far, we have test 1317 well waters for uranium. Of which 160 had detectable level of uranium, which are above 5 ppb. And 73 had uranium above the MCL. The range of uranium found in these 73 samples were from just over 30 ppb to as high as 6300 ppm, which is more than 200 times higher than the MCL.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Testing radon in water is a fairly new program, which we started in 2015. So far, we have test 189 well waters for uranium. Of which 187 had detectable level of uranium, which are above 100 </a:t>
            </a:r>
            <a:r>
              <a:rPr lang="en-US" dirty="0" err="1"/>
              <a:t>pCi</a:t>
            </a:r>
            <a:r>
              <a:rPr lang="en-US" dirty="0"/>
              <a:t>/L.  And 140 had radon above the 300 </a:t>
            </a:r>
            <a:r>
              <a:rPr lang="en-US" dirty="0" err="1"/>
              <a:t>pCi</a:t>
            </a:r>
            <a:r>
              <a:rPr lang="en-US" dirty="0"/>
              <a:t>/L proposed MCL. The range of radon found in these 140 samples were from just over 300 </a:t>
            </a:r>
            <a:r>
              <a:rPr lang="en-US" dirty="0" err="1"/>
              <a:t>pCi</a:t>
            </a:r>
            <a:r>
              <a:rPr lang="en-US" dirty="0"/>
              <a:t>/L to as high as 70,000 </a:t>
            </a:r>
            <a:r>
              <a:rPr lang="en-US" dirty="0" err="1"/>
              <a:t>pCi</a:t>
            </a:r>
            <a:r>
              <a:rPr lang="en-US" dirty="0"/>
              <a:t>/L.</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16</a:t>
            </a:fld>
            <a:endParaRPr lang="en-US"/>
          </a:p>
        </p:txBody>
      </p:sp>
    </p:spTree>
    <p:extLst>
      <p:ext uri="{BB962C8B-B14F-4D97-AF65-F5344CB8AC3E}">
        <p14:creationId xmlns:p14="http://schemas.microsoft.com/office/powerpoint/2010/main" val="105386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developed a mapping program for uranium and radon in well waters and made it available online for public at </a:t>
            </a:r>
            <a:r>
              <a:rPr lang="en-US" sz="1200" u="sng" kern="1200" dirty="0">
                <a:solidFill>
                  <a:schemeClr val="tx1"/>
                </a:solidFill>
                <a:effectLst/>
                <a:latin typeface="+mn-lt"/>
                <a:ea typeface="+mn-ea"/>
                <a:cs typeface="+mn-cs"/>
                <a:hlinkClick r:id="rId3"/>
              </a:rPr>
              <a:t>http://aesl.ces.uga.edu/water/map/</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mapping program updates the maps as the new results are added to the AESL database.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allows the users to select various options and generate maps as per their choice.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map shows the locations of the 87 wells (in yellow) that had uranium concentration at detectable (10-30 ppb) level and 73 wells (in red) that had uranium concentration higher than EPA’s Maximum Contaminant Level (&gt;30 ppb).</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This map shows the locations  locations of all 111 wells (in yellow) that had radon concentration above proposed Maximum Contaminant Level (300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but below the proposed Alternate Maximum Contaminant Level (300-4000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level and 29 wells that had radon concentration higher than proposed Alternate Maximum Contaminant Level (&gt;4000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17</a:t>
            </a:fld>
            <a:endParaRPr lang="en-US"/>
          </a:p>
        </p:txBody>
      </p:sp>
    </p:spTree>
    <p:extLst>
      <p:ext uri="{BB962C8B-B14F-4D97-AF65-F5344CB8AC3E}">
        <p14:creationId xmlns:p14="http://schemas.microsoft.com/office/powerpoint/2010/main" val="254286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Apart from evaluating the test results of uranium and radon in household well waters received from voluntary submission by the well owners, we conducted an independent study of these two contaminants in four wells namely “Well-6090DFR”, “Well-711JPR”, “Well-715JPR”, and “Well-578TR”.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same three wells were sampled and analyzed for radon on two different dates (28 May, 2016 and 16 June, 2016), we obtained remarkably different radon concentrations for the two different dates in any given wells (Figure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Such results suggest that temporal variation in radon concentration in the well waters is significant and should be duly considered for determining the actual overall exposure to radon from water of the household members.</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18</a:t>
            </a:fld>
            <a:endParaRPr lang="en-US"/>
          </a:p>
        </p:txBody>
      </p:sp>
    </p:spTree>
    <p:extLst>
      <p:ext uri="{BB962C8B-B14F-4D97-AF65-F5344CB8AC3E}">
        <p14:creationId xmlns:p14="http://schemas.microsoft.com/office/powerpoint/2010/main" val="226277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 of the four study wells, three wells (“Well-6090DFR”, “Well-715JPR”, and “Well-578TR”) had uranium concentration much higher than the EPA’s drinking water MCL. The uranium level in the “Well-711JPR” was below the MCL.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all four study wells had radon concentrations much higher than the EPA-proposed MCL of 300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as well as the proposed alternate MCL (AMCL) of 4000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 the radon concentrations followed the same trend as the uranium concentrations in the wells.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Nevertheless, it is important to note here that despite there was no concern about the uranium concentration (22.6 ppb) in the “Well-711JPR”, it contained well over 20,000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radon.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using uranium concentration over 30 ppb as a trigger for recommending test for radon in well water remains questionable.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noticed temporal variation in the uranium concentration in the “Well-6090DFR” and “Well-578TR”.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Such variation was significant in the case of “Well-578TR” (1,549 ppb in June, 2001 versus 4,939 ppb in June, 2016)</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19</a:t>
            </a:fld>
            <a:endParaRPr lang="en-US"/>
          </a:p>
        </p:txBody>
      </p:sp>
    </p:spTree>
    <p:extLst>
      <p:ext uri="{BB962C8B-B14F-4D97-AF65-F5344CB8AC3E}">
        <p14:creationId xmlns:p14="http://schemas.microsoft.com/office/powerpoint/2010/main" val="352698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brief outline of this talk.</a:t>
            </a:r>
          </a:p>
          <a:p>
            <a:pPr marL="342900" indent="-342900">
              <a:buFont typeface="Arial" panose="020B0604020202020204" pitchFamily="34" charset="0"/>
              <a:buChar char="•"/>
            </a:pPr>
            <a:r>
              <a:rPr lang="en-US" sz="2800" b="1" dirty="0"/>
              <a:t>In the Introductory part of this talk, I will Review the past observations made by several investigators</a:t>
            </a:r>
          </a:p>
          <a:p>
            <a:pPr marL="342900" indent="-342900">
              <a:buFont typeface="Arial" panose="020B0604020202020204" pitchFamily="34" charset="0"/>
              <a:buChar char="•"/>
            </a:pPr>
            <a:r>
              <a:rPr lang="en-US" sz="2800" b="1" dirty="0"/>
              <a:t>Then I will present a brief History of the testing, public education, and mitigation program of University of Georgia Extension</a:t>
            </a:r>
          </a:p>
          <a:p>
            <a:endParaRPr lang="en-US" sz="2800" b="1" dirty="0"/>
          </a:p>
          <a:p>
            <a:pPr marL="0" indent="0">
              <a:buFont typeface="Arial" panose="020B0604020202020204" pitchFamily="34" charset="0"/>
              <a:buNone/>
            </a:pPr>
            <a:r>
              <a:rPr lang="en-US" sz="2800" b="1" dirty="0"/>
              <a:t>After that I will share the Summary of the accomplishments we made so far</a:t>
            </a:r>
          </a:p>
          <a:p>
            <a:pPr marL="0" indent="0">
              <a:buFont typeface="Arial" panose="020B0604020202020204" pitchFamily="34" charset="0"/>
              <a:buNone/>
            </a:pPr>
            <a:endParaRPr lang="en-US" sz="800" b="0" dirty="0"/>
          </a:p>
          <a:p>
            <a:pPr marL="0" indent="0">
              <a:buFont typeface="Arial" panose="020B0604020202020204" pitchFamily="34" charset="0"/>
              <a:buNone/>
            </a:pPr>
            <a:r>
              <a:rPr lang="en-US" sz="800" b="0" dirty="0"/>
              <a:t>Finally, I will make some </a:t>
            </a:r>
            <a:r>
              <a:rPr lang="en-US" sz="2800" b="1" dirty="0"/>
              <a:t>Concluding Remarks</a:t>
            </a:r>
          </a:p>
          <a:p>
            <a:pPr marL="0" indent="0">
              <a:buFont typeface="Arial" panose="020B0604020202020204" pitchFamily="34" charset="0"/>
              <a:buNone/>
            </a:pPr>
            <a:endParaRPr lang="en-US" sz="800" b="1" dirty="0"/>
          </a:p>
          <a:p>
            <a:pPr marL="0" indent="0">
              <a:buFont typeface="Arial" panose="020B0604020202020204" pitchFamily="34" charset="0"/>
              <a:buNone/>
            </a:pPr>
            <a:r>
              <a:rPr lang="en-US" sz="800" b="1" dirty="0"/>
              <a:t>I will finish up responding to </a:t>
            </a:r>
            <a:r>
              <a:rPr lang="en-US" sz="2800" b="1" dirty="0"/>
              <a:t>Questions, Comments, Suggestions</a:t>
            </a:r>
          </a:p>
          <a:p>
            <a:pPr marL="0" indent="0">
              <a:buFont typeface="Arial" panose="020B0604020202020204" pitchFamily="34" charset="0"/>
              <a:buNone/>
            </a:pPr>
            <a:endParaRPr lang="en-US" sz="2800" b="1" dirty="0"/>
          </a:p>
          <a:p>
            <a:pPr marL="0" indent="0">
              <a:buFont typeface="Arial" panose="020B0604020202020204" pitchFamily="34" charset="0"/>
              <a:buNone/>
            </a:pPr>
            <a:r>
              <a:rPr lang="en-US" sz="2800" b="1" dirty="0"/>
              <a:t>Let’s get started</a:t>
            </a:r>
          </a:p>
          <a:p>
            <a:endParaRPr lang="en-US" dirty="0"/>
          </a:p>
        </p:txBody>
      </p:sp>
      <p:sp>
        <p:nvSpPr>
          <p:cNvPr id="4" name="Slide Number Placeholder 3"/>
          <p:cNvSpPr>
            <a:spLocks noGrp="1"/>
          </p:cNvSpPr>
          <p:nvPr>
            <p:ph type="sldNum" sz="quarter" idx="10"/>
          </p:nvPr>
        </p:nvSpPr>
        <p:spPr/>
        <p:txBody>
          <a:bodyPr/>
          <a:lstStyle/>
          <a:p>
            <a:fld id="{9659DC4C-1D38-42A0-A842-FE92D0B03ECD}" type="slidenum">
              <a:rPr lang="en-US" smtClean="0"/>
              <a:t>2</a:t>
            </a:fld>
            <a:endParaRPr lang="en-US"/>
          </a:p>
        </p:txBody>
      </p:sp>
    </p:spTree>
    <p:extLst>
      <p:ext uri="{BB962C8B-B14F-4D97-AF65-F5344CB8AC3E}">
        <p14:creationId xmlns:p14="http://schemas.microsoft.com/office/powerpoint/2010/main" val="17866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from literature that, Radon in Water Can Enrich Radon Level in Indoor Air</a:t>
            </a:r>
          </a:p>
          <a:p>
            <a:r>
              <a:rPr lang="en-US" sz="1200" kern="1200" dirty="0">
                <a:solidFill>
                  <a:schemeClr val="tx1"/>
                </a:solidFill>
                <a:effectLst/>
                <a:latin typeface="+mn-lt"/>
                <a:ea typeface="+mn-ea"/>
                <a:cs typeface="+mn-cs"/>
              </a:rPr>
              <a:t>And it is considered as a rough rule of thumb that Household water with 10,000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of radon contributes about 1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to the level of radon in the indoor air.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our program, we indeed have an opportunity to observe this.</a:t>
            </a:r>
          </a:p>
          <a:p>
            <a:r>
              <a:rPr lang="en-US" sz="1200" kern="1200" dirty="0">
                <a:solidFill>
                  <a:schemeClr val="tx1"/>
                </a:solidFill>
                <a:effectLst/>
                <a:latin typeface="+mn-lt"/>
                <a:ea typeface="+mn-ea"/>
                <a:cs typeface="+mn-cs"/>
              </a:rPr>
              <a:t>This is an important observation that explains how dissolved radon in household water can contribute radon gas in indoor air</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20</a:t>
            </a:fld>
            <a:endParaRPr lang="en-US"/>
          </a:p>
        </p:txBody>
      </p:sp>
    </p:spTree>
    <p:extLst>
      <p:ext uri="{BB962C8B-B14F-4D97-AF65-F5344CB8AC3E}">
        <p14:creationId xmlns:p14="http://schemas.microsoft.com/office/powerpoint/2010/main" val="909657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house that  had</a:t>
            </a:r>
          </a:p>
          <a:p>
            <a:r>
              <a:rPr lang="en-US" sz="1200" kern="1200" dirty="0">
                <a:solidFill>
                  <a:schemeClr val="tx1"/>
                </a:solidFill>
                <a:effectLst/>
                <a:latin typeface="+mn-lt"/>
                <a:ea typeface="+mn-ea"/>
                <a:cs typeface="+mn-cs"/>
              </a:rPr>
              <a:t>Uranium in Water: 629 ppb</a:t>
            </a:r>
          </a:p>
          <a:p>
            <a:r>
              <a:rPr lang="en-US" sz="1200" kern="1200" dirty="0">
                <a:solidFill>
                  <a:schemeClr val="tx1"/>
                </a:solidFill>
                <a:effectLst/>
                <a:latin typeface="+mn-lt"/>
                <a:ea typeface="+mn-ea"/>
                <a:cs typeface="+mn-cs"/>
              </a:rPr>
              <a:t>Radon in Water: 79,012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a:t>
            </a:r>
          </a:p>
          <a:p>
            <a:r>
              <a:rPr lang="en-US" sz="1200" kern="1200" dirty="0">
                <a:solidFill>
                  <a:schemeClr val="tx1"/>
                </a:solidFill>
                <a:effectLst/>
                <a:latin typeface="+mn-lt"/>
                <a:ea typeface="+mn-ea"/>
                <a:cs typeface="+mn-cs"/>
              </a:rPr>
              <a:t>Radium (Ra-226+Ra-228 in Water: 3.8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a:t>
            </a:r>
          </a:p>
          <a:p>
            <a:r>
              <a:rPr lang="en-US" sz="1200" kern="1200" dirty="0">
                <a:solidFill>
                  <a:schemeClr val="tx1"/>
                </a:solidFill>
                <a:effectLst/>
                <a:latin typeface="+mn-lt"/>
                <a:ea typeface="+mn-ea"/>
                <a:cs typeface="+mn-cs"/>
              </a:rPr>
              <a:t>This graph shows the results of a WEEK LONG continuous monitoring of radon gas in indoor air.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here the average radon level was 5.8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But it went up to 14.4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specially during Showering and Laundering, suggesting 8.6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increase from the average concentration of 5.8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(Figure (6)).</a:t>
            </a:r>
          </a:p>
          <a:p>
            <a:r>
              <a:rPr lang="en-US" sz="1200" kern="1200" dirty="0">
                <a:solidFill>
                  <a:schemeClr val="tx1"/>
                </a:solidFill>
                <a:effectLst/>
                <a:latin typeface="+mn-lt"/>
                <a:ea typeface="+mn-ea"/>
                <a:cs typeface="+mn-cs"/>
              </a:rPr>
              <a:t>According to the well-known rule of thumb, a 79,000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radon in household water has a potential to elevate the indoor air radon concentration by 7.9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a:t>
            </a:r>
          </a:p>
          <a:p>
            <a:r>
              <a:rPr lang="en-US" sz="1200" kern="1200" dirty="0">
                <a:solidFill>
                  <a:schemeClr val="tx1"/>
                </a:solidFill>
                <a:effectLst/>
                <a:latin typeface="+mn-lt"/>
                <a:ea typeface="+mn-ea"/>
                <a:cs typeface="+mn-cs"/>
              </a:rPr>
              <a:t>Interestingly this corresponds fairly well with the observed elevation of 8.6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21</a:t>
            </a:fld>
            <a:endParaRPr lang="en-US"/>
          </a:p>
        </p:txBody>
      </p:sp>
    </p:spTree>
    <p:extLst>
      <p:ext uri="{BB962C8B-B14F-4D97-AF65-F5344CB8AC3E}">
        <p14:creationId xmlns:p14="http://schemas.microsoft.com/office/powerpoint/2010/main" val="1051801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2000" b="1" dirty="0"/>
              <a:t>From 2011 to the present, Monroe County Extension continues to work with state UGA Extension staff to conduct educational programs and presentations on uranium and radon. The objectives of the 1 to 3 hour programs were:</a:t>
            </a:r>
          </a:p>
          <a:p>
            <a:pPr marL="1257300" lvl="1" indent="-514350" eaLnBrk="1" hangingPunct="1">
              <a:buFont typeface="+mj-lt"/>
              <a:buAutoNum type="arabicPeriod"/>
            </a:pPr>
            <a:r>
              <a:rPr lang="en-US" sz="2000" b="1" dirty="0"/>
              <a:t>Educate residents about uranium and radon</a:t>
            </a:r>
          </a:p>
          <a:p>
            <a:pPr marL="1257300" lvl="1" indent="-514350" eaLnBrk="1" hangingPunct="1">
              <a:buFont typeface="+mj-lt"/>
              <a:buAutoNum type="arabicPeriod"/>
            </a:pPr>
            <a:r>
              <a:rPr lang="en-US" sz="2000" b="1" dirty="0"/>
              <a:t>Promote testing for radon in air and uranium in water</a:t>
            </a:r>
          </a:p>
          <a:p>
            <a:pPr marL="1257300" lvl="1" indent="-514350" eaLnBrk="1" hangingPunct="1">
              <a:buFont typeface="+mj-lt"/>
              <a:buAutoNum type="arabicPeriod"/>
            </a:pPr>
            <a:r>
              <a:rPr lang="en-US" sz="2000" b="1" dirty="0"/>
              <a:t>Provide information on treatment systems</a:t>
            </a:r>
          </a:p>
          <a:p>
            <a:pPr eaLnBrk="1" hangingPunct="1"/>
            <a:endParaRPr lang="en-US" sz="2000" b="1" dirty="0"/>
          </a:p>
          <a:p>
            <a:pPr eaLnBrk="1" hangingPunct="1"/>
            <a:r>
              <a:rPr lang="en-US" sz="2000" b="1" dirty="0"/>
              <a:t>	Participants		Over 450</a:t>
            </a:r>
          </a:p>
          <a:p>
            <a:pPr eaLnBrk="1" hangingPunct="1"/>
            <a:r>
              <a:rPr lang="en-US" sz="2000" b="1" dirty="0"/>
              <a:t>	Programs		8 </a:t>
            </a:r>
          </a:p>
          <a:p>
            <a:pPr eaLnBrk="1" hangingPunct="1"/>
            <a:r>
              <a:rPr lang="en-US" sz="2000" b="1" dirty="0"/>
              <a:t>	Print Media 		159,000</a:t>
            </a:r>
          </a:p>
          <a:p>
            <a:pPr eaLnBrk="1" hangingPunct="1"/>
            <a:r>
              <a:rPr lang="en-US" sz="2000" b="1" dirty="0"/>
              <a:t>	Broadcast Media 	60,000</a:t>
            </a:r>
          </a:p>
          <a:p>
            <a:pPr eaLnBrk="1" hangingPunct="1"/>
            <a:r>
              <a:rPr lang="en-US" sz="2000" b="1" dirty="0"/>
              <a:t>	Uranium tests		1303 well owners</a:t>
            </a:r>
          </a:p>
          <a:p>
            <a:pPr eaLnBrk="1" hangingPunct="1"/>
            <a:r>
              <a:rPr lang="en-US" sz="2000" b="1" dirty="0"/>
              <a:t>	Radon tests		170</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22</a:t>
            </a:fld>
            <a:endParaRPr lang="en-US"/>
          </a:p>
        </p:txBody>
      </p:sp>
    </p:spTree>
    <p:extLst>
      <p:ext uri="{BB962C8B-B14F-4D97-AF65-F5344CB8AC3E}">
        <p14:creationId xmlns:p14="http://schemas.microsoft.com/office/powerpoint/2010/main" val="204933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figure shows the extent of the Blueridge and Piedmont Crystalline Rock Aquifer Systems in Southeastern U.S. You can see a significant proportion of GA has this aquifer.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The Granite bed-rock contains uranium bearing minerals, which is the source of uranium, radium, and radon in the well waters in this area</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3</a:t>
            </a:fld>
            <a:endParaRPr lang="en-US"/>
          </a:p>
        </p:txBody>
      </p:sp>
    </p:spTree>
    <p:extLst>
      <p:ext uri="{BB962C8B-B14F-4D97-AF65-F5344CB8AC3E}">
        <p14:creationId xmlns:p14="http://schemas.microsoft.com/office/powerpoint/2010/main" val="213573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ea typeface="Times New Roman" panose="02020603050405020304" pitchFamily="18" charset="0"/>
              </a:rPr>
              <a:t>Radionuclides from three naturally occurring decay series headed by:</a:t>
            </a:r>
          </a:p>
          <a:p>
            <a:r>
              <a:rPr lang="en-US" sz="1600" b="1" baseline="30000" dirty="0">
                <a:latin typeface="Times New Roman" panose="02020603050405020304" pitchFamily="18" charset="0"/>
                <a:ea typeface="Times New Roman" panose="02020603050405020304" pitchFamily="18" charset="0"/>
              </a:rPr>
              <a:t>238</a:t>
            </a:r>
            <a:r>
              <a:rPr lang="en-US" sz="1600" b="1" dirty="0">
                <a:latin typeface="Times New Roman" panose="02020603050405020304" pitchFamily="18" charset="0"/>
                <a:ea typeface="Times New Roman" panose="02020603050405020304" pitchFamily="18" charset="0"/>
              </a:rPr>
              <a:t>U</a:t>
            </a:r>
          </a:p>
          <a:p>
            <a:r>
              <a:rPr lang="en-US" sz="1600" b="1" baseline="30000" dirty="0">
                <a:latin typeface="Times New Roman" panose="02020603050405020304" pitchFamily="18" charset="0"/>
                <a:ea typeface="Times New Roman" panose="02020603050405020304" pitchFamily="18" charset="0"/>
              </a:rPr>
              <a:t>230Th</a:t>
            </a:r>
            <a:endParaRPr lang="en-US" sz="1600" b="1" dirty="0">
              <a:latin typeface="Times New Roman" panose="02020603050405020304" pitchFamily="18" charset="0"/>
              <a:ea typeface="Times New Roman" panose="02020603050405020304" pitchFamily="18" charset="0"/>
            </a:endParaRPr>
          </a:p>
          <a:p>
            <a:r>
              <a:rPr lang="en-US" sz="1600" b="1" baseline="30000" dirty="0">
                <a:latin typeface="Times New Roman" panose="02020603050405020304" pitchFamily="18" charset="0"/>
                <a:ea typeface="Times New Roman" panose="02020603050405020304" pitchFamily="18" charset="0"/>
              </a:rPr>
              <a:t>235</a:t>
            </a:r>
            <a:r>
              <a:rPr lang="en-US" sz="1600" b="1" dirty="0">
                <a:latin typeface="Times New Roman" panose="02020603050405020304" pitchFamily="18" charset="0"/>
                <a:ea typeface="Times New Roman" panose="02020603050405020304" pitchFamily="18" charset="0"/>
              </a:rPr>
              <a:t>U</a:t>
            </a:r>
          </a:p>
          <a:p>
            <a:r>
              <a:rPr lang="en-US" sz="1200" b="1" dirty="0">
                <a:latin typeface="Times New Roman" panose="02020603050405020304" pitchFamily="18" charset="0"/>
                <a:ea typeface="Times New Roman" panose="02020603050405020304" pitchFamily="18" charset="0"/>
              </a:rPr>
              <a:t>have long been known to be present in ground water and surface water in Georgia . </a:t>
            </a:r>
          </a:p>
          <a:p>
            <a:endParaRPr lang="en-US" dirty="0"/>
          </a:p>
          <a:p>
            <a:r>
              <a:rPr lang="en-US" dirty="0"/>
              <a:t>Here are some published articles regarding this fact</a:t>
            </a:r>
          </a:p>
        </p:txBody>
      </p:sp>
      <p:sp>
        <p:nvSpPr>
          <p:cNvPr id="4" name="Slide Number Placeholder 3"/>
          <p:cNvSpPr>
            <a:spLocks noGrp="1"/>
          </p:cNvSpPr>
          <p:nvPr>
            <p:ph type="sldNum" sz="quarter" idx="10"/>
          </p:nvPr>
        </p:nvSpPr>
        <p:spPr/>
        <p:txBody>
          <a:bodyPr/>
          <a:lstStyle/>
          <a:p>
            <a:fld id="{9659DC4C-1D38-42A0-A842-FE92D0B03ECD}" type="slidenum">
              <a:rPr lang="en-US" smtClean="0"/>
              <a:t>4</a:t>
            </a:fld>
            <a:endParaRPr lang="en-US"/>
          </a:p>
        </p:txBody>
      </p:sp>
    </p:spTree>
    <p:extLst>
      <p:ext uri="{BB962C8B-B14F-4D97-AF65-F5344CB8AC3E}">
        <p14:creationId xmlns:p14="http://schemas.microsoft.com/office/powerpoint/2010/main" val="62420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few others</a:t>
            </a:r>
          </a:p>
        </p:txBody>
      </p:sp>
      <p:sp>
        <p:nvSpPr>
          <p:cNvPr id="4" name="Slide Number Placeholder 3"/>
          <p:cNvSpPr>
            <a:spLocks noGrp="1"/>
          </p:cNvSpPr>
          <p:nvPr>
            <p:ph type="sldNum" sz="quarter" idx="10"/>
          </p:nvPr>
        </p:nvSpPr>
        <p:spPr/>
        <p:txBody>
          <a:bodyPr/>
          <a:lstStyle/>
          <a:p>
            <a:fld id="{9659DC4C-1D38-42A0-A842-FE92D0B03ECD}" type="slidenum">
              <a:rPr lang="en-US" smtClean="0"/>
              <a:t>5</a:t>
            </a:fld>
            <a:endParaRPr lang="en-US"/>
          </a:p>
        </p:txBody>
      </p:sp>
    </p:spTree>
    <p:extLst>
      <p:ext uri="{BB962C8B-B14F-4D97-AF65-F5344CB8AC3E}">
        <p14:creationId xmlns:p14="http://schemas.microsoft.com/office/powerpoint/2010/main" val="16618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report produced by Albertson in 2003 studying the PWS. The dark colored counties in this map are the ones that that at least one sample with greater than 30 ppb uranium.</a:t>
            </a:r>
          </a:p>
        </p:txBody>
      </p:sp>
      <p:sp>
        <p:nvSpPr>
          <p:cNvPr id="4" name="Slide Number Placeholder 3"/>
          <p:cNvSpPr>
            <a:spLocks noGrp="1"/>
          </p:cNvSpPr>
          <p:nvPr>
            <p:ph type="sldNum" sz="quarter" idx="10"/>
          </p:nvPr>
        </p:nvSpPr>
        <p:spPr/>
        <p:txBody>
          <a:bodyPr/>
          <a:lstStyle/>
          <a:p>
            <a:fld id="{9659DC4C-1D38-42A0-A842-FE92D0B03ECD}" type="slidenum">
              <a:rPr lang="en-US" smtClean="0"/>
              <a:t>6</a:t>
            </a:fld>
            <a:endParaRPr lang="en-US"/>
          </a:p>
        </p:txBody>
      </p:sp>
    </p:spTree>
    <p:extLst>
      <p:ext uri="{BB962C8B-B14F-4D97-AF65-F5344CB8AC3E}">
        <p14:creationId xmlns:p14="http://schemas.microsoft.com/office/powerpoint/2010/main" val="93069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Drinking water with uranium levels above 30 ppb may increase the risk of kidney malfunction.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However, Exposure to uranium in drinking water has not been shown to increase the risk of developing cancer.</a:t>
            </a:r>
            <a:endParaRPr lang="en-US" sz="800" dirty="0">
              <a:latin typeface="Arial" panose="020B0604020202020204" pitchFamily="34" charset="0"/>
              <a:cs typeface="Arial" panose="020B0604020202020204" pitchFamily="34" charset="0"/>
            </a:endParaRPr>
          </a:p>
          <a:p>
            <a:pPr eaLnBrk="1" hangingPunct="1"/>
            <a:endParaRPr lang="en-US" sz="1200" b="1" dirty="0">
              <a:latin typeface="Arial" panose="020B0604020202020204" pitchFamily="34" charset="0"/>
              <a:cs typeface="Arial" panose="020B0604020202020204" pitchFamily="34" charset="0"/>
            </a:endParaRPr>
          </a:p>
          <a:p>
            <a:pPr eaLnBrk="1" hangingPunct="1"/>
            <a:r>
              <a:rPr lang="en-US" sz="1200" b="1" dirty="0">
                <a:latin typeface="Arial" panose="020B0604020202020204" pitchFamily="34" charset="0"/>
                <a:cs typeface="Arial" panose="020B0604020202020204" pitchFamily="34" charset="0"/>
              </a:rPr>
              <a:t>In contrast Radon </a:t>
            </a:r>
            <a:r>
              <a:rPr lang="en-US" sz="1200" dirty="0">
                <a:latin typeface="Arial" panose="020B0604020202020204" pitchFamily="34" charset="0"/>
                <a:cs typeface="Arial" panose="020B0604020202020204" pitchFamily="34" charset="0"/>
              </a:rPr>
              <a:t>Being a Class-A carcinogen, high levels of radon in drinking water can increase the likelihood of developing stomach and lung cancer. </a:t>
            </a:r>
          </a:p>
          <a:p>
            <a:pPr eaLnBrk="1" hangingPunct="1"/>
            <a:endParaRPr lang="en-US" sz="300" dirty="0">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US" sz="1200" dirty="0">
                <a:latin typeface="Arial" panose="020B0604020202020204" pitchFamily="34" charset="0"/>
                <a:cs typeface="Arial" panose="020B0604020202020204" pitchFamily="34" charset="0"/>
              </a:rPr>
              <a:t>EPA has yet to establish a federal primary drinking water standard or MCL for radon. </a:t>
            </a:r>
          </a:p>
          <a:p>
            <a:pPr marL="571500" indent="-571500" eaLnBrk="1" hangingPunct="1">
              <a:buFont typeface="Arial" panose="020B0604020202020204" pitchFamily="34" charset="0"/>
              <a:buChar char="•"/>
            </a:pPr>
            <a:r>
              <a:rPr lang="en-US" sz="1200" dirty="0">
                <a:latin typeface="Arial" panose="020B0604020202020204" pitchFamily="34" charset="0"/>
                <a:cs typeface="Arial" panose="020B0604020202020204" pitchFamily="34" charset="0"/>
              </a:rPr>
              <a:t>The proposed MCL and AMCL are 300 and 4,000 </a:t>
            </a:r>
            <a:r>
              <a:rPr lang="en-US" sz="1200" dirty="0" err="1">
                <a:latin typeface="Arial" panose="020B0604020202020204" pitchFamily="34" charset="0"/>
                <a:cs typeface="Arial" panose="020B0604020202020204" pitchFamily="34" charset="0"/>
              </a:rPr>
              <a:t>pico</a:t>
            </a:r>
            <a:r>
              <a:rPr lang="en-US" sz="1200" dirty="0">
                <a:latin typeface="Arial" panose="020B0604020202020204" pitchFamily="34" charset="0"/>
                <a:cs typeface="Arial" panose="020B0604020202020204" pitchFamily="34" charset="0"/>
              </a:rPr>
              <a:t> Curies per Liter (</a:t>
            </a:r>
            <a:r>
              <a:rPr lang="en-US" sz="1200" dirty="0" err="1">
                <a:latin typeface="Arial" panose="020B0604020202020204" pitchFamily="34" charset="0"/>
                <a:cs typeface="Arial" panose="020B0604020202020204" pitchFamily="34" charset="0"/>
              </a:rPr>
              <a:t>pCi</a:t>
            </a:r>
            <a:r>
              <a:rPr lang="en-US" sz="1200" dirty="0">
                <a:latin typeface="Arial" panose="020B0604020202020204" pitchFamily="34" charset="0"/>
                <a:cs typeface="Arial" panose="020B0604020202020204" pitchFamily="34" charset="0"/>
              </a:rPr>
              <a:t>/L), respectively.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Proposed MCL is 300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means you are suggested maintain radon in water at or below 300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if you do not have a radon in Air mitigation device installed in your home.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Proposed Alternate MCL is 4000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means you can maintain radon in water at or below 4000 </a:t>
            </a:r>
            <a:r>
              <a:rPr lang="en-US" sz="1200" kern="1200" dirty="0" err="1">
                <a:solidFill>
                  <a:schemeClr val="tx1"/>
                </a:solidFill>
                <a:effectLst/>
                <a:latin typeface="+mn-lt"/>
                <a:ea typeface="+mn-ea"/>
                <a:cs typeface="+mn-cs"/>
              </a:rPr>
              <a:t>pCi</a:t>
            </a:r>
            <a:r>
              <a:rPr lang="en-US" sz="1200" kern="1200" dirty="0">
                <a:solidFill>
                  <a:schemeClr val="tx1"/>
                </a:solidFill>
                <a:effectLst/>
                <a:latin typeface="+mn-lt"/>
                <a:ea typeface="+mn-ea"/>
                <a:cs typeface="+mn-cs"/>
              </a:rPr>
              <a:t>/L, if you do have a radon in Air mitigation device installed in your home.</a:t>
            </a:r>
          </a:p>
          <a:p>
            <a:pPr marL="571500" indent="-571500" eaLnBrk="1" hangingPunct="1">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7</a:t>
            </a:fld>
            <a:endParaRPr lang="en-US"/>
          </a:p>
        </p:txBody>
      </p:sp>
    </p:spTree>
    <p:extLst>
      <p:ext uri="{BB962C8B-B14F-4D97-AF65-F5344CB8AC3E}">
        <p14:creationId xmlns:p14="http://schemas.microsoft.com/office/powerpoint/2010/main" val="156690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eaLnBrk="1" hangingPunct="1">
              <a:buFont typeface="Arial" panose="020B0604020202020204" pitchFamily="34" charset="0"/>
              <a:buChar char="•"/>
            </a:pPr>
            <a:r>
              <a:rPr lang="en-US" sz="2400" dirty="0">
                <a:latin typeface="Arial" panose="020B0604020202020204" pitchFamily="34" charset="0"/>
                <a:cs typeface="Arial" panose="020B0604020202020204" pitchFamily="34" charset="0"/>
              </a:rPr>
              <a:t>Across US, 180 deaths per year occur due to radon from the Public Water Supplies (PWS), of which:</a:t>
            </a:r>
          </a:p>
          <a:p>
            <a:pPr marL="2171700" lvl="3" indent="-571500" eaLnBrk="1" hangingPunct="1">
              <a:buFont typeface="Wingdings" panose="05000000000000000000" pitchFamily="2" charset="2"/>
              <a:buChar char="ü"/>
            </a:pPr>
            <a:r>
              <a:rPr lang="en-US" sz="2400" dirty="0">
                <a:latin typeface="Arial" panose="020B0604020202020204" pitchFamily="34" charset="0"/>
                <a:cs typeface="Arial" panose="020B0604020202020204" pitchFamily="34" charset="0"/>
              </a:rPr>
              <a:t>89% due to lung cancer</a:t>
            </a:r>
          </a:p>
          <a:p>
            <a:pPr marL="2171700" lvl="3" indent="-571500" eaLnBrk="1" hangingPunct="1">
              <a:buFont typeface="Wingdings" panose="05000000000000000000" pitchFamily="2" charset="2"/>
              <a:buChar char="ü"/>
            </a:pPr>
            <a:r>
              <a:rPr lang="en-US" sz="2400" dirty="0">
                <a:latin typeface="Arial" panose="020B0604020202020204" pitchFamily="34" charset="0"/>
                <a:cs typeface="Arial" panose="020B0604020202020204" pitchFamily="34" charset="0"/>
              </a:rPr>
              <a:t>11% due to stomach cancer</a:t>
            </a:r>
          </a:p>
          <a:p>
            <a:pPr lvl="3" indent="0" eaLnBrk="1" hangingPunct="1"/>
            <a:endParaRPr lang="en-US" sz="2400" dirty="0">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US" sz="2400" dirty="0">
                <a:latin typeface="Arial" panose="020B0604020202020204" pitchFamily="34" charset="0"/>
                <a:cs typeface="Arial" panose="020B0604020202020204" pitchFamily="34" charset="0"/>
              </a:rPr>
              <a:t>Number of deaths per year occur due to radon private drinking water wells is yet to be established, but it may be much higher because small water systems are known retain more radon than larger water systems</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8</a:t>
            </a:fld>
            <a:endParaRPr lang="en-US"/>
          </a:p>
        </p:txBody>
      </p:sp>
    </p:spTree>
    <p:extLst>
      <p:ext uri="{BB962C8B-B14F-4D97-AF65-F5344CB8AC3E}">
        <p14:creationId xmlns:p14="http://schemas.microsoft.com/office/powerpoint/2010/main" val="211181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how we got involved in this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this started with our Pre-2009 observation of high level of uranium in some wells,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Gwinnett – 26.6 ppb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Oglethorpe – 62.2 &amp; 70.7 ppb</a:t>
            </a:r>
          </a:p>
          <a:p>
            <a:r>
              <a:rPr lang="en-US" sz="1200" kern="1200" dirty="0">
                <a:solidFill>
                  <a:schemeClr val="tx1"/>
                </a:solidFill>
                <a:effectLst/>
                <a:latin typeface="+mn-lt"/>
                <a:ea typeface="+mn-ea"/>
                <a:cs typeface="+mn-cs"/>
              </a:rPr>
              <a:t>Fayette – 15.4 ppb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Troup – 50.4 ppb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Green - 53 ppb</a:t>
            </a:r>
          </a:p>
          <a:p>
            <a:r>
              <a:rPr lang="en-US" sz="1200" b="1" kern="1200" dirty="0">
                <a:solidFill>
                  <a:schemeClr val="tx1"/>
                </a:solidFill>
                <a:effectLst/>
                <a:latin typeface="+mn-lt"/>
                <a:ea typeface="+mn-ea"/>
                <a:cs typeface="+mn-cs"/>
              </a:rPr>
              <a:t>Monroe – 69.0 ppb</a:t>
            </a:r>
            <a:endParaRPr lang="en-US" sz="1200" kern="1200" dirty="0">
              <a:solidFill>
                <a:schemeClr val="tx1"/>
              </a:solidFill>
              <a:effectLst/>
              <a:latin typeface="+mn-lt"/>
              <a:ea typeface="+mn-ea"/>
              <a:cs typeface="+mn-cs"/>
            </a:endParaRPr>
          </a:p>
          <a:p>
            <a:r>
              <a:rPr lang="en-US" dirty="0">
                <a:effectLst/>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Especially In July 2010 – When we observed a sample exceeding Uranium MCL from A Private Well Water Sample from Monroe County.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County Agent Discussed with Lab Personnel and Showed a Keen Interest in Extensive Testing, Public Education, Monitoring and Mitigation of Uranium in Well Waters. This discussion between the extension office and the Lab indeed laid the foundation of this whole program.</a:t>
            </a:r>
          </a:p>
          <a:p>
            <a:endParaRPr lang="en-US" dirty="0"/>
          </a:p>
        </p:txBody>
      </p:sp>
      <p:sp>
        <p:nvSpPr>
          <p:cNvPr id="4" name="Slide Number Placeholder 3"/>
          <p:cNvSpPr>
            <a:spLocks noGrp="1"/>
          </p:cNvSpPr>
          <p:nvPr>
            <p:ph type="sldNum" sz="quarter" idx="5"/>
          </p:nvPr>
        </p:nvSpPr>
        <p:spPr/>
        <p:txBody>
          <a:bodyPr/>
          <a:lstStyle/>
          <a:p>
            <a:fld id="{9659DC4C-1D38-42A0-A842-FE92D0B03ECD}" type="slidenum">
              <a:rPr lang="en-US" smtClean="0"/>
              <a:t>9</a:t>
            </a:fld>
            <a:endParaRPr lang="en-US"/>
          </a:p>
        </p:txBody>
      </p:sp>
    </p:spTree>
    <p:extLst>
      <p:ext uri="{BB962C8B-B14F-4D97-AF65-F5344CB8AC3E}">
        <p14:creationId xmlns:p14="http://schemas.microsoft.com/office/powerpoint/2010/main" val="1650823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A4942C-BD96-4DCB-B7A1-61A3819C9FE1}"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91110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A4942C-BD96-4DCB-B7A1-61A3819C9FE1}"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244710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A4942C-BD96-4DCB-B7A1-61A3819C9FE1}"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57069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A4942C-BD96-4DCB-B7A1-61A3819C9FE1}"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112110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A4942C-BD96-4DCB-B7A1-61A3819C9FE1}"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397128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A4942C-BD96-4DCB-B7A1-61A3819C9FE1}"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64932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4942C-BD96-4DCB-B7A1-61A3819C9FE1}" type="datetimeFigureOut">
              <a:rPr lang="en-US" smtClean="0"/>
              <a:t>9/20/2018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274942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A4942C-BD96-4DCB-B7A1-61A3819C9FE1}" type="datetimeFigureOut">
              <a:rPr lang="en-US" smtClean="0"/>
              <a:t>9/20/2018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211792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4942C-BD96-4DCB-B7A1-61A3819C9FE1}" type="datetimeFigureOut">
              <a:rPr lang="en-US" smtClean="0"/>
              <a:t>9/20/2018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1620682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4942C-BD96-4DCB-B7A1-61A3819C9FE1}"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25567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4942C-BD96-4DCB-B7A1-61A3819C9FE1}"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C893-9C01-4E8F-A5C1-433FB67955CD}" type="slidenum">
              <a:rPr lang="en-US" smtClean="0"/>
              <a:t>‹#›</a:t>
            </a:fld>
            <a:endParaRPr lang="en-US"/>
          </a:p>
        </p:txBody>
      </p:sp>
    </p:spTree>
    <p:extLst>
      <p:ext uri="{BB962C8B-B14F-4D97-AF65-F5344CB8AC3E}">
        <p14:creationId xmlns:p14="http://schemas.microsoft.com/office/powerpoint/2010/main" val="53242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4942C-BD96-4DCB-B7A1-61A3819C9FE1}" type="datetimeFigureOut">
              <a:rPr lang="en-US" smtClean="0"/>
              <a:t>9/20/2018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BC893-9C01-4E8F-A5C1-433FB67955CD}" type="slidenum">
              <a:rPr lang="en-US" smtClean="0"/>
              <a:t>‹#›</a:t>
            </a:fld>
            <a:endParaRPr lang="en-US"/>
          </a:p>
        </p:txBody>
      </p:sp>
    </p:spTree>
    <p:extLst>
      <p:ext uri="{BB962C8B-B14F-4D97-AF65-F5344CB8AC3E}">
        <p14:creationId xmlns:p14="http://schemas.microsoft.com/office/powerpoint/2010/main" val="284502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hau@uga.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emf"/><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aesl.ces.uga.edu/water/ma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hyperlink" Target="mailto:sahau@uga.edu" TargetMode="External"/><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png"/><Relationship Id="rId7"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787027"/>
            <a:ext cx="8839200" cy="2362200"/>
          </a:xfrm>
        </p:spPr>
        <p:txBody>
          <a:bodyPr>
            <a:normAutofit/>
          </a:bodyPr>
          <a:lstStyle/>
          <a:p>
            <a:r>
              <a:rPr lang="en-US" sz="4000" b="1" cap="all" dirty="0">
                <a:solidFill>
                  <a:srgbClr val="0000FF"/>
                </a:solidFill>
              </a:rPr>
              <a:t>What We Know About Uranium and Radon Household Well Waters IN Georgia</a:t>
            </a:r>
            <a:endParaRPr lang="en-US" sz="4000" dirty="0">
              <a:solidFill>
                <a:srgbClr val="0000FF"/>
              </a:solidFill>
            </a:endParaRPr>
          </a:p>
        </p:txBody>
      </p:sp>
      <p:sp>
        <p:nvSpPr>
          <p:cNvPr id="3" name="Content Placeholder 2"/>
          <p:cNvSpPr>
            <a:spLocks noGrp="1"/>
          </p:cNvSpPr>
          <p:nvPr>
            <p:ph idx="1"/>
          </p:nvPr>
        </p:nvSpPr>
        <p:spPr>
          <a:xfrm>
            <a:off x="304800" y="3505200"/>
            <a:ext cx="8458200" cy="2895600"/>
          </a:xfrm>
        </p:spPr>
        <p:txBody>
          <a:bodyPr>
            <a:normAutofit/>
          </a:bodyPr>
          <a:lstStyle/>
          <a:p>
            <a:pPr marL="0" indent="0" algn="ctr">
              <a:buNone/>
            </a:pPr>
            <a:r>
              <a:rPr lang="en-US" sz="3000" dirty="0"/>
              <a:t>Uttam Saha, Leticia Sonon, Pamela R. Turner, Dana Lynch, and Gabrielle Dean </a:t>
            </a:r>
          </a:p>
          <a:p>
            <a:pPr marL="0" indent="0" algn="ctr">
              <a:buNone/>
            </a:pPr>
            <a:r>
              <a:rPr lang="en-US" b="1" dirty="0"/>
              <a:t>The University of Georgia Cooperative Extension Athens, GA</a:t>
            </a:r>
          </a:p>
          <a:p>
            <a:pPr marL="0" indent="0" algn="ctr">
              <a:buNone/>
            </a:pPr>
            <a:r>
              <a:rPr lang="en-US" sz="2800" u="sng" dirty="0">
                <a:hlinkClick r:id="rId3"/>
              </a:rPr>
              <a:t>sahau@uga.edu</a:t>
            </a:r>
            <a:r>
              <a:rPr lang="en-US" sz="2800" dirty="0"/>
              <a:t> </a:t>
            </a:r>
          </a:p>
          <a:p>
            <a:endParaRPr lang="en-US" dirty="0"/>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a:extLst>
              <a:ext uri="{FF2B5EF4-FFF2-40B4-BE49-F238E27FC236}">
                <a16:creationId xmlns:a16="http://schemas.microsoft.com/office/drawing/2014/main" id="{59086D9A-98B4-41C9-8D38-450764A6D37C}"/>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E3847009-3291-4532-9552-8E258E29A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spTree>
    <p:extLst>
      <p:ext uri="{BB962C8B-B14F-4D97-AF65-F5344CB8AC3E}">
        <p14:creationId xmlns:p14="http://schemas.microsoft.com/office/powerpoint/2010/main" val="416411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867400"/>
            <a:ext cx="1828800" cy="1097280"/>
          </a:xfrm>
          <a:prstGeom prst="rect">
            <a:avLst/>
          </a:prstGeom>
        </p:spPr>
      </p:pic>
      <p:sp>
        <p:nvSpPr>
          <p:cNvPr id="6" name="TextBox 5"/>
          <p:cNvSpPr txBox="1"/>
          <p:nvPr/>
        </p:nvSpPr>
        <p:spPr>
          <a:xfrm>
            <a:off x="2819400" y="6324600"/>
            <a:ext cx="6172200" cy="461665"/>
          </a:xfrm>
          <a:prstGeom prst="rect">
            <a:avLst/>
          </a:prstGeom>
          <a:noFill/>
        </p:spPr>
        <p:txBody>
          <a:bodyPr wrap="square" rtlCol="0">
            <a:spAutoFit/>
          </a:bodyPr>
          <a:lstStyle/>
          <a:p>
            <a:pPr algn="r"/>
            <a:r>
              <a:rPr lang="en-US" sz="2400" dirty="0"/>
              <a:t>The 2016 International Radon Symposium</a:t>
            </a:r>
            <a:r>
              <a:rPr lang="en-US" sz="2400" dirty="0">
                <a:effectLst/>
              </a:rPr>
              <a:t>™</a:t>
            </a:r>
            <a:endParaRPr lang="en-US" sz="2400" dirty="0"/>
          </a:p>
        </p:txBody>
      </p:sp>
      <p:sp>
        <p:nvSpPr>
          <p:cNvPr id="7" name="Text Box 9"/>
          <p:cNvSpPr txBox="1">
            <a:spLocks noChangeArrowheads="1"/>
          </p:cNvSpPr>
          <p:nvPr/>
        </p:nvSpPr>
        <p:spPr bwMode="auto">
          <a:xfrm>
            <a:off x="374650" y="1077271"/>
            <a:ext cx="8763000" cy="5047536"/>
          </a:xfrm>
          <a:prstGeom prst="rect">
            <a:avLst/>
          </a:prstGeom>
          <a:noFill/>
          <a:ln>
            <a:noFill/>
          </a:ln>
          <a:effectLst/>
          <a:extLst/>
        </p:spPr>
        <p:txBody>
          <a:bodyPr>
            <a:spAutoFit/>
          </a:bodyPr>
          <a:lstStyle>
            <a:lvl1pPr eaLnBrk="0" hangingPunct="0">
              <a:defRPr sz="2400">
                <a:solidFill>
                  <a:schemeClr val="tx1"/>
                </a:solidFill>
                <a:latin typeface="Lucida Grande" pitchFamily="-110" charset="0"/>
                <a:ea typeface="Geneva" pitchFamily="-110" charset="-128"/>
              </a:defRPr>
            </a:lvl1pPr>
            <a:lvl2pPr eaLnBrk="0" hangingPunct="0">
              <a:defRPr sz="2400">
                <a:solidFill>
                  <a:schemeClr val="tx1"/>
                </a:solidFill>
                <a:latin typeface="Lucida Grande" pitchFamily="-110" charset="0"/>
                <a:ea typeface="Geneva" pitchFamily="-110" charset="-128"/>
              </a:defRPr>
            </a:lvl2pPr>
            <a:lvl3pPr eaLnBrk="0" hangingPunct="0">
              <a:defRPr sz="2400">
                <a:solidFill>
                  <a:schemeClr val="tx1"/>
                </a:solidFill>
                <a:latin typeface="Lucida Grande" pitchFamily="-110" charset="0"/>
                <a:ea typeface="Geneva" pitchFamily="-110" charset="-128"/>
              </a:defRPr>
            </a:lvl3pPr>
            <a:lvl4pPr eaLnBrk="0" hangingPunct="0">
              <a:defRPr sz="2400">
                <a:solidFill>
                  <a:schemeClr val="tx1"/>
                </a:solidFill>
                <a:latin typeface="Lucida Grande" pitchFamily="-110" charset="0"/>
                <a:ea typeface="Geneva" pitchFamily="-110" charset="-128"/>
              </a:defRPr>
            </a:lvl4pPr>
            <a:lvl5pPr eaLnBrk="0" hangingPunct="0">
              <a:defRPr sz="2400">
                <a:solidFill>
                  <a:schemeClr val="tx1"/>
                </a:solidFill>
                <a:latin typeface="Lucida Grande" pitchFamily="-110" charset="0"/>
                <a:ea typeface="Geneva" pitchFamily="-110" charset="-128"/>
              </a:defRPr>
            </a:lvl5pPr>
            <a:lvl6pPr eaLnBrk="0" fontAlgn="base" hangingPunct="0">
              <a:spcBef>
                <a:spcPct val="0"/>
              </a:spcBef>
              <a:spcAft>
                <a:spcPct val="0"/>
              </a:spcAft>
              <a:defRPr sz="2400">
                <a:solidFill>
                  <a:schemeClr val="tx1"/>
                </a:solidFill>
                <a:latin typeface="Lucida Grande" pitchFamily="-110" charset="0"/>
                <a:ea typeface="Geneva" pitchFamily="-110" charset="-128"/>
              </a:defRPr>
            </a:lvl6pPr>
            <a:lvl7pPr eaLnBrk="0" fontAlgn="base" hangingPunct="0">
              <a:spcBef>
                <a:spcPct val="0"/>
              </a:spcBef>
              <a:spcAft>
                <a:spcPct val="0"/>
              </a:spcAft>
              <a:defRPr sz="2400">
                <a:solidFill>
                  <a:schemeClr val="tx1"/>
                </a:solidFill>
                <a:latin typeface="Lucida Grande" pitchFamily="-110" charset="0"/>
                <a:ea typeface="Geneva" pitchFamily="-110" charset="-128"/>
              </a:defRPr>
            </a:lvl7pPr>
            <a:lvl8pPr eaLnBrk="0" fontAlgn="base" hangingPunct="0">
              <a:spcBef>
                <a:spcPct val="0"/>
              </a:spcBef>
              <a:spcAft>
                <a:spcPct val="0"/>
              </a:spcAft>
              <a:defRPr sz="2400">
                <a:solidFill>
                  <a:schemeClr val="tx1"/>
                </a:solidFill>
                <a:latin typeface="Lucida Grande" pitchFamily="-110" charset="0"/>
                <a:ea typeface="Geneva" pitchFamily="-110" charset="-128"/>
              </a:defRPr>
            </a:lvl8pPr>
            <a:lvl9pPr eaLnBrk="0" fontAlgn="base" hangingPunct="0">
              <a:spcBef>
                <a:spcPct val="0"/>
              </a:spcBef>
              <a:spcAft>
                <a:spcPct val="0"/>
              </a:spcAft>
              <a:defRPr sz="2400">
                <a:solidFill>
                  <a:schemeClr val="tx1"/>
                </a:solidFill>
                <a:latin typeface="Lucida Grande" pitchFamily="-110" charset="0"/>
                <a:ea typeface="Geneva" pitchFamily="-110" charset="-128"/>
              </a:defRPr>
            </a:lvl9pPr>
          </a:lstStyle>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Communication between Extension Office (Monroe) and Trace Metals Lab, AESL, UGA</a:t>
            </a:r>
          </a:p>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a:t>
            </a:r>
            <a:r>
              <a:rPr lang="en-US" altLang="en-US" sz="2800" dirty="0">
                <a:latin typeface="Lucida Grande"/>
              </a:rPr>
              <a:t>½</a:t>
            </a:r>
            <a:r>
              <a:rPr lang="en-US" altLang="en-US" sz="2800" dirty="0">
                <a:latin typeface="Calibri" panose="020F0502020204030204" pitchFamily="34" charset="0"/>
              </a:rPr>
              <a:t> Price Program Initiated (As &amp; U In Well Water Only) </a:t>
            </a:r>
          </a:p>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Public Information Event Requested (Monroe Co.)</a:t>
            </a:r>
          </a:p>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Community Involvement In Spreading Information</a:t>
            </a:r>
          </a:p>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Outreach Collaboration Between Lab Group and FACS</a:t>
            </a:r>
          </a:p>
          <a:p>
            <a:pPr defTabSz="914400" eaLnBrk="1" hangingPunct="1">
              <a:spcBef>
                <a:spcPct val="70000"/>
              </a:spcBef>
              <a:buFont typeface="Wingdings" panose="05000000000000000000" pitchFamily="2" charset="2"/>
              <a:buChar char="q"/>
            </a:pPr>
            <a:r>
              <a:rPr lang="en-US" altLang="en-US" sz="2800" dirty="0">
                <a:latin typeface="Calibri" panose="020F0502020204030204" pitchFamily="34" charset="0"/>
              </a:rPr>
              <a:t> Dana Lynch (Monroe Co.; FACS) Recognized For An </a:t>
            </a:r>
            <a:r>
              <a:rPr lang="en-US" altLang="en-US" sz="2800" dirty="0">
                <a:latin typeface="Lucida Grande"/>
              </a:rPr>
              <a:t>‘</a:t>
            </a:r>
            <a:r>
              <a:rPr lang="en-US" altLang="en-US" sz="2800" dirty="0">
                <a:latin typeface="Calibri" panose="020F0502020204030204" pitchFamily="34" charset="0"/>
              </a:rPr>
              <a:t>Outstanding Extension Program</a:t>
            </a:r>
            <a:r>
              <a:rPr lang="en-US" altLang="en-US" sz="2800" dirty="0">
                <a:latin typeface="Lucida Grande"/>
              </a:rPr>
              <a:t>’</a:t>
            </a:r>
            <a:endParaRPr lang="en-US" altLang="en-US" sz="2800" dirty="0">
              <a:latin typeface="Calibri" panose="020F0502020204030204" pitchFamily="34" charset="0"/>
            </a:endParaRPr>
          </a:p>
        </p:txBody>
      </p:sp>
      <p:sp>
        <p:nvSpPr>
          <p:cNvPr id="9" name="TextBox 8"/>
          <p:cNvSpPr txBox="1"/>
          <p:nvPr/>
        </p:nvSpPr>
        <p:spPr>
          <a:xfrm>
            <a:off x="297288" y="138749"/>
            <a:ext cx="7010400" cy="523220"/>
          </a:xfrm>
          <a:prstGeom prst="rect">
            <a:avLst/>
          </a:prstGeom>
          <a:noFill/>
        </p:spPr>
        <p:txBody>
          <a:bodyPr wrap="square" rtlCol="0">
            <a:spAutoFit/>
          </a:bodyPr>
          <a:lstStyle/>
          <a:p>
            <a:r>
              <a:rPr lang="en-US" sz="2800" b="1" dirty="0">
                <a:solidFill>
                  <a:srgbClr val="0000FF"/>
                </a:solidFill>
              </a:rPr>
              <a:t>URANIUM AND RADON IN DRINKING WATER</a:t>
            </a:r>
          </a:p>
        </p:txBody>
      </p:sp>
      <p:pic>
        <p:nvPicPr>
          <p:cNvPr id="1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4" y="0"/>
            <a:ext cx="1933576" cy="80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a:extLst>
              <a:ext uri="{FF2B5EF4-FFF2-40B4-BE49-F238E27FC236}">
                <a16:creationId xmlns:a16="http://schemas.microsoft.com/office/drawing/2014/main" id="{4F6BC4D7-95A7-49F2-8DCE-74322A77E5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85" y="19672"/>
            <a:ext cx="393446" cy="40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0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4" y="0"/>
            <a:ext cx="1933576" cy="80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a:extLst>
              <a:ext uri="{FF2B5EF4-FFF2-40B4-BE49-F238E27FC236}">
                <a16:creationId xmlns:a16="http://schemas.microsoft.com/office/drawing/2014/main" id="{7741BAD3-7EA7-4B20-8BFF-C5CA1E2B22C7}"/>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2" name="Picture 11">
            <a:extLst>
              <a:ext uri="{FF2B5EF4-FFF2-40B4-BE49-F238E27FC236}">
                <a16:creationId xmlns:a16="http://schemas.microsoft.com/office/drawing/2014/main" id="{1EFB6558-B713-4C04-B133-585170433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sp>
        <p:nvSpPr>
          <p:cNvPr id="15" name="TextBox 17">
            <a:extLst>
              <a:ext uri="{FF2B5EF4-FFF2-40B4-BE49-F238E27FC236}">
                <a16:creationId xmlns:a16="http://schemas.microsoft.com/office/drawing/2014/main" id="{9A5D5296-EDFB-4C20-B020-594ACCEB0A75}"/>
              </a:ext>
            </a:extLst>
          </p:cNvPr>
          <p:cNvSpPr txBox="1">
            <a:spLocks noChangeArrowheads="1"/>
          </p:cNvSpPr>
          <p:nvPr/>
        </p:nvSpPr>
        <p:spPr bwMode="auto">
          <a:xfrm>
            <a:off x="457200" y="1676400"/>
            <a:ext cx="8229600" cy="4278094"/>
          </a:xfrm>
          <a:prstGeom prst="rect">
            <a:avLst/>
          </a:prstGeom>
          <a:no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r>
              <a:rPr lang="en-US" sz="2400" b="1" dirty="0">
                <a:latin typeface="+mn-lt"/>
              </a:rPr>
              <a:t>The Public Service and Outreach Units collaborate and provide public education, testing, and informational resources are:</a:t>
            </a:r>
          </a:p>
          <a:p>
            <a:pPr marL="571500" indent="-571500" algn="just">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UGA Extension </a:t>
            </a:r>
          </a:p>
          <a:p>
            <a:pPr marL="1314450" lvl="1" indent="-571500">
              <a:buFont typeface="Arial" panose="020B0604020202020204" pitchFamily="34" charset="0"/>
              <a:buChar char="•"/>
            </a:pPr>
            <a:r>
              <a:rPr lang="en-US" sz="2400" b="1" dirty="0">
                <a:latin typeface="+mn-lt"/>
              </a:rPr>
              <a:t>Agricultural Environmental Services Laboratories</a:t>
            </a:r>
          </a:p>
          <a:p>
            <a:pPr marL="1314450" lvl="1" indent="-571500">
              <a:buFont typeface="Arial" panose="020B0604020202020204" pitchFamily="34" charset="0"/>
              <a:buChar char="•"/>
            </a:pPr>
            <a:r>
              <a:rPr lang="en-US" sz="2400" b="1" dirty="0">
                <a:latin typeface="+mn-lt"/>
              </a:rPr>
              <a:t>Monroe County</a:t>
            </a:r>
          </a:p>
          <a:p>
            <a:pPr marL="1314450" lvl="1" indent="-571500">
              <a:buFont typeface="Arial" panose="020B0604020202020204" pitchFamily="34" charset="0"/>
              <a:buChar char="•"/>
            </a:pPr>
            <a:r>
              <a:rPr lang="en-US" sz="2400" b="1" dirty="0">
                <a:latin typeface="+mn-lt"/>
              </a:rPr>
              <a:t>College of Family and Consumer Sciences</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Georgia Department of Public Health</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U.S. Environmental Protection Agency</a:t>
            </a:r>
          </a:p>
          <a:p>
            <a:pPr marL="571500" indent="-571500">
              <a:buFont typeface="Arial" panose="020B0604020202020204" pitchFamily="34" charset="0"/>
              <a:buChar char="•"/>
            </a:pPr>
            <a:endParaRPr lang="en-US" sz="800" b="1" dirty="0">
              <a:latin typeface="+mn-lt"/>
            </a:endParaRPr>
          </a:p>
          <a:p>
            <a:pPr marL="571500" indent="-571500">
              <a:buFont typeface="Arial" panose="020B0604020202020204" pitchFamily="34" charset="0"/>
              <a:buChar char="•"/>
            </a:pPr>
            <a:r>
              <a:rPr lang="en-US" sz="2400" b="1" dirty="0">
                <a:latin typeface="+mn-lt"/>
              </a:rPr>
              <a:t>Monroe County Resident Donna Welch</a:t>
            </a:r>
          </a:p>
          <a:p>
            <a:pPr marL="571500" indent="-571500">
              <a:buFont typeface="Arial" panose="020B0604020202020204" pitchFamily="34" charset="0"/>
              <a:buChar char="•"/>
            </a:pPr>
            <a:endParaRPr lang="en-US" sz="2400" b="1" dirty="0">
              <a:latin typeface="+mn-lt"/>
            </a:endParaRPr>
          </a:p>
        </p:txBody>
      </p:sp>
      <p:sp>
        <p:nvSpPr>
          <p:cNvPr id="17" name="TextBox 16">
            <a:extLst>
              <a:ext uri="{FF2B5EF4-FFF2-40B4-BE49-F238E27FC236}">
                <a16:creationId xmlns:a16="http://schemas.microsoft.com/office/drawing/2014/main" id="{E802A969-BC09-4211-94E3-4CBE89DC49BC}"/>
              </a:ext>
            </a:extLst>
          </p:cNvPr>
          <p:cNvSpPr txBox="1">
            <a:spLocks noChangeArrowheads="1"/>
          </p:cNvSpPr>
          <p:nvPr/>
        </p:nvSpPr>
        <p:spPr bwMode="auto">
          <a:xfrm>
            <a:off x="643278" y="842195"/>
            <a:ext cx="4462122" cy="523220"/>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2800" b="1" dirty="0">
                <a:cs typeface="Arial" charset="0"/>
              </a:rPr>
              <a:t>Collaborating Partners</a:t>
            </a:r>
          </a:p>
        </p:txBody>
      </p:sp>
    </p:spTree>
    <p:extLst>
      <p:ext uri="{BB962C8B-B14F-4D97-AF65-F5344CB8AC3E}">
        <p14:creationId xmlns:p14="http://schemas.microsoft.com/office/powerpoint/2010/main" val="39932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622" y="973981"/>
            <a:ext cx="3769055" cy="265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678" y="973981"/>
            <a:ext cx="3736423" cy="26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621" y="3623370"/>
            <a:ext cx="3769055" cy="259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4287" y="389206"/>
            <a:ext cx="8464904" cy="584775"/>
          </a:xfrm>
          <a:prstGeom prst="rect">
            <a:avLst/>
          </a:prstGeom>
          <a:noFill/>
        </p:spPr>
        <p:txBody>
          <a:bodyPr wrap="square" rtlCol="0">
            <a:spAutoFit/>
          </a:bodyPr>
          <a:lstStyle/>
          <a:p>
            <a:r>
              <a:rPr lang="en-US" sz="3200" b="1" dirty="0">
                <a:solidFill>
                  <a:srgbClr val="0000FF"/>
                </a:solidFill>
              </a:rPr>
              <a:t>URANIUM IN DW AND RADON IN INDOOR AIR</a:t>
            </a:r>
          </a:p>
        </p:txBody>
      </p:sp>
      <p:pic>
        <p:nvPicPr>
          <p:cNvPr id="1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100" y="1"/>
            <a:ext cx="976899" cy="40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Footer Placeholder 3">
            <a:extLst>
              <a:ext uri="{FF2B5EF4-FFF2-40B4-BE49-F238E27FC236}">
                <a16:creationId xmlns:a16="http://schemas.microsoft.com/office/drawing/2014/main" id="{C1A4AC3C-EB17-4060-A24F-410368061317}"/>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4" name="Picture 13">
            <a:extLst>
              <a:ext uri="{FF2B5EF4-FFF2-40B4-BE49-F238E27FC236}">
                <a16:creationId xmlns:a16="http://schemas.microsoft.com/office/drawing/2014/main" id="{6F65FC53-E73C-47A4-82C4-97B0A8910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5" name="Picture 8">
            <a:extLst>
              <a:ext uri="{FF2B5EF4-FFF2-40B4-BE49-F238E27FC236}">
                <a16:creationId xmlns:a16="http://schemas.microsoft.com/office/drawing/2014/main" id="{09856637-5864-4A94-AC01-6AA8129BF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094DFC7-DBFB-428A-A572-6550A8EBDD18}"/>
              </a:ext>
            </a:extLst>
          </p:cNvPr>
          <p:cNvPicPr>
            <a:picLocks noChangeAspect="1"/>
          </p:cNvPicPr>
          <p:nvPr/>
        </p:nvPicPr>
        <p:blipFill>
          <a:blip r:embed="rId9"/>
          <a:stretch>
            <a:fillRect/>
          </a:stretch>
        </p:blipFill>
        <p:spPr>
          <a:xfrm>
            <a:off x="4416627" y="3590412"/>
            <a:ext cx="3736423" cy="2706457"/>
          </a:xfrm>
          <a:prstGeom prst="rect">
            <a:avLst/>
          </a:prstGeom>
        </p:spPr>
      </p:pic>
    </p:spTree>
    <p:extLst>
      <p:ext uri="{BB962C8B-B14F-4D97-AF65-F5344CB8AC3E}">
        <p14:creationId xmlns:p14="http://schemas.microsoft.com/office/powerpoint/2010/main" val="48830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66725"/>
            <a:ext cx="84359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8"/>
          <p:cNvSpPr>
            <a:spLocks noChangeArrowheads="1"/>
          </p:cNvSpPr>
          <p:nvPr/>
        </p:nvSpPr>
        <p:spPr bwMode="auto">
          <a:xfrm>
            <a:off x="1042988" y="4030663"/>
            <a:ext cx="1152525" cy="3603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eaLnBrk="1" hangingPunct="1">
              <a:spcBef>
                <a:spcPct val="0"/>
              </a:spcBef>
              <a:buFontTx/>
              <a:buNone/>
            </a:pPr>
            <a:endParaRPr lang="en-US" altLang="en-US" sz="2400">
              <a:latin typeface="Lucida Grande" pitchFamily="78" charset="0"/>
            </a:endParaRP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0"/>
            <a:ext cx="1219200" cy="50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3">
            <a:extLst>
              <a:ext uri="{FF2B5EF4-FFF2-40B4-BE49-F238E27FC236}">
                <a16:creationId xmlns:a16="http://schemas.microsoft.com/office/drawing/2014/main" id="{5B06FF04-CFFA-4277-9CA8-65CEE6BBB0EE}"/>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0" name="Picture 9">
            <a:extLst>
              <a:ext uri="{FF2B5EF4-FFF2-40B4-BE49-F238E27FC236}">
                <a16:creationId xmlns:a16="http://schemas.microsoft.com/office/drawing/2014/main" id="{3758F7F4-90B0-4585-9750-0F0F5033B0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1" name="Picture 8">
            <a:extLst>
              <a:ext uri="{FF2B5EF4-FFF2-40B4-BE49-F238E27FC236}">
                <a16:creationId xmlns:a16="http://schemas.microsoft.com/office/drawing/2014/main" id="{4DD07263-3520-44CD-9F92-7B7571743A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05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 y="260350"/>
            <a:ext cx="87630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7"/>
          <p:cNvSpPr>
            <a:spLocks noChangeArrowheads="1"/>
          </p:cNvSpPr>
          <p:nvPr/>
        </p:nvSpPr>
        <p:spPr bwMode="auto">
          <a:xfrm>
            <a:off x="1439863" y="3716338"/>
            <a:ext cx="1908175" cy="9001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eaLnBrk="1" hangingPunct="1">
              <a:spcBef>
                <a:spcPct val="0"/>
              </a:spcBef>
              <a:buFontTx/>
              <a:buNone/>
            </a:pPr>
            <a:endParaRPr lang="en-US" altLang="en-US" sz="2400">
              <a:latin typeface="Lucida Grande" pitchFamily="78" charset="0"/>
            </a:endParaRP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212" y="0"/>
            <a:ext cx="966787" cy="40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E7ED254-F3AC-4484-BA4D-B6D53C45080D}"/>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309620F2-2B50-422B-8663-A4D666275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2" name="Picture 8">
            <a:extLst>
              <a:ext uri="{FF2B5EF4-FFF2-40B4-BE49-F238E27FC236}">
                <a16:creationId xmlns:a16="http://schemas.microsoft.com/office/drawing/2014/main" id="{B717F228-5846-4599-A4D6-D800C51DD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76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28600" y="1257738"/>
            <a:ext cx="87630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eaLnBrk="0" hangingPunct="0">
              <a:defRPr sz="2400">
                <a:solidFill>
                  <a:schemeClr val="tx1"/>
                </a:solidFill>
                <a:latin typeface="Lucida Grande" pitchFamily="-110" charset="0"/>
                <a:ea typeface="Geneva" pitchFamily="-110" charset="-128"/>
              </a:defRPr>
            </a:lvl1pPr>
            <a:lvl2pPr marL="914400" indent="-457200" eaLnBrk="0" hangingPunct="0">
              <a:defRPr sz="2400">
                <a:solidFill>
                  <a:schemeClr val="tx1"/>
                </a:solidFill>
                <a:latin typeface="Lucida Grande" pitchFamily="-110" charset="0"/>
                <a:ea typeface="Geneva" pitchFamily="-110" charset="-128"/>
              </a:defRPr>
            </a:lvl2pPr>
            <a:lvl3pPr marL="1371600" indent="-457200" eaLnBrk="0" hangingPunct="0">
              <a:defRPr sz="2400">
                <a:solidFill>
                  <a:schemeClr val="tx1"/>
                </a:solidFill>
                <a:latin typeface="Lucida Grande" pitchFamily="-110" charset="0"/>
                <a:ea typeface="Geneva" pitchFamily="-110" charset="-128"/>
              </a:defRPr>
            </a:lvl3pPr>
            <a:lvl4pPr marL="1828800" indent="-457200" eaLnBrk="0" hangingPunct="0">
              <a:defRPr sz="2400">
                <a:solidFill>
                  <a:schemeClr val="tx1"/>
                </a:solidFill>
                <a:latin typeface="Lucida Grande" pitchFamily="-110" charset="0"/>
                <a:ea typeface="Geneva" pitchFamily="-110" charset="-128"/>
              </a:defRPr>
            </a:lvl4pPr>
            <a:lvl5pPr marL="2286000" indent="-457200" eaLnBrk="0" hangingPunct="0">
              <a:defRPr sz="2400">
                <a:solidFill>
                  <a:schemeClr val="tx1"/>
                </a:solidFill>
                <a:latin typeface="Lucida Grande" pitchFamily="-110" charset="0"/>
                <a:ea typeface="Geneva" pitchFamily="-110" charset="-128"/>
              </a:defRPr>
            </a:lvl5pPr>
            <a:lvl6pPr marL="2743200" indent="-457200" defTabSz="457200" eaLnBrk="0" fontAlgn="base" hangingPunct="0">
              <a:spcBef>
                <a:spcPct val="0"/>
              </a:spcBef>
              <a:spcAft>
                <a:spcPct val="0"/>
              </a:spcAft>
              <a:defRPr sz="2400">
                <a:solidFill>
                  <a:schemeClr val="tx1"/>
                </a:solidFill>
                <a:latin typeface="Lucida Grande" pitchFamily="-110" charset="0"/>
                <a:ea typeface="Geneva" pitchFamily="-110" charset="-128"/>
              </a:defRPr>
            </a:lvl6pPr>
            <a:lvl7pPr marL="3200400" indent="-457200" defTabSz="457200" eaLnBrk="0" fontAlgn="base" hangingPunct="0">
              <a:spcBef>
                <a:spcPct val="0"/>
              </a:spcBef>
              <a:spcAft>
                <a:spcPct val="0"/>
              </a:spcAft>
              <a:defRPr sz="2400">
                <a:solidFill>
                  <a:schemeClr val="tx1"/>
                </a:solidFill>
                <a:latin typeface="Lucida Grande" pitchFamily="-110" charset="0"/>
                <a:ea typeface="Geneva" pitchFamily="-110" charset="-128"/>
              </a:defRPr>
            </a:lvl7pPr>
            <a:lvl8pPr marL="3657600" indent="-457200" defTabSz="457200" eaLnBrk="0" fontAlgn="base" hangingPunct="0">
              <a:spcBef>
                <a:spcPct val="0"/>
              </a:spcBef>
              <a:spcAft>
                <a:spcPct val="0"/>
              </a:spcAft>
              <a:defRPr sz="2400">
                <a:solidFill>
                  <a:schemeClr val="tx1"/>
                </a:solidFill>
                <a:latin typeface="Lucida Grande" pitchFamily="-110" charset="0"/>
                <a:ea typeface="Geneva" pitchFamily="-110" charset="-128"/>
              </a:defRPr>
            </a:lvl8pPr>
            <a:lvl9pPr marL="4114800" indent="-457200" defTabSz="457200" eaLnBrk="0" fontAlgn="base" hangingPunct="0">
              <a:spcBef>
                <a:spcPct val="0"/>
              </a:spcBef>
              <a:spcAft>
                <a:spcPct val="0"/>
              </a:spcAft>
              <a:defRPr sz="2400">
                <a:solidFill>
                  <a:schemeClr val="tx1"/>
                </a:solidFill>
                <a:latin typeface="Lucida Grande" pitchFamily="-110" charset="0"/>
                <a:ea typeface="Geneva" pitchFamily="-110" charset="-128"/>
              </a:defRPr>
            </a:lvl9pPr>
          </a:lstStyle>
          <a:p>
            <a:pPr eaLnBrk="1" hangingPunct="1">
              <a:spcBef>
                <a:spcPct val="35000"/>
              </a:spcBef>
              <a:buFont typeface="Wingdings" panose="05000000000000000000" pitchFamily="2" charset="2"/>
              <a:buChar char="q"/>
            </a:pPr>
            <a:r>
              <a:rPr lang="en-US" altLang="en-US" sz="2800" dirty="0">
                <a:latin typeface="Calibri" panose="020F0502020204030204" pitchFamily="34" charset="0"/>
              </a:rPr>
              <a:t>I understand about uranium and how it could affect someone’s health.  </a:t>
            </a:r>
            <a:r>
              <a:rPr lang="en-US" altLang="en-US" sz="2800" dirty="0">
                <a:solidFill>
                  <a:srgbClr val="0070C0"/>
                </a:solidFill>
                <a:latin typeface="Calibri" panose="020F0502020204030204" pitchFamily="34" charset="0"/>
              </a:rPr>
              <a:t>91-94% positive response</a:t>
            </a:r>
          </a:p>
          <a:p>
            <a:pPr eaLnBrk="1" hangingPunct="1">
              <a:spcBef>
                <a:spcPct val="35000"/>
              </a:spcBef>
              <a:buFont typeface="Wingdings" panose="05000000000000000000" pitchFamily="2" charset="2"/>
              <a:buChar char="q"/>
            </a:pPr>
            <a:r>
              <a:rPr lang="en-US" altLang="en-US" sz="2800" dirty="0">
                <a:latin typeface="Calibri" panose="020F0502020204030204" pitchFamily="34" charset="0"/>
              </a:rPr>
              <a:t>I understand about radon and how it could affect someone’s health.  </a:t>
            </a:r>
            <a:r>
              <a:rPr lang="en-US" altLang="en-US" sz="2800" dirty="0">
                <a:solidFill>
                  <a:srgbClr val="0070C0"/>
                </a:solidFill>
                <a:latin typeface="Calibri" panose="020F0502020204030204" pitchFamily="34" charset="0"/>
              </a:rPr>
              <a:t>91-94% positive response</a:t>
            </a:r>
          </a:p>
          <a:p>
            <a:pPr eaLnBrk="1" hangingPunct="1">
              <a:spcBef>
                <a:spcPct val="35000"/>
              </a:spcBef>
              <a:buFont typeface="Wingdings" panose="05000000000000000000" pitchFamily="2" charset="2"/>
              <a:buChar char="q"/>
            </a:pPr>
            <a:r>
              <a:rPr lang="en-US" altLang="en-US" sz="2800" dirty="0">
                <a:latin typeface="Calibri" panose="020F0502020204030204" pitchFamily="34" charset="0"/>
              </a:rPr>
              <a:t>I understand what to do if I have uranium in my water. </a:t>
            </a:r>
            <a:r>
              <a:rPr lang="en-US" altLang="en-US" sz="2800" dirty="0">
                <a:solidFill>
                  <a:srgbClr val="0070C0"/>
                </a:solidFill>
                <a:latin typeface="Calibri" panose="020F0502020204030204" pitchFamily="34" charset="0"/>
              </a:rPr>
              <a:t>91-94% positive response</a:t>
            </a:r>
          </a:p>
          <a:p>
            <a:pPr eaLnBrk="1" hangingPunct="1">
              <a:spcBef>
                <a:spcPct val="35000"/>
              </a:spcBef>
              <a:buFont typeface="Wingdings" panose="05000000000000000000" pitchFamily="2" charset="2"/>
              <a:buChar char="q"/>
            </a:pPr>
            <a:r>
              <a:rPr lang="en-US" altLang="en-US" sz="2800" dirty="0">
                <a:latin typeface="Calibri" panose="020F0502020204030204" pitchFamily="34" charset="0"/>
              </a:rPr>
              <a:t>I understand what to do if I have radon in my home.</a:t>
            </a:r>
            <a:r>
              <a:rPr lang="en-US" altLang="en-US" sz="2800" dirty="0">
                <a:solidFill>
                  <a:schemeClr val="tx2"/>
                </a:solidFill>
                <a:latin typeface="Calibri" panose="020F0502020204030204" pitchFamily="34" charset="0"/>
              </a:rPr>
              <a:t> </a:t>
            </a:r>
            <a:r>
              <a:rPr lang="en-US" altLang="en-US" sz="2800" dirty="0">
                <a:solidFill>
                  <a:srgbClr val="0070C0"/>
                </a:solidFill>
                <a:latin typeface="Calibri" panose="020F0502020204030204" pitchFamily="34" charset="0"/>
              </a:rPr>
              <a:t>91-94% positive response</a:t>
            </a:r>
          </a:p>
          <a:p>
            <a:pPr eaLnBrk="1" hangingPunct="1">
              <a:spcBef>
                <a:spcPct val="35000"/>
              </a:spcBef>
              <a:buFont typeface="Wingdings" panose="05000000000000000000" pitchFamily="2" charset="2"/>
              <a:buChar char="q"/>
            </a:pPr>
            <a:r>
              <a:rPr lang="en-US" altLang="en-US" sz="2800" dirty="0">
                <a:latin typeface="Calibri" panose="020F0502020204030204" pitchFamily="34" charset="0"/>
              </a:rPr>
              <a:t>How likely are you to use the information presented to you today? </a:t>
            </a:r>
            <a:r>
              <a:rPr lang="en-US" altLang="en-US" sz="2800" dirty="0">
                <a:solidFill>
                  <a:srgbClr val="0070C0"/>
                </a:solidFill>
                <a:latin typeface="Calibri" panose="020F0502020204030204" pitchFamily="34" charset="0"/>
              </a:rPr>
              <a:t>91-94% positive response</a:t>
            </a:r>
          </a:p>
        </p:txBody>
      </p:sp>
      <p:sp>
        <p:nvSpPr>
          <p:cNvPr id="8" name="Text Box 8"/>
          <p:cNvSpPr txBox="1">
            <a:spLocks noChangeArrowheads="1"/>
          </p:cNvSpPr>
          <p:nvPr/>
        </p:nvSpPr>
        <p:spPr bwMode="auto">
          <a:xfrm>
            <a:off x="300486" y="533400"/>
            <a:ext cx="3679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u="sng" dirty="0"/>
              <a:t>A Program With Impact</a:t>
            </a:r>
            <a:endParaRPr lang="en-US" altLang="en-US" sz="2800" b="1" dirty="0"/>
          </a:p>
        </p:txBody>
      </p:sp>
      <p:sp>
        <p:nvSpPr>
          <p:cNvPr id="9" name="TextBox 8"/>
          <p:cNvSpPr txBox="1"/>
          <p:nvPr/>
        </p:nvSpPr>
        <p:spPr>
          <a:xfrm>
            <a:off x="152400" y="68681"/>
            <a:ext cx="7696200" cy="523220"/>
          </a:xfrm>
          <a:prstGeom prst="rect">
            <a:avLst/>
          </a:prstGeom>
          <a:noFill/>
        </p:spPr>
        <p:txBody>
          <a:bodyPr wrap="square" rtlCol="0">
            <a:spAutoFit/>
          </a:bodyPr>
          <a:lstStyle/>
          <a:p>
            <a:r>
              <a:rPr lang="en-US" sz="2800" b="1" dirty="0">
                <a:solidFill>
                  <a:srgbClr val="0000FF"/>
                </a:solidFill>
              </a:rPr>
              <a:t>URANIUM IN DW AND RADON IN INDOOR AIR</a:t>
            </a: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
            <a:ext cx="1295400" cy="53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a:extLst>
              <a:ext uri="{FF2B5EF4-FFF2-40B4-BE49-F238E27FC236}">
                <a16:creationId xmlns:a16="http://schemas.microsoft.com/office/drawing/2014/main" id="{02F786F9-3058-4182-836D-0E14E2582D5E}"/>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2" name="Picture 11">
            <a:extLst>
              <a:ext uri="{FF2B5EF4-FFF2-40B4-BE49-F238E27FC236}">
                <a16:creationId xmlns:a16="http://schemas.microsoft.com/office/drawing/2014/main" id="{8E786BE7-6665-4165-B092-49BCBEB19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spTree>
    <p:extLst>
      <p:ext uri="{BB962C8B-B14F-4D97-AF65-F5344CB8AC3E}">
        <p14:creationId xmlns:p14="http://schemas.microsoft.com/office/powerpoint/2010/main" val="60704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E78F7BC-55A8-462A-BEB1-EAF1F30852DF}"/>
              </a:ext>
            </a:extLst>
          </p:cNvPr>
          <p:cNvSpPr txBox="1">
            <a:spLocks noChangeArrowheads="1"/>
          </p:cNvSpPr>
          <p:nvPr/>
        </p:nvSpPr>
        <p:spPr bwMode="auto">
          <a:xfrm>
            <a:off x="2193798" y="349793"/>
            <a:ext cx="4724399" cy="646331"/>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3600" b="1" dirty="0">
                <a:latin typeface="+mj-lt"/>
                <a:cs typeface="Arial" charset="0"/>
              </a:rPr>
              <a:t>What We Know So Far? </a:t>
            </a:r>
          </a:p>
        </p:txBody>
      </p:sp>
      <p:graphicFrame>
        <p:nvGraphicFramePr>
          <p:cNvPr id="3" name="Table 2">
            <a:extLst>
              <a:ext uri="{FF2B5EF4-FFF2-40B4-BE49-F238E27FC236}">
                <a16:creationId xmlns:a16="http://schemas.microsoft.com/office/drawing/2014/main" id="{36CB17D2-A20F-466C-A106-6A4850665F1C}"/>
              </a:ext>
            </a:extLst>
          </p:cNvPr>
          <p:cNvGraphicFramePr>
            <a:graphicFrameLocks noGrp="1"/>
          </p:cNvGraphicFramePr>
          <p:nvPr>
            <p:extLst>
              <p:ext uri="{D42A27DB-BD31-4B8C-83A1-F6EECF244321}">
                <p14:modId xmlns:p14="http://schemas.microsoft.com/office/powerpoint/2010/main" val="1142610093"/>
              </p:ext>
            </p:extLst>
          </p:nvPr>
        </p:nvGraphicFramePr>
        <p:xfrm>
          <a:off x="436161" y="1780564"/>
          <a:ext cx="8153397" cy="2895495"/>
        </p:xfrm>
        <a:graphic>
          <a:graphicData uri="http://schemas.openxmlformats.org/drawingml/2006/table">
            <a:tbl>
              <a:tblPr firstRow="1" firstCol="1" bandRow="1">
                <a:tableStyleId>{5C22544A-7EE6-4342-B048-85BDC9FD1C3A}</a:tableStyleId>
              </a:tblPr>
              <a:tblGrid>
                <a:gridCol w="2042011">
                  <a:extLst>
                    <a:ext uri="{9D8B030D-6E8A-4147-A177-3AD203B41FA5}">
                      <a16:colId xmlns:a16="http://schemas.microsoft.com/office/drawing/2014/main" val="427002328"/>
                    </a:ext>
                  </a:extLst>
                </a:gridCol>
                <a:gridCol w="2041150">
                  <a:extLst>
                    <a:ext uri="{9D8B030D-6E8A-4147-A177-3AD203B41FA5}">
                      <a16:colId xmlns:a16="http://schemas.microsoft.com/office/drawing/2014/main" val="2563983665"/>
                    </a:ext>
                  </a:extLst>
                </a:gridCol>
                <a:gridCol w="2035118">
                  <a:extLst>
                    <a:ext uri="{9D8B030D-6E8A-4147-A177-3AD203B41FA5}">
                      <a16:colId xmlns:a16="http://schemas.microsoft.com/office/drawing/2014/main" val="972438989"/>
                    </a:ext>
                  </a:extLst>
                </a:gridCol>
                <a:gridCol w="2035118">
                  <a:extLst>
                    <a:ext uri="{9D8B030D-6E8A-4147-A177-3AD203B41FA5}">
                      <a16:colId xmlns:a16="http://schemas.microsoft.com/office/drawing/2014/main" val="1182987429"/>
                    </a:ext>
                  </a:extLst>
                </a:gridCol>
              </a:tblGrid>
              <a:tr h="986643">
                <a:tc>
                  <a:txBody>
                    <a:bodyPr/>
                    <a:lstStyle/>
                    <a:p>
                      <a:pPr marL="0" marR="31115" algn="ctr" eaLnBrk="0" hangingPunct="0">
                        <a:lnSpc>
                          <a:spcPct val="115000"/>
                        </a:lnSpc>
                        <a:spcBef>
                          <a:spcPts val="500"/>
                        </a:spcBef>
                        <a:spcAft>
                          <a:spcPts val="0"/>
                        </a:spcAft>
                      </a:pPr>
                      <a:r>
                        <a:rPr lang="en-US" sz="2400" dirty="0">
                          <a:solidFill>
                            <a:schemeClr val="tx1"/>
                          </a:solidFill>
                          <a:effectLst/>
                        </a:rPr>
                        <a:t>Household Wells Tested</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400" dirty="0">
                          <a:solidFill>
                            <a:schemeClr val="tx1"/>
                          </a:solidFill>
                          <a:effectLst/>
                        </a:rPr>
                        <a:t>Detectable</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400" dirty="0">
                          <a:solidFill>
                            <a:schemeClr val="tx1"/>
                          </a:solidFill>
                          <a:effectLst/>
                        </a:rPr>
                        <a:t>Above MCL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400" dirty="0">
                          <a:solidFill>
                            <a:schemeClr val="tx1"/>
                          </a:solidFill>
                          <a:effectLst/>
                        </a:rPr>
                        <a:t>Range Above MCL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92686018"/>
                  </a:ext>
                </a:extLst>
              </a:tr>
              <a:tr h="477213">
                <a:tc gridSpan="4">
                  <a:txBody>
                    <a:bodyPr/>
                    <a:lstStyle/>
                    <a:p>
                      <a:pPr marL="0" marR="31115" algn="ctr" eaLnBrk="0" hangingPunct="0">
                        <a:lnSpc>
                          <a:spcPct val="115000"/>
                        </a:lnSpc>
                        <a:spcBef>
                          <a:spcPts val="500"/>
                        </a:spcBef>
                        <a:spcAft>
                          <a:spcPts val="0"/>
                        </a:spcAft>
                      </a:pPr>
                      <a:r>
                        <a:rPr lang="en-US" sz="2400" u="sng" dirty="0">
                          <a:solidFill>
                            <a:schemeClr val="tx1"/>
                          </a:solidFill>
                          <a:effectLst/>
                        </a:rPr>
                        <a:t>Uranium (µg/L)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8052296"/>
                  </a:ext>
                </a:extLst>
              </a:tr>
              <a:tr h="477213">
                <a:tc>
                  <a:txBody>
                    <a:bodyPr/>
                    <a:lstStyle/>
                    <a:p>
                      <a:pPr marL="0" marR="31115" algn="ctr" eaLnBrk="0" hangingPunct="0">
                        <a:lnSpc>
                          <a:spcPct val="115000"/>
                        </a:lnSpc>
                        <a:spcBef>
                          <a:spcPts val="500"/>
                        </a:spcBef>
                        <a:spcAft>
                          <a:spcPts val="0"/>
                        </a:spcAft>
                      </a:pPr>
                      <a:r>
                        <a:rPr lang="en-US" sz="2800" dirty="0">
                          <a:solidFill>
                            <a:schemeClr val="tx1"/>
                          </a:solidFill>
                          <a:effectLst/>
                        </a:rPr>
                        <a:t>1317</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effectLst/>
                        </a:rPr>
                        <a:t>160</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solidFill>
                            <a:srgbClr val="FF0000"/>
                          </a:solidFill>
                          <a:effectLst/>
                        </a:rPr>
                        <a:t>73</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effectLst/>
                        </a:rPr>
                        <a:t>30.1-</a:t>
                      </a:r>
                      <a:r>
                        <a:rPr lang="en-US" sz="2800" b="1" dirty="0">
                          <a:solidFill>
                            <a:srgbClr val="FF0000"/>
                          </a:solidFill>
                          <a:effectLst/>
                        </a:rPr>
                        <a:t>6,297</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60497924"/>
                  </a:ext>
                </a:extLst>
              </a:tr>
              <a:tr h="477213">
                <a:tc gridSpan="4">
                  <a:txBody>
                    <a:bodyPr/>
                    <a:lstStyle/>
                    <a:p>
                      <a:pPr marL="0" marR="31115" algn="ctr" eaLnBrk="0" hangingPunct="0">
                        <a:lnSpc>
                          <a:spcPct val="115000"/>
                        </a:lnSpc>
                        <a:spcBef>
                          <a:spcPts val="500"/>
                        </a:spcBef>
                        <a:spcAft>
                          <a:spcPts val="0"/>
                        </a:spcAft>
                      </a:pPr>
                      <a:r>
                        <a:rPr lang="en-US" sz="2400" u="sng" dirty="0">
                          <a:solidFill>
                            <a:schemeClr val="tx1"/>
                          </a:solidFill>
                          <a:effectLst/>
                        </a:rPr>
                        <a:t>Radon (</a:t>
                      </a:r>
                      <a:r>
                        <a:rPr lang="en-US" sz="2400" u="sng" dirty="0" err="1">
                          <a:solidFill>
                            <a:schemeClr val="tx1"/>
                          </a:solidFill>
                          <a:effectLst/>
                        </a:rPr>
                        <a:t>pCi</a:t>
                      </a:r>
                      <a:r>
                        <a:rPr lang="en-US" sz="2400" u="sng" dirty="0">
                          <a:solidFill>
                            <a:schemeClr val="tx1"/>
                          </a:solidFill>
                          <a:effectLst/>
                        </a:rPr>
                        <a:t>/L)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5616834"/>
                  </a:ext>
                </a:extLst>
              </a:tr>
              <a:tr h="477213">
                <a:tc>
                  <a:txBody>
                    <a:bodyPr/>
                    <a:lstStyle/>
                    <a:p>
                      <a:pPr marL="0" marR="31115" algn="ctr" eaLnBrk="0" hangingPunct="0">
                        <a:lnSpc>
                          <a:spcPct val="115000"/>
                        </a:lnSpc>
                        <a:spcBef>
                          <a:spcPts val="500"/>
                        </a:spcBef>
                        <a:spcAft>
                          <a:spcPts val="0"/>
                        </a:spcAft>
                      </a:pPr>
                      <a:r>
                        <a:rPr lang="en-US" sz="2800" dirty="0">
                          <a:solidFill>
                            <a:schemeClr val="tx1"/>
                          </a:solidFill>
                          <a:effectLst/>
                        </a:rPr>
                        <a:t>189</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effectLst/>
                        </a:rPr>
                        <a:t>187</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solidFill>
                            <a:srgbClr val="FF0000"/>
                          </a:solidFill>
                          <a:effectLst/>
                        </a:rPr>
                        <a:t>140</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tc>
                  <a:txBody>
                    <a:bodyPr/>
                    <a:lstStyle/>
                    <a:p>
                      <a:pPr marL="0" marR="31115" algn="ctr" eaLnBrk="0" hangingPunct="0">
                        <a:lnSpc>
                          <a:spcPct val="115000"/>
                        </a:lnSpc>
                        <a:spcBef>
                          <a:spcPts val="500"/>
                        </a:spcBef>
                        <a:spcAft>
                          <a:spcPts val="0"/>
                        </a:spcAft>
                      </a:pPr>
                      <a:r>
                        <a:rPr lang="en-US" sz="2800" b="1" dirty="0">
                          <a:effectLst/>
                        </a:rPr>
                        <a:t>311-</a:t>
                      </a:r>
                      <a:r>
                        <a:rPr lang="en-US" sz="2800" b="1" dirty="0">
                          <a:solidFill>
                            <a:srgbClr val="FF0000"/>
                          </a:solidFill>
                          <a:effectLst/>
                        </a:rPr>
                        <a:t>69,709</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3639520531"/>
                  </a:ext>
                </a:extLst>
              </a:tr>
            </a:tbl>
          </a:graphicData>
        </a:graphic>
      </p:graphicFrame>
    </p:spTree>
    <p:extLst>
      <p:ext uri="{BB962C8B-B14F-4D97-AF65-F5344CB8AC3E}">
        <p14:creationId xmlns:p14="http://schemas.microsoft.com/office/powerpoint/2010/main" val="348949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E78F7BC-55A8-462A-BEB1-EAF1F30852DF}"/>
              </a:ext>
            </a:extLst>
          </p:cNvPr>
          <p:cNvSpPr txBox="1">
            <a:spLocks noChangeArrowheads="1"/>
          </p:cNvSpPr>
          <p:nvPr/>
        </p:nvSpPr>
        <p:spPr bwMode="auto">
          <a:xfrm>
            <a:off x="2193798" y="152400"/>
            <a:ext cx="4724399" cy="646331"/>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3600" b="1" dirty="0">
                <a:latin typeface="+mj-lt"/>
                <a:cs typeface="Arial" charset="0"/>
              </a:rPr>
              <a:t>What We Know So Far? </a:t>
            </a:r>
          </a:p>
        </p:txBody>
      </p:sp>
      <p:pic>
        <p:nvPicPr>
          <p:cNvPr id="5" name="Picture 4">
            <a:extLst>
              <a:ext uri="{FF2B5EF4-FFF2-40B4-BE49-F238E27FC236}">
                <a16:creationId xmlns:a16="http://schemas.microsoft.com/office/drawing/2014/main" id="{74A17BE7-5B53-4FC7-B987-0795A24A5625}"/>
              </a:ext>
            </a:extLst>
          </p:cNvPr>
          <p:cNvPicPr>
            <a:picLocks noChangeAspect="1"/>
          </p:cNvPicPr>
          <p:nvPr/>
        </p:nvPicPr>
        <p:blipFill>
          <a:blip r:embed="rId6"/>
          <a:stretch>
            <a:fillRect/>
          </a:stretch>
        </p:blipFill>
        <p:spPr>
          <a:xfrm>
            <a:off x="228600" y="838200"/>
            <a:ext cx="8646448" cy="5215730"/>
          </a:xfrm>
          <a:prstGeom prst="rect">
            <a:avLst/>
          </a:prstGeom>
        </p:spPr>
      </p:pic>
      <p:sp>
        <p:nvSpPr>
          <p:cNvPr id="16" name="Rectangle 15">
            <a:extLst>
              <a:ext uri="{FF2B5EF4-FFF2-40B4-BE49-F238E27FC236}">
                <a16:creationId xmlns:a16="http://schemas.microsoft.com/office/drawing/2014/main" id="{4D60DB0E-3408-43FC-B0DD-86B0EC2FB6C7}"/>
              </a:ext>
            </a:extLst>
          </p:cNvPr>
          <p:cNvSpPr/>
          <p:nvPr/>
        </p:nvSpPr>
        <p:spPr>
          <a:xfrm>
            <a:off x="1752600" y="5530710"/>
            <a:ext cx="5780750" cy="523220"/>
          </a:xfrm>
          <a:prstGeom prst="rect">
            <a:avLst/>
          </a:prstGeom>
        </p:spPr>
        <p:txBody>
          <a:bodyPr wrap="none">
            <a:spAutoFit/>
          </a:bodyPr>
          <a:lstStyle/>
          <a:p>
            <a:r>
              <a:rPr lang="en-US" sz="2800" dirty="0">
                <a:cs typeface="Arial" charset="0"/>
                <a:hlinkClick r:id="rId7"/>
              </a:rPr>
              <a:t>http://aesl.ces.uga.edu/water/map/</a:t>
            </a:r>
            <a:r>
              <a:rPr lang="en-US" sz="2800" dirty="0">
                <a:cs typeface="Arial" charset="0"/>
              </a:rPr>
              <a:t> </a:t>
            </a:r>
            <a:endParaRPr lang="en-US" sz="2800" dirty="0"/>
          </a:p>
        </p:txBody>
      </p:sp>
    </p:spTree>
    <p:extLst>
      <p:ext uri="{BB962C8B-B14F-4D97-AF65-F5344CB8AC3E}">
        <p14:creationId xmlns:p14="http://schemas.microsoft.com/office/powerpoint/2010/main" val="3783934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E78F7BC-55A8-462A-BEB1-EAF1F30852DF}"/>
              </a:ext>
            </a:extLst>
          </p:cNvPr>
          <p:cNvSpPr txBox="1">
            <a:spLocks noChangeArrowheads="1"/>
          </p:cNvSpPr>
          <p:nvPr/>
        </p:nvSpPr>
        <p:spPr bwMode="auto">
          <a:xfrm>
            <a:off x="2193798" y="349793"/>
            <a:ext cx="4724399" cy="646331"/>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3600" b="1" dirty="0">
                <a:latin typeface="+mj-lt"/>
                <a:cs typeface="Arial" charset="0"/>
              </a:rPr>
              <a:t>What We Know So Far? </a:t>
            </a:r>
          </a:p>
        </p:txBody>
      </p:sp>
      <p:pic>
        <p:nvPicPr>
          <p:cNvPr id="2" name="Picture 1">
            <a:extLst>
              <a:ext uri="{FF2B5EF4-FFF2-40B4-BE49-F238E27FC236}">
                <a16:creationId xmlns:a16="http://schemas.microsoft.com/office/drawing/2014/main" id="{5A5D032C-AC70-4FFD-BCB0-08BAE23A805B}"/>
              </a:ext>
            </a:extLst>
          </p:cNvPr>
          <p:cNvPicPr>
            <a:picLocks noChangeAspect="1"/>
          </p:cNvPicPr>
          <p:nvPr/>
        </p:nvPicPr>
        <p:blipFill>
          <a:blip r:embed="rId6"/>
          <a:stretch>
            <a:fillRect/>
          </a:stretch>
        </p:blipFill>
        <p:spPr>
          <a:xfrm>
            <a:off x="780288" y="2109741"/>
            <a:ext cx="6332176" cy="4036500"/>
          </a:xfrm>
          <a:prstGeom prst="rect">
            <a:avLst/>
          </a:prstGeom>
        </p:spPr>
      </p:pic>
      <p:sp>
        <p:nvSpPr>
          <p:cNvPr id="9" name="TextBox 8">
            <a:extLst>
              <a:ext uri="{FF2B5EF4-FFF2-40B4-BE49-F238E27FC236}">
                <a16:creationId xmlns:a16="http://schemas.microsoft.com/office/drawing/2014/main" id="{DE5B74EA-357B-4841-90C4-8CF290FF3450}"/>
              </a:ext>
            </a:extLst>
          </p:cNvPr>
          <p:cNvSpPr txBox="1"/>
          <p:nvPr/>
        </p:nvSpPr>
        <p:spPr>
          <a:xfrm>
            <a:off x="428140" y="1585142"/>
            <a:ext cx="8440675" cy="523220"/>
          </a:xfrm>
          <a:prstGeom prst="rect">
            <a:avLst/>
          </a:prstGeom>
          <a:solidFill>
            <a:srgbClr val="C41A39"/>
          </a:solidFill>
        </p:spPr>
        <p:txBody>
          <a:bodyPr wrap="square" rtlCol="0">
            <a:spAutoFit/>
          </a:bodyPr>
          <a:lstStyle/>
          <a:p>
            <a:pPr algn="ctr"/>
            <a:r>
              <a:rPr lang="en-US" sz="2800" b="1" dirty="0"/>
              <a:t>Temporal Variation in Radon Concentration Well Waters</a:t>
            </a:r>
          </a:p>
        </p:txBody>
      </p:sp>
    </p:spTree>
    <p:extLst>
      <p:ext uri="{BB962C8B-B14F-4D97-AF65-F5344CB8AC3E}">
        <p14:creationId xmlns:p14="http://schemas.microsoft.com/office/powerpoint/2010/main" val="76364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E78F7BC-55A8-462A-BEB1-EAF1F30852DF}"/>
              </a:ext>
            </a:extLst>
          </p:cNvPr>
          <p:cNvSpPr txBox="1">
            <a:spLocks noChangeArrowheads="1"/>
          </p:cNvSpPr>
          <p:nvPr/>
        </p:nvSpPr>
        <p:spPr bwMode="auto">
          <a:xfrm>
            <a:off x="2193798" y="349793"/>
            <a:ext cx="4724399" cy="646331"/>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3600" b="1" dirty="0">
                <a:latin typeface="+mj-lt"/>
                <a:cs typeface="Arial" charset="0"/>
              </a:rPr>
              <a:t>What We Know So Far? </a:t>
            </a:r>
          </a:p>
        </p:txBody>
      </p:sp>
      <p:sp>
        <p:nvSpPr>
          <p:cNvPr id="9" name="TextBox 8">
            <a:extLst>
              <a:ext uri="{FF2B5EF4-FFF2-40B4-BE49-F238E27FC236}">
                <a16:creationId xmlns:a16="http://schemas.microsoft.com/office/drawing/2014/main" id="{FD89B6B1-0CD9-4A04-A7D8-8B1BFA5C4D74}"/>
              </a:ext>
            </a:extLst>
          </p:cNvPr>
          <p:cNvSpPr txBox="1"/>
          <p:nvPr/>
        </p:nvSpPr>
        <p:spPr>
          <a:xfrm>
            <a:off x="322325" y="1560493"/>
            <a:ext cx="8440675" cy="954107"/>
          </a:xfrm>
          <a:prstGeom prst="rect">
            <a:avLst/>
          </a:prstGeom>
          <a:solidFill>
            <a:srgbClr val="C41A39"/>
          </a:solidFill>
        </p:spPr>
        <p:txBody>
          <a:bodyPr wrap="square" rtlCol="0">
            <a:spAutoFit/>
          </a:bodyPr>
          <a:lstStyle/>
          <a:p>
            <a:pPr algn="ctr"/>
            <a:r>
              <a:rPr lang="en-US" sz="2800" b="1" dirty="0"/>
              <a:t>Temporal Variation in Uranium Concentration Well Waters</a:t>
            </a:r>
          </a:p>
        </p:txBody>
      </p:sp>
      <p:pic>
        <p:nvPicPr>
          <p:cNvPr id="2" name="Picture 1">
            <a:extLst>
              <a:ext uri="{FF2B5EF4-FFF2-40B4-BE49-F238E27FC236}">
                <a16:creationId xmlns:a16="http://schemas.microsoft.com/office/drawing/2014/main" id="{EA8807E5-8B77-4B03-99BA-46BAA5EEA5F6}"/>
              </a:ext>
            </a:extLst>
          </p:cNvPr>
          <p:cNvPicPr>
            <a:picLocks noChangeAspect="1"/>
          </p:cNvPicPr>
          <p:nvPr/>
        </p:nvPicPr>
        <p:blipFill>
          <a:blip r:embed="rId6"/>
          <a:stretch>
            <a:fillRect/>
          </a:stretch>
        </p:blipFill>
        <p:spPr>
          <a:xfrm>
            <a:off x="304800" y="2438400"/>
            <a:ext cx="8458200" cy="1932952"/>
          </a:xfrm>
          <a:prstGeom prst="rect">
            <a:avLst/>
          </a:prstGeom>
          <a:ln w="28575">
            <a:solidFill>
              <a:schemeClr val="tx1"/>
            </a:solidFill>
          </a:ln>
        </p:spPr>
      </p:pic>
      <p:pic>
        <p:nvPicPr>
          <p:cNvPr id="3" name="Picture 2">
            <a:extLst>
              <a:ext uri="{FF2B5EF4-FFF2-40B4-BE49-F238E27FC236}">
                <a16:creationId xmlns:a16="http://schemas.microsoft.com/office/drawing/2014/main" id="{4F2AB28E-C792-4DA4-891D-E54E0E2CB1D4}"/>
              </a:ext>
            </a:extLst>
          </p:cNvPr>
          <p:cNvPicPr>
            <a:picLocks noChangeAspect="1"/>
          </p:cNvPicPr>
          <p:nvPr/>
        </p:nvPicPr>
        <p:blipFill>
          <a:blip r:embed="rId7"/>
          <a:stretch>
            <a:fillRect/>
          </a:stretch>
        </p:blipFill>
        <p:spPr>
          <a:xfrm>
            <a:off x="228600" y="4351828"/>
            <a:ext cx="8299704" cy="604352"/>
          </a:xfrm>
          <a:prstGeom prst="rect">
            <a:avLst/>
          </a:prstGeom>
        </p:spPr>
      </p:pic>
    </p:spTree>
    <p:extLst>
      <p:ext uri="{BB962C8B-B14F-4D97-AF65-F5344CB8AC3E}">
        <p14:creationId xmlns:p14="http://schemas.microsoft.com/office/powerpoint/2010/main" val="44450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a:extLst>
              <a:ext uri="{FF2B5EF4-FFF2-40B4-BE49-F238E27FC236}">
                <a16:creationId xmlns:a16="http://schemas.microsoft.com/office/drawing/2014/main" id="{59086D9A-98B4-41C9-8D38-450764A6D37C}"/>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E3847009-3291-4532-9552-8E258E29A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sp>
        <p:nvSpPr>
          <p:cNvPr id="2" name="Rectangle 1">
            <a:extLst>
              <a:ext uri="{FF2B5EF4-FFF2-40B4-BE49-F238E27FC236}">
                <a16:creationId xmlns:a16="http://schemas.microsoft.com/office/drawing/2014/main" id="{159AABC2-F080-4AE6-8103-D9009C61CB0C}"/>
              </a:ext>
            </a:extLst>
          </p:cNvPr>
          <p:cNvSpPr/>
          <p:nvPr/>
        </p:nvSpPr>
        <p:spPr>
          <a:xfrm>
            <a:off x="529714" y="1228397"/>
            <a:ext cx="7717536" cy="4647426"/>
          </a:xfrm>
          <a:prstGeom prst="rect">
            <a:avLst/>
          </a:prstGeom>
        </p:spPr>
        <p:txBody>
          <a:bodyPr wrap="square">
            <a:spAutoFit/>
          </a:bodyPr>
          <a:lstStyle/>
          <a:p>
            <a:pPr marL="342900" indent="-342900">
              <a:buFont typeface="Arial" panose="020B0604020202020204" pitchFamily="34" charset="0"/>
              <a:buChar char="•"/>
            </a:pPr>
            <a:r>
              <a:rPr lang="en-US" sz="2800" b="1" dirty="0"/>
              <a:t>Introduction: </a:t>
            </a:r>
          </a:p>
          <a:p>
            <a:pPr marL="914400" lvl="1" indent="-457200">
              <a:buFont typeface="Wingdings" panose="05000000000000000000" pitchFamily="2" charset="2"/>
              <a:buChar char="ü"/>
            </a:pPr>
            <a:r>
              <a:rPr lang="en-US" sz="2800" b="1" dirty="0"/>
              <a:t>Review the past observations made by several investigators</a:t>
            </a:r>
          </a:p>
          <a:p>
            <a:pPr marL="914400" lvl="1" indent="-457200">
              <a:buFont typeface="Wingdings" panose="05000000000000000000" pitchFamily="2" charset="2"/>
              <a:buChar char="ü"/>
            </a:pPr>
            <a:r>
              <a:rPr lang="en-US" sz="2800" b="1" dirty="0"/>
              <a:t>History of the testing, public education, and mitigation program of University of Georgia Extension</a:t>
            </a:r>
          </a:p>
          <a:p>
            <a:endParaRPr lang="en-US" sz="2800" b="1" dirty="0"/>
          </a:p>
          <a:p>
            <a:pPr marL="342900" indent="-342900">
              <a:buFont typeface="Arial" panose="020B0604020202020204" pitchFamily="34" charset="0"/>
              <a:buChar char="•"/>
            </a:pPr>
            <a:r>
              <a:rPr lang="en-US" sz="2800" b="1" dirty="0"/>
              <a:t>Summary of the accomplishments so far</a:t>
            </a:r>
          </a:p>
          <a:p>
            <a:endParaRPr lang="en-US" sz="800" dirty="0"/>
          </a:p>
          <a:p>
            <a:pPr marL="457200" indent="-457200">
              <a:buFont typeface="Arial" panose="020B0604020202020204" pitchFamily="34" charset="0"/>
              <a:buChar char="•"/>
            </a:pPr>
            <a:r>
              <a:rPr lang="en-US" sz="2800" b="1" dirty="0"/>
              <a:t>Concluding Remarks</a:t>
            </a:r>
          </a:p>
          <a:p>
            <a:endParaRPr lang="en-US" sz="800" b="1" dirty="0"/>
          </a:p>
          <a:p>
            <a:pPr marL="457200" indent="-457200">
              <a:buFont typeface="Arial" panose="020B0604020202020204" pitchFamily="34" charset="0"/>
              <a:buChar char="•"/>
            </a:pPr>
            <a:r>
              <a:rPr lang="en-US" sz="2800" b="1" dirty="0"/>
              <a:t>Questions, Comments, Suggestions</a:t>
            </a:r>
          </a:p>
        </p:txBody>
      </p:sp>
      <p:sp>
        <p:nvSpPr>
          <p:cNvPr id="9" name="TextBox 8">
            <a:extLst>
              <a:ext uri="{FF2B5EF4-FFF2-40B4-BE49-F238E27FC236}">
                <a16:creationId xmlns:a16="http://schemas.microsoft.com/office/drawing/2014/main" id="{97D7F951-AB94-4481-A1A6-123A29E3E61F}"/>
              </a:ext>
            </a:extLst>
          </p:cNvPr>
          <p:cNvSpPr txBox="1"/>
          <p:nvPr/>
        </p:nvSpPr>
        <p:spPr>
          <a:xfrm>
            <a:off x="1905000" y="320381"/>
            <a:ext cx="4724400" cy="707886"/>
          </a:xfrm>
          <a:prstGeom prst="rect">
            <a:avLst/>
          </a:prstGeom>
          <a:noFill/>
        </p:spPr>
        <p:txBody>
          <a:bodyPr wrap="square" rtlCol="0">
            <a:spAutoFit/>
          </a:bodyPr>
          <a:lstStyle/>
          <a:p>
            <a:pPr algn="ctr"/>
            <a:r>
              <a:rPr lang="en-US" sz="4000" b="1" dirty="0">
                <a:solidFill>
                  <a:srgbClr val="0000FF"/>
                </a:solidFill>
              </a:rPr>
              <a:t>OUTLINE</a:t>
            </a:r>
          </a:p>
        </p:txBody>
      </p:sp>
    </p:spTree>
    <p:extLst>
      <p:ext uri="{BB962C8B-B14F-4D97-AF65-F5344CB8AC3E}">
        <p14:creationId xmlns:p14="http://schemas.microsoft.com/office/powerpoint/2010/main" val="11286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 y="2209800"/>
            <a:ext cx="8498902" cy="2554545"/>
          </a:xfrm>
          <a:prstGeom prst="rect">
            <a:avLst/>
          </a:prstGeom>
        </p:spPr>
        <p:txBody>
          <a:bodyPr wrap="square">
            <a:spAutoFit/>
          </a:bodyPr>
          <a:lstStyle/>
          <a:p>
            <a:r>
              <a:rPr lang="en-US" sz="3200" b="1" dirty="0">
                <a:solidFill>
                  <a:srgbClr val="0033CC"/>
                </a:solidFill>
              </a:rPr>
              <a:t>A </a:t>
            </a:r>
            <a:r>
              <a:rPr lang="en-US" sz="3200" b="1" i="1" dirty="0">
                <a:solidFill>
                  <a:srgbClr val="0033CC"/>
                </a:solidFill>
              </a:rPr>
              <a:t>very rough rule of thumb:</a:t>
            </a:r>
            <a:endParaRPr lang="en-US" sz="3200" b="1" dirty="0">
              <a:solidFill>
                <a:srgbClr val="0033CC"/>
              </a:solidFill>
            </a:endParaRPr>
          </a:p>
          <a:p>
            <a:r>
              <a:rPr lang="en-US" sz="3200" b="1" dirty="0"/>
              <a:t>Household water with 10,000 </a:t>
            </a:r>
            <a:r>
              <a:rPr lang="en-US" sz="3200" b="1" dirty="0" err="1"/>
              <a:t>pCi</a:t>
            </a:r>
            <a:r>
              <a:rPr lang="en-US" sz="3200" b="1" dirty="0"/>
              <a:t>/L of radon contributes about 1 </a:t>
            </a:r>
            <a:r>
              <a:rPr lang="en-US" sz="3200" b="1" dirty="0" err="1"/>
              <a:t>pCi</a:t>
            </a:r>
            <a:r>
              <a:rPr lang="en-US" sz="3200" b="1" dirty="0"/>
              <a:t>/L to the level of radon in the indoor air.</a:t>
            </a:r>
          </a:p>
          <a:p>
            <a:endParaRPr lang="en-US" sz="3200" b="1" dirty="0">
              <a:solidFill>
                <a:srgbClr val="FF0000"/>
              </a:solidFill>
            </a:endParaRPr>
          </a:p>
        </p:txBody>
      </p:sp>
      <p:sp>
        <p:nvSpPr>
          <p:cNvPr id="11" name="Title 1"/>
          <p:cNvSpPr>
            <a:spLocks noGrp="1"/>
          </p:cNvSpPr>
          <p:nvPr>
            <p:ph type="title"/>
          </p:nvPr>
        </p:nvSpPr>
        <p:spPr>
          <a:xfrm>
            <a:off x="0" y="990600"/>
            <a:ext cx="9020977" cy="993559"/>
          </a:xfrm>
        </p:spPr>
        <p:txBody>
          <a:bodyPr>
            <a:noAutofit/>
          </a:bodyPr>
          <a:lstStyle/>
          <a:p>
            <a:r>
              <a:rPr lang="en-US" sz="4000" b="1" dirty="0">
                <a:solidFill>
                  <a:srgbClr val="0000FF"/>
                </a:solidFill>
              </a:rPr>
              <a:t>Radon in Water Can Enrich Radon Level in Indoor Air </a:t>
            </a:r>
          </a:p>
        </p:txBody>
      </p:sp>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398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152400" y="933450"/>
            <a:ext cx="89916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algn="ctr" eaLnBrk="1" hangingPunct="1">
              <a:spcBef>
                <a:spcPct val="50000"/>
              </a:spcBef>
              <a:buFontTx/>
              <a:buNone/>
            </a:pPr>
            <a:r>
              <a:rPr lang="en-US" altLang="en-US" sz="2800" b="1" u="sng" dirty="0">
                <a:solidFill>
                  <a:srgbClr val="3333FF"/>
                </a:solidFill>
                <a:latin typeface="Arial" charset="0"/>
                <a:cs typeface="Arial" charset="0"/>
              </a:rPr>
              <a:t>Radon in Indoor Air in a GA Home with:</a:t>
            </a:r>
          </a:p>
        </p:txBody>
      </p:sp>
      <p:sp>
        <p:nvSpPr>
          <p:cNvPr id="12" name="Text Box 16"/>
          <p:cNvSpPr txBox="1">
            <a:spLocks noChangeArrowheads="1"/>
          </p:cNvSpPr>
          <p:nvPr/>
        </p:nvSpPr>
        <p:spPr bwMode="auto">
          <a:xfrm>
            <a:off x="676275" y="1417637"/>
            <a:ext cx="80010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algn="ctr" defTabSz="914400" eaLnBrk="1" hangingPunct="1">
              <a:lnSpc>
                <a:spcPct val="60000"/>
              </a:lnSpc>
              <a:spcBef>
                <a:spcPct val="50000"/>
              </a:spcBef>
              <a:buFontTx/>
              <a:buNone/>
            </a:pPr>
            <a:r>
              <a:rPr lang="en-US" altLang="en-US" sz="2400" b="1">
                <a:latin typeface="Arial" charset="0"/>
                <a:cs typeface="Arial" charset="0"/>
              </a:rPr>
              <a:t>Uranium in Water: 629 ppb</a:t>
            </a:r>
          </a:p>
          <a:p>
            <a:pPr algn="ctr" defTabSz="914400" eaLnBrk="1" hangingPunct="1">
              <a:lnSpc>
                <a:spcPct val="60000"/>
              </a:lnSpc>
              <a:spcBef>
                <a:spcPct val="50000"/>
              </a:spcBef>
              <a:buFontTx/>
              <a:buNone/>
            </a:pPr>
            <a:r>
              <a:rPr lang="en-US" altLang="en-US" sz="2400" b="1">
                <a:latin typeface="Arial" charset="0"/>
                <a:cs typeface="Arial" charset="0"/>
              </a:rPr>
              <a:t>Radon in Water: 79,012 pCi/L</a:t>
            </a:r>
          </a:p>
          <a:p>
            <a:pPr algn="ctr" defTabSz="914400" eaLnBrk="1" hangingPunct="1">
              <a:lnSpc>
                <a:spcPct val="60000"/>
              </a:lnSpc>
              <a:spcBef>
                <a:spcPct val="50000"/>
              </a:spcBef>
              <a:buFontTx/>
              <a:buNone/>
            </a:pPr>
            <a:r>
              <a:rPr lang="en-US" altLang="en-US" sz="2400" b="1">
                <a:latin typeface="Arial" charset="0"/>
                <a:cs typeface="Arial" charset="0"/>
              </a:rPr>
              <a:t>Radium (Ra-226+Ra-228 in Water: 3.8 pCi/L)</a:t>
            </a:r>
          </a:p>
        </p:txBody>
      </p:sp>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571750"/>
            <a:ext cx="899160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10"/>
          <p:cNvSpPr>
            <a:spLocks noChangeShapeType="1"/>
          </p:cNvSpPr>
          <p:nvPr/>
        </p:nvSpPr>
        <p:spPr bwMode="auto">
          <a:xfrm flipH="1">
            <a:off x="8181975" y="3470275"/>
            <a:ext cx="0" cy="746125"/>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1"/>
          <p:cNvSpPr txBox="1">
            <a:spLocks noChangeArrowheads="1"/>
          </p:cNvSpPr>
          <p:nvPr/>
        </p:nvSpPr>
        <p:spPr bwMode="auto">
          <a:xfrm>
            <a:off x="7115175" y="2555875"/>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algn="ctr" defTabSz="914400" eaLnBrk="1" hangingPunct="1">
              <a:lnSpc>
                <a:spcPct val="75000"/>
              </a:lnSpc>
              <a:spcBef>
                <a:spcPct val="50000"/>
              </a:spcBef>
              <a:buFontTx/>
              <a:buNone/>
            </a:pPr>
            <a:r>
              <a:rPr lang="en-US" altLang="en-US" sz="2400" b="1">
                <a:solidFill>
                  <a:srgbClr val="009900"/>
                </a:solidFill>
                <a:latin typeface="Calibri" pitchFamily="34" charset="0"/>
              </a:rPr>
              <a:t>Average:         5.8±0.2 pCi/L</a:t>
            </a:r>
          </a:p>
        </p:txBody>
      </p:sp>
      <p:sp>
        <p:nvSpPr>
          <p:cNvPr id="17" name="Line 13"/>
          <p:cNvSpPr>
            <a:spLocks noChangeShapeType="1"/>
          </p:cNvSpPr>
          <p:nvPr/>
        </p:nvSpPr>
        <p:spPr bwMode="auto">
          <a:xfrm flipH="1" flipV="1">
            <a:off x="3668713" y="2708275"/>
            <a:ext cx="576262"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4"/>
          <p:cNvSpPr txBox="1">
            <a:spLocks noChangeArrowheads="1"/>
          </p:cNvSpPr>
          <p:nvPr/>
        </p:nvSpPr>
        <p:spPr bwMode="auto">
          <a:xfrm>
            <a:off x="4067175" y="2784475"/>
            <a:ext cx="1600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algn="ctr" defTabSz="914400" eaLnBrk="1" hangingPunct="1">
              <a:lnSpc>
                <a:spcPct val="90000"/>
              </a:lnSpc>
              <a:spcBef>
                <a:spcPct val="50000"/>
              </a:spcBef>
              <a:buFontTx/>
              <a:buNone/>
            </a:pPr>
            <a:r>
              <a:rPr lang="en-US" altLang="en-US" sz="2000" b="1" dirty="0">
                <a:latin typeface="Calibri" pitchFamily="34" charset="0"/>
              </a:rPr>
              <a:t>Showering and/or Laundering</a:t>
            </a:r>
          </a:p>
        </p:txBody>
      </p:sp>
      <p:cxnSp>
        <p:nvCxnSpPr>
          <p:cNvPr id="19" name="Straight Arrow Connector 18"/>
          <p:cNvCxnSpPr/>
          <p:nvPr/>
        </p:nvCxnSpPr>
        <p:spPr>
          <a:xfrm flipV="1">
            <a:off x="5410200" y="2708275"/>
            <a:ext cx="495300" cy="339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799" y="1"/>
            <a:ext cx="838199" cy="34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Footer Placeholder 3">
            <a:extLst>
              <a:ext uri="{FF2B5EF4-FFF2-40B4-BE49-F238E27FC236}">
                <a16:creationId xmlns:a16="http://schemas.microsoft.com/office/drawing/2014/main" id="{211F0621-AAC3-4BDB-8322-2236728CE44B}"/>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22" name="Picture 21">
            <a:extLst>
              <a:ext uri="{FF2B5EF4-FFF2-40B4-BE49-F238E27FC236}">
                <a16:creationId xmlns:a16="http://schemas.microsoft.com/office/drawing/2014/main" id="{EE88C23B-B7EE-4486-90B2-662FB73FB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23" name="Picture 8">
            <a:extLst>
              <a:ext uri="{FF2B5EF4-FFF2-40B4-BE49-F238E27FC236}">
                <a16:creationId xmlns:a16="http://schemas.microsoft.com/office/drawing/2014/main" id="{5DAD87B7-F0B3-4E3B-921C-4AF08EC78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1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59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46873391-FB21-4437-A887-A0CBCC6FCD02}"/>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8" name="Picture 7">
            <a:extLst>
              <a:ext uri="{FF2B5EF4-FFF2-40B4-BE49-F238E27FC236}">
                <a16:creationId xmlns:a16="http://schemas.microsoft.com/office/drawing/2014/main" id="{D9BAB859-8C93-4FFE-A029-3AF4B839C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10" name="Picture 8">
            <a:extLst>
              <a:ext uri="{FF2B5EF4-FFF2-40B4-BE49-F238E27FC236}">
                <a16:creationId xmlns:a16="http://schemas.microsoft.com/office/drawing/2014/main" id="{DABC0185-0368-4237-BBA2-9D043731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5" y="74447"/>
            <a:ext cx="679911" cy="6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E78F7BC-55A8-462A-BEB1-EAF1F30852DF}"/>
              </a:ext>
            </a:extLst>
          </p:cNvPr>
          <p:cNvSpPr txBox="1">
            <a:spLocks noChangeArrowheads="1"/>
          </p:cNvSpPr>
          <p:nvPr/>
        </p:nvSpPr>
        <p:spPr bwMode="auto">
          <a:xfrm>
            <a:off x="2193798" y="349793"/>
            <a:ext cx="4724399" cy="646331"/>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3600" b="1" dirty="0">
                <a:latin typeface="+mj-lt"/>
                <a:cs typeface="Arial" charset="0"/>
              </a:rPr>
              <a:t>What We Know So Far? </a:t>
            </a:r>
          </a:p>
        </p:txBody>
      </p:sp>
      <p:sp>
        <p:nvSpPr>
          <p:cNvPr id="11" name="TextBox 26">
            <a:extLst>
              <a:ext uri="{FF2B5EF4-FFF2-40B4-BE49-F238E27FC236}">
                <a16:creationId xmlns:a16="http://schemas.microsoft.com/office/drawing/2014/main" id="{D508B743-6CC3-44FF-8A0D-90599C599CFB}"/>
              </a:ext>
            </a:extLst>
          </p:cNvPr>
          <p:cNvSpPr txBox="1">
            <a:spLocks noChangeArrowheads="1"/>
          </p:cNvSpPr>
          <p:nvPr/>
        </p:nvSpPr>
        <p:spPr bwMode="auto">
          <a:xfrm>
            <a:off x="428140" y="1065680"/>
            <a:ext cx="6019800" cy="461665"/>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2400" b="1" dirty="0">
                <a:cs typeface="Arial" charset="0"/>
              </a:rPr>
              <a:t>Community Engagement</a:t>
            </a:r>
          </a:p>
        </p:txBody>
      </p:sp>
      <p:sp>
        <p:nvSpPr>
          <p:cNvPr id="16" name="TextBox 27">
            <a:extLst>
              <a:ext uri="{FF2B5EF4-FFF2-40B4-BE49-F238E27FC236}">
                <a16:creationId xmlns:a16="http://schemas.microsoft.com/office/drawing/2014/main" id="{5F98E29D-5B6D-426B-8E52-3A905BF44377}"/>
              </a:ext>
            </a:extLst>
          </p:cNvPr>
          <p:cNvSpPr txBox="1">
            <a:spLocks noChangeArrowheads="1"/>
          </p:cNvSpPr>
          <p:nvPr/>
        </p:nvSpPr>
        <p:spPr bwMode="auto">
          <a:xfrm>
            <a:off x="406145" y="1527345"/>
            <a:ext cx="8299704" cy="4401205"/>
          </a:xfrm>
          <a:prstGeom prst="rect">
            <a:avLst/>
          </a:prstGeom>
          <a:no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2000" b="1" dirty="0"/>
              <a:t>From 2011 to the present, Monroe County Extension continues to work with state UGA Extension staff to conduct educational programs and presentations on uranium and radon. The objectives of the 1 to 3 hour programs were:</a:t>
            </a:r>
          </a:p>
          <a:p>
            <a:pPr marL="1257300" lvl="1" indent="-514350" eaLnBrk="1" hangingPunct="1">
              <a:buFont typeface="+mj-lt"/>
              <a:buAutoNum type="arabicPeriod"/>
            </a:pPr>
            <a:r>
              <a:rPr lang="en-US" sz="2000" b="1" dirty="0"/>
              <a:t>Educate residents about uranium and radon</a:t>
            </a:r>
          </a:p>
          <a:p>
            <a:pPr marL="1257300" lvl="1" indent="-514350" eaLnBrk="1" hangingPunct="1">
              <a:buFont typeface="+mj-lt"/>
              <a:buAutoNum type="arabicPeriod"/>
            </a:pPr>
            <a:r>
              <a:rPr lang="en-US" sz="2000" b="1" dirty="0"/>
              <a:t>Promote testing for radon in air and uranium in water</a:t>
            </a:r>
          </a:p>
          <a:p>
            <a:pPr marL="1257300" lvl="1" indent="-514350" eaLnBrk="1" hangingPunct="1">
              <a:buFont typeface="+mj-lt"/>
              <a:buAutoNum type="arabicPeriod"/>
            </a:pPr>
            <a:r>
              <a:rPr lang="en-US" sz="2000" b="1" dirty="0"/>
              <a:t>Provide information on treatment systems</a:t>
            </a:r>
          </a:p>
          <a:p>
            <a:pPr eaLnBrk="1" hangingPunct="1"/>
            <a:endParaRPr lang="en-US" sz="2000" b="1" dirty="0"/>
          </a:p>
          <a:p>
            <a:pPr eaLnBrk="1" hangingPunct="1"/>
            <a:r>
              <a:rPr lang="en-US" sz="2000" b="1" dirty="0"/>
              <a:t>	Participants		Over 450</a:t>
            </a:r>
          </a:p>
          <a:p>
            <a:pPr eaLnBrk="1" hangingPunct="1"/>
            <a:r>
              <a:rPr lang="en-US" sz="2000" b="1" dirty="0"/>
              <a:t>	Programs		8 </a:t>
            </a:r>
          </a:p>
          <a:p>
            <a:pPr eaLnBrk="1" hangingPunct="1"/>
            <a:r>
              <a:rPr lang="en-US" sz="2000" b="1" dirty="0"/>
              <a:t>	Print Media 		159,000</a:t>
            </a:r>
          </a:p>
          <a:p>
            <a:pPr eaLnBrk="1" hangingPunct="1"/>
            <a:r>
              <a:rPr lang="en-US" sz="2000" b="1" dirty="0"/>
              <a:t>	Broadcast Media 	60,000</a:t>
            </a:r>
          </a:p>
          <a:p>
            <a:pPr eaLnBrk="1" hangingPunct="1"/>
            <a:r>
              <a:rPr lang="en-US" sz="2000" b="1" dirty="0"/>
              <a:t>	Uranium tests		1303 well owners</a:t>
            </a:r>
          </a:p>
          <a:p>
            <a:pPr eaLnBrk="1" hangingPunct="1"/>
            <a:r>
              <a:rPr lang="en-US" sz="2000" b="1" dirty="0"/>
              <a:t>	Radon tests		170</a:t>
            </a:r>
          </a:p>
        </p:txBody>
      </p:sp>
    </p:spTree>
    <p:extLst>
      <p:ext uri="{BB962C8B-B14F-4D97-AF65-F5344CB8AC3E}">
        <p14:creationId xmlns:p14="http://schemas.microsoft.com/office/powerpoint/2010/main" val="272927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THANK YOU VERY MUCH!!!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867400"/>
            <a:ext cx="1828800" cy="1097280"/>
          </a:xfrm>
          <a:prstGeom prst="rect">
            <a:avLst/>
          </a:prstGeom>
        </p:spPr>
      </p:pic>
      <p:sp>
        <p:nvSpPr>
          <p:cNvPr id="6" name="TextBox 5"/>
          <p:cNvSpPr txBox="1"/>
          <p:nvPr/>
        </p:nvSpPr>
        <p:spPr>
          <a:xfrm>
            <a:off x="2819400" y="6324600"/>
            <a:ext cx="6172200" cy="461665"/>
          </a:xfrm>
          <a:prstGeom prst="rect">
            <a:avLst/>
          </a:prstGeom>
          <a:noFill/>
        </p:spPr>
        <p:txBody>
          <a:bodyPr wrap="square" rtlCol="0">
            <a:spAutoFit/>
          </a:bodyPr>
          <a:lstStyle/>
          <a:p>
            <a:pPr algn="r"/>
            <a:r>
              <a:rPr lang="en-US" sz="2400" dirty="0"/>
              <a:t>The 2017 International Radon Symposium</a:t>
            </a:r>
            <a:r>
              <a:rPr lang="en-US" sz="2400" dirty="0">
                <a:effectLst/>
              </a:rPr>
              <a:t>™</a:t>
            </a:r>
            <a:endParaRPr lang="en-US" sz="2400" dirty="0"/>
          </a:p>
        </p:txBody>
      </p:sp>
      <p:sp>
        <p:nvSpPr>
          <p:cNvPr id="7" name="Title 1"/>
          <p:cNvSpPr txBox="1">
            <a:spLocks/>
          </p:cNvSpPr>
          <p:nvPr/>
        </p:nvSpPr>
        <p:spPr>
          <a:xfrm>
            <a:off x="459740" y="1676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FF"/>
                </a:solidFill>
              </a:rPr>
              <a:t>QUESTIONS, COMMENTS……….</a:t>
            </a:r>
          </a:p>
        </p:txBody>
      </p:sp>
      <p:sp>
        <p:nvSpPr>
          <p:cNvPr id="3" name="Rectangle 2"/>
          <p:cNvSpPr/>
          <p:nvPr/>
        </p:nvSpPr>
        <p:spPr>
          <a:xfrm>
            <a:off x="228600" y="3200400"/>
            <a:ext cx="7443338" cy="2862322"/>
          </a:xfrm>
          <a:prstGeom prst="rect">
            <a:avLst/>
          </a:prstGeom>
        </p:spPr>
        <p:txBody>
          <a:bodyPr wrap="square">
            <a:spAutoFit/>
          </a:bodyPr>
          <a:lstStyle/>
          <a:p>
            <a:r>
              <a:rPr lang="en-US" sz="3600" b="1" dirty="0"/>
              <a:t>Contact:</a:t>
            </a:r>
          </a:p>
          <a:p>
            <a:r>
              <a:rPr lang="en-US" sz="2400" b="1" dirty="0"/>
              <a:t>Uttam Saha, PhD</a:t>
            </a:r>
          </a:p>
          <a:p>
            <a:r>
              <a:rPr lang="en-US" sz="2400" dirty="0"/>
              <a:t>Public Service Associate &amp; Program Coordinator</a:t>
            </a:r>
          </a:p>
          <a:p>
            <a:r>
              <a:rPr lang="en-US" sz="2400" dirty="0"/>
              <a:t>Agricultural and Environmental Services Laboratories</a:t>
            </a:r>
          </a:p>
          <a:p>
            <a:r>
              <a:rPr lang="en-US" sz="2400" dirty="0"/>
              <a:t>The University of Georgia, Athens, GA</a:t>
            </a:r>
          </a:p>
          <a:p>
            <a:r>
              <a:rPr lang="en-US" sz="2400" b="1" dirty="0"/>
              <a:t>706-542-7690</a:t>
            </a:r>
          </a:p>
          <a:p>
            <a:r>
              <a:rPr lang="en-US" sz="2400" b="1" dirty="0">
                <a:solidFill>
                  <a:schemeClr val="accent1"/>
                </a:solidFill>
                <a:hlinkClick r:id="rId3"/>
              </a:rPr>
              <a:t>sahau@uga.edu</a:t>
            </a:r>
            <a:r>
              <a:rPr lang="en-US" sz="2400" b="1" dirty="0">
                <a:solidFill>
                  <a:schemeClr val="accent1"/>
                </a:solidFill>
              </a:rPr>
              <a:t> </a:t>
            </a: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1938" y="1"/>
            <a:ext cx="147206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184" y="76199"/>
            <a:ext cx="521415" cy="5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93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A485BD2-BA99-4A44-AD18-BE6EFFF6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929" y="1576955"/>
            <a:ext cx="5334000" cy="399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a:extLst>
              <a:ext uri="{FF2B5EF4-FFF2-40B4-BE49-F238E27FC236}">
                <a16:creationId xmlns:a16="http://schemas.microsoft.com/office/drawing/2014/main" id="{57D67923-D955-4A2E-80E7-72F9103C8FDF}"/>
              </a:ext>
            </a:extLst>
          </p:cNvPr>
          <p:cNvSpPr txBox="1">
            <a:spLocks noChangeArrowheads="1"/>
          </p:cNvSpPr>
          <p:nvPr/>
        </p:nvSpPr>
        <p:spPr bwMode="auto">
          <a:xfrm>
            <a:off x="243840" y="5533368"/>
            <a:ext cx="8656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Calibri" pitchFamily="34" charset="0"/>
                <a:ea typeface="Geneva" pitchFamily="-110" charset="-128"/>
              </a:defRPr>
            </a:lvl1pPr>
            <a:lvl2pPr marL="742950" indent="-285750" eaLnBrk="0" hangingPunct="0">
              <a:defRPr sz="3200">
                <a:solidFill>
                  <a:schemeClr val="tx1"/>
                </a:solidFill>
                <a:latin typeface="Calibri" pitchFamily="34" charset="0"/>
                <a:ea typeface="Geneva" pitchFamily="-110" charset="-128"/>
              </a:defRPr>
            </a:lvl2pPr>
            <a:lvl3pPr marL="1143000" indent="-228600" eaLnBrk="0" hangingPunct="0">
              <a:defRPr sz="3200">
                <a:solidFill>
                  <a:schemeClr val="tx1"/>
                </a:solidFill>
                <a:latin typeface="Calibri" pitchFamily="34" charset="0"/>
                <a:ea typeface="Geneva" pitchFamily="-110" charset="-128"/>
              </a:defRPr>
            </a:lvl3pPr>
            <a:lvl4pPr marL="1600200" indent="-228600" eaLnBrk="0" hangingPunct="0">
              <a:defRPr sz="3200">
                <a:solidFill>
                  <a:schemeClr val="tx1"/>
                </a:solidFill>
                <a:latin typeface="Calibri" pitchFamily="34" charset="0"/>
                <a:ea typeface="Geneva" pitchFamily="-110" charset="-128"/>
              </a:defRPr>
            </a:lvl4pPr>
            <a:lvl5pPr marL="2057400" indent="-228600" eaLnBrk="0" hangingPunct="0">
              <a:defRPr sz="3200">
                <a:solidFill>
                  <a:schemeClr val="tx1"/>
                </a:solidFill>
                <a:latin typeface="Calibri" pitchFamily="34" charset="0"/>
                <a:ea typeface="Geneva" pitchFamily="-110" charset="-128"/>
              </a:defRPr>
            </a:lvl5pPr>
            <a:lvl6pPr marL="2514600" indent="-228600" eaLnBrk="0" fontAlgn="base" hangingPunct="0">
              <a:spcBef>
                <a:spcPct val="0"/>
              </a:spcBef>
              <a:spcAft>
                <a:spcPct val="0"/>
              </a:spcAft>
              <a:defRPr sz="3200">
                <a:solidFill>
                  <a:schemeClr val="tx1"/>
                </a:solidFill>
                <a:latin typeface="Calibri" pitchFamily="34" charset="0"/>
                <a:ea typeface="Geneva" pitchFamily="-110" charset="-128"/>
              </a:defRPr>
            </a:lvl6pPr>
            <a:lvl7pPr marL="2971800" indent="-228600" eaLnBrk="0" fontAlgn="base" hangingPunct="0">
              <a:spcBef>
                <a:spcPct val="0"/>
              </a:spcBef>
              <a:spcAft>
                <a:spcPct val="0"/>
              </a:spcAft>
              <a:defRPr sz="3200">
                <a:solidFill>
                  <a:schemeClr val="tx1"/>
                </a:solidFill>
                <a:latin typeface="Calibri" pitchFamily="34" charset="0"/>
                <a:ea typeface="Geneva" pitchFamily="-110" charset="-128"/>
              </a:defRPr>
            </a:lvl7pPr>
            <a:lvl8pPr marL="3429000" indent="-228600" eaLnBrk="0" fontAlgn="base" hangingPunct="0">
              <a:spcBef>
                <a:spcPct val="0"/>
              </a:spcBef>
              <a:spcAft>
                <a:spcPct val="0"/>
              </a:spcAft>
              <a:defRPr sz="3200">
                <a:solidFill>
                  <a:schemeClr val="tx1"/>
                </a:solidFill>
                <a:latin typeface="Calibri" pitchFamily="34" charset="0"/>
                <a:ea typeface="Geneva" pitchFamily="-110" charset="-128"/>
              </a:defRPr>
            </a:lvl8pPr>
            <a:lvl9pPr marL="3886200" indent="-228600" eaLnBrk="0" fontAlgn="base" hangingPunct="0">
              <a:spcBef>
                <a:spcPct val="0"/>
              </a:spcBef>
              <a:spcAft>
                <a:spcPct val="0"/>
              </a:spcAft>
              <a:defRPr sz="3200">
                <a:solidFill>
                  <a:schemeClr val="tx1"/>
                </a:solidFill>
                <a:latin typeface="Calibri" pitchFamily="34" charset="0"/>
                <a:ea typeface="Geneva" pitchFamily="-110" charset="-128"/>
              </a:defRPr>
            </a:lvl9pPr>
          </a:lstStyle>
          <a:p>
            <a:pPr defTabSz="914400" eaLnBrk="1" hangingPunct="1">
              <a:spcBef>
                <a:spcPct val="50000"/>
              </a:spcBef>
            </a:pPr>
            <a:r>
              <a:rPr lang="en-US" altLang="en-US" sz="2000" b="1" dirty="0"/>
              <a:t>Blueridge and Piedmont Crystalline Rock Aquifer Systems in Southeastern U.S.  (USGS data)</a:t>
            </a:r>
          </a:p>
        </p:txBody>
      </p:sp>
      <p:sp>
        <p:nvSpPr>
          <p:cNvPr id="6" name="Content Placeholder 2">
            <a:extLst>
              <a:ext uri="{FF2B5EF4-FFF2-40B4-BE49-F238E27FC236}">
                <a16:creationId xmlns:a16="http://schemas.microsoft.com/office/drawing/2014/main" id="{5CACC604-6F8B-4680-BF0F-923DC48FE0F2}"/>
              </a:ext>
            </a:extLst>
          </p:cNvPr>
          <p:cNvSpPr txBox="1">
            <a:spLocks/>
          </p:cNvSpPr>
          <p:nvPr/>
        </p:nvSpPr>
        <p:spPr>
          <a:xfrm>
            <a:off x="91440" y="905492"/>
            <a:ext cx="8961120" cy="51055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200" b="1" dirty="0">
                <a:solidFill>
                  <a:srgbClr val="FF0000"/>
                </a:solidFill>
              </a:rPr>
              <a:t>Do Uranium and Radon Exist in GA Well Waters?</a:t>
            </a:r>
          </a:p>
        </p:txBody>
      </p:sp>
      <p:pic>
        <p:nvPicPr>
          <p:cNvPr id="7" name="Picture 9">
            <a:extLst>
              <a:ext uri="{FF2B5EF4-FFF2-40B4-BE49-F238E27FC236}">
                <a16:creationId xmlns:a16="http://schemas.microsoft.com/office/drawing/2014/main" id="{709EA597-615A-44AB-91A1-21486A45D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5C81BFD2-BC42-40C0-8F52-A9FBFED5C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3">
            <a:extLst>
              <a:ext uri="{FF2B5EF4-FFF2-40B4-BE49-F238E27FC236}">
                <a16:creationId xmlns:a16="http://schemas.microsoft.com/office/drawing/2014/main" id="{F3324E4D-CAD9-4347-9863-8B711ED6D50A}"/>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0" name="Picture 9">
            <a:extLst>
              <a:ext uri="{FF2B5EF4-FFF2-40B4-BE49-F238E27FC236}">
                <a16:creationId xmlns:a16="http://schemas.microsoft.com/office/drawing/2014/main" id="{032DB92B-682A-4A46-9D45-4FB147E4B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cxnSp>
        <p:nvCxnSpPr>
          <p:cNvPr id="12" name="Straight Arrow Connector 11">
            <a:extLst>
              <a:ext uri="{FF2B5EF4-FFF2-40B4-BE49-F238E27FC236}">
                <a16:creationId xmlns:a16="http://schemas.microsoft.com/office/drawing/2014/main" id="{D9FF6D0C-694A-49A7-A803-DD6E97476536}"/>
              </a:ext>
            </a:extLst>
          </p:cNvPr>
          <p:cNvCxnSpPr>
            <a:cxnSpLocks/>
          </p:cNvCxnSpPr>
          <p:nvPr/>
        </p:nvCxnSpPr>
        <p:spPr>
          <a:xfrm flipV="1">
            <a:off x="3352800" y="4203102"/>
            <a:ext cx="0" cy="1411479"/>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a:extLst>
              <a:ext uri="{FF2B5EF4-FFF2-40B4-BE49-F238E27FC236}">
                <a16:creationId xmlns:a16="http://schemas.microsoft.com/office/drawing/2014/main" id="{59086D9A-98B4-41C9-8D38-450764A6D37C}"/>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E3847009-3291-4532-9552-8E258E29A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sp>
        <p:nvSpPr>
          <p:cNvPr id="9" name="TextBox 8">
            <a:extLst>
              <a:ext uri="{FF2B5EF4-FFF2-40B4-BE49-F238E27FC236}">
                <a16:creationId xmlns:a16="http://schemas.microsoft.com/office/drawing/2014/main" id="{97D7F951-AB94-4481-A1A6-123A29E3E61F}"/>
              </a:ext>
            </a:extLst>
          </p:cNvPr>
          <p:cNvSpPr txBox="1"/>
          <p:nvPr/>
        </p:nvSpPr>
        <p:spPr>
          <a:xfrm>
            <a:off x="1905000" y="320381"/>
            <a:ext cx="4724400" cy="707886"/>
          </a:xfrm>
          <a:prstGeom prst="rect">
            <a:avLst/>
          </a:prstGeom>
          <a:noFill/>
        </p:spPr>
        <p:txBody>
          <a:bodyPr wrap="square" rtlCol="0">
            <a:spAutoFit/>
          </a:bodyPr>
          <a:lstStyle/>
          <a:p>
            <a:pPr algn="ctr"/>
            <a:r>
              <a:rPr lang="en-US" sz="4000" b="1" dirty="0">
                <a:solidFill>
                  <a:srgbClr val="0000FF"/>
                </a:solidFill>
              </a:rPr>
              <a:t>INTRODUCTION</a:t>
            </a:r>
          </a:p>
        </p:txBody>
      </p:sp>
      <p:sp>
        <p:nvSpPr>
          <p:cNvPr id="3" name="Rectangle 2">
            <a:extLst>
              <a:ext uri="{FF2B5EF4-FFF2-40B4-BE49-F238E27FC236}">
                <a16:creationId xmlns:a16="http://schemas.microsoft.com/office/drawing/2014/main" id="{80FCBC48-347E-4C8C-9F51-1F1387C47D55}"/>
              </a:ext>
            </a:extLst>
          </p:cNvPr>
          <p:cNvSpPr/>
          <p:nvPr/>
        </p:nvSpPr>
        <p:spPr>
          <a:xfrm>
            <a:off x="609600" y="1166843"/>
            <a:ext cx="8299704" cy="3416320"/>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Radionuclides from three naturally occurring decay series headed by:</a:t>
            </a:r>
          </a:p>
          <a:p>
            <a:r>
              <a:rPr lang="en-US" sz="2400" b="1" dirty="0">
                <a:latin typeface="Times New Roman" panose="02020603050405020304" pitchFamily="18" charset="0"/>
                <a:ea typeface="Times New Roman" panose="02020603050405020304" pitchFamily="18" charset="0"/>
              </a:rPr>
              <a:t> </a:t>
            </a:r>
            <a:r>
              <a:rPr lang="en-US" sz="3200" b="1" baseline="30000" dirty="0">
                <a:latin typeface="Times New Roman" panose="02020603050405020304" pitchFamily="18" charset="0"/>
                <a:ea typeface="Times New Roman" panose="02020603050405020304" pitchFamily="18" charset="0"/>
              </a:rPr>
              <a:t>238</a:t>
            </a:r>
            <a:r>
              <a:rPr lang="en-US" sz="3200" b="1" dirty="0">
                <a:latin typeface="Times New Roman" panose="02020603050405020304" pitchFamily="18" charset="0"/>
                <a:ea typeface="Times New Roman" panose="02020603050405020304" pitchFamily="18" charset="0"/>
              </a:rPr>
              <a:t>U</a:t>
            </a:r>
          </a:p>
          <a:p>
            <a:r>
              <a:rPr lang="en-US" sz="3200" b="1" baseline="30000" dirty="0">
                <a:latin typeface="Times New Roman" panose="02020603050405020304" pitchFamily="18" charset="0"/>
                <a:ea typeface="Times New Roman" panose="02020603050405020304" pitchFamily="18" charset="0"/>
              </a:rPr>
              <a:t>230Th</a:t>
            </a:r>
            <a:endParaRPr lang="en-US" sz="3200" b="1" dirty="0">
              <a:latin typeface="Times New Roman" panose="02020603050405020304" pitchFamily="18" charset="0"/>
              <a:ea typeface="Times New Roman" panose="02020603050405020304" pitchFamily="18" charset="0"/>
            </a:endParaRPr>
          </a:p>
          <a:p>
            <a:r>
              <a:rPr lang="en-US" sz="3200" b="1" baseline="30000" dirty="0">
                <a:latin typeface="Times New Roman" panose="02020603050405020304" pitchFamily="18" charset="0"/>
                <a:ea typeface="Times New Roman" panose="02020603050405020304" pitchFamily="18" charset="0"/>
              </a:rPr>
              <a:t>235</a:t>
            </a:r>
            <a:r>
              <a:rPr lang="en-US" sz="3200" b="1" dirty="0">
                <a:latin typeface="Times New Roman" panose="02020603050405020304" pitchFamily="18" charset="0"/>
                <a:ea typeface="Times New Roman" panose="02020603050405020304" pitchFamily="18" charset="0"/>
              </a:rPr>
              <a:t>U</a:t>
            </a:r>
          </a:p>
          <a:p>
            <a:r>
              <a:rPr lang="en-US" sz="2400" b="1" dirty="0">
                <a:latin typeface="Times New Roman" panose="02020603050405020304" pitchFamily="18" charset="0"/>
                <a:ea typeface="Times New Roman" panose="02020603050405020304" pitchFamily="18" charset="0"/>
              </a:rPr>
              <a:t>have long been known to be present in ground water and surface water in Georgia (Cline et al., 1983; Hess et al., 1985; </a:t>
            </a:r>
            <a:r>
              <a:rPr lang="en-US" sz="2400" b="1" dirty="0" err="1">
                <a:latin typeface="Times New Roman" panose="02020603050405020304" pitchFamily="18" charset="0"/>
                <a:ea typeface="Times New Roman" panose="02020603050405020304" pitchFamily="18" charset="0"/>
              </a:rPr>
              <a:t>Zapecza</a:t>
            </a:r>
            <a:r>
              <a:rPr lang="en-US" sz="2400" b="1" dirty="0">
                <a:latin typeface="Times New Roman" panose="02020603050405020304" pitchFamily="18" charset="0"/>
                <a:ea typeface="Times New Roman" panose="02020603050405020304" pitchFamily="18" charset="0"/>
              </a:rPr>
              <a:t> and Szabo, 1988; Coker and Olive, 1989). </a:t>
            </a:r>
          </a:p>
        </p:txBody>
      </p:sp>
      <p:pic>
        <p:nvPicPr>
          <p:cNvPr id="4" name="Picture 3">
            <a:extLst>
              <a:ext uri="{FF2B5EF4-FFF2-40B4-BE49-F238E27FC236}">
                <a16:creationId xmlns:a16="http://schemas.microsoft.com/office/drawing/2014/main" id="{3A77E413-BD5F-4751-B2FF-F74CB677C04D}"/>
              </a:ext>
            </a:extLst>
          </p:cNvPr>
          <p:cNvPicPr>
            <a:picLocks noChangeAspect="1"/>
          </p:cNvPicPr>
          <p:nvPr/>
        </p:nvPicPr>
        <p:blipFill>
          <a:blip r:embed="rId6"/>
          <a:stretch>
            <a:fillRect/>
          </a:stretch>
        </p:blipFill>
        <p:spPr>
          <a:xfrm>
            <a:off x="2590800" y="1872526"/>
            <a:ext cx="5608395" cy="1307304"/>
          </a:xfrm>
          <a:prstGeom prst="rect">
            <a:avLst/>
          </a:prstGeom>
          <a:ln w="28575">
            <a:solidFill>
              <a:srgbClr val="FF0000"/>
            </a:solidFill>
          </a:ln>
        </p:spPr>
      </p:pic>
      <p:pic>
        <p:nvPicPr>
          <p:cNvPr id="6" name="Picture 5">
            <a:extLst>
              <a:ext uri="{FF2B5EF4-FFF2-40B4-BE49-F238E27FC236}">
                <a16:creationId xmlns:a16="http://schemas.microsoft.com/office/drawing/2014/main" id="{6F363EA2-82CF-40F5-BCC4-625F00E4CDD0}"/>
              </a:ext>
            </a:extLst>
          </p:cNvPr>
          <p:cNvPicPr>
            <a:picLocks noChangeAspect="1"/>
          </p:cNvPicPr>
          <p:nvPr/>
        </p:nvPicPr>
        <p:blipFill>
          <a:blip r:embed="rId7"/>
          <a:stretch>
            <a:fillRect/>
          </a:stretch>
        </p:blipFill>
        <p:spPr>
          <a:xfrm>
            <a:off x="1791726" y="4559970"/>
            <a:ext cx="7206542" cy="1449720"/>
          </a:xfrm>
          <a:prstGeom prst="rect">
            <a:avLst/>
          </a:prstGeom>
          <a:ln w="31750">
            <a:solidFill>
              <a:srgbClr val="FF0000"/>
            </a:solidFill>
          </a:ln>
        </p:spPr>
      </p:pic>
    </p:spTree>
    <p:extLst>
      <p:ext uri="{BB962C8B-B14F-4D97-AF65-F5344CB8AC3E}">
        <p14:creationId xmlns:p14="http://schemas.microsoft.com/office/powerpoint/2010/main" val="40069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a:extLst>
              <a:ext uri="{FF2B5EF4-FFF2-40B4-BE49-F238E27FC236}">
                <a16:creationId xmlns:a16="http://schemas.microsoft.com/office/drawing/2014/main" id="{59086D9A-98B4-41C9-8D38-450764A6D37C}"/>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E3847009-3291-4532-9552-8E258E29A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sp>
        <p:nvSpPr>
          <p:cNvPr id="9" name="TextBox 8">
            <a:extLst>
              <a:ext uri="{FF2B5EF4-FFF2-40B4-BE49-F238E27FC236}">
                <a16:creationId xmlns:a16="http://schemas.microsoft.com/office/drawing/2014/main" id="{97D7F951-AB94-4481-A1A6-123A29E3E61F}"/>
              </a:ext>
            </a:extLst>
          </p:cNvPr>
          <p:cNvSpPr txBox="1"/>
          <p:nvPr/>
        </p:nvSpPr>
        <p:spPr>
          <a:xfrm>
            <a:off x="1905000" y="320381"/>
            <a:ext cx="4724400" cy="707886"/>
          </a:xfrm>
          <a:prstGeom prst="rect">
            <a:avLst/>
          </a:prstGeom>
          <a:noFill/>
        </p:spPr>
        <p:txBody>
          <a:bodyPr wrap="square" rtlCol="0">
            <a:spAutoFit/>
          </a:bodyPr>
          <a:lstStyle/>
          <a:p>
            <a:pPr algn="ctr"/>
            <a:r>
              <a:rPr lang="en-US" sz="4000" b="1" dirty="0">
                <a:solidFill>
                  <a:srgbClr val="0000FF"/>
                </a:solidFill>
              </a:rPr>
              <a:t>INTRODUCTION</a:t>
            </a:r>
          </a:p>
        </p:txBody>
      </p:sp>
      <p:pic>
        <p:nvPicPr>
          <p:cNvPr id="2" name="Picture 1">
            <a:extLst>
              <a:ext uri="{FF2B5EF4-FFF2-40B4-BE49-F238E27FC236}">
                <a16:creationId xmlns:a16="http://schemas.microsoft.com/office/drawing/2014/main" id="{B1BD593C-D892-4267-B25C-61E8012B423D}"/>
              </a:ext>
            </a:extLst>
          </p:cNvPr>
          <p:cNvPicPr>
            <a:picLocks noChangeAspect="1"/>
          </p:cNvPicPr>
          <p:nvPr/>
        </p:nvPicPr>
        <p:blipFill>
          <a:blip r:embed="rId6"/>
          <a:stretch>
            <a:fillRect/>
          </a:stretch>
        </p:blipFill>
        <p:spPr>
          <a:xfrm>
            <a:off x="155448" y="1219200"/>
            <a:ext cx="4331116" cy="3013017"/>
          </a:xfrm>
          <a:prstGeom prst="rect">
            <a:avLst/>
          </a:prstGeom>
        </p:spPr>
      </p:pic>
      <p:pic>
        <p:nvPicPr>
          <p:cNvPr id="5" name="Picture 4">
            <a:extLst>
              <a:ext uri="{FF2B5EF4-FFF2-40B4-BE49-F238E27FC236}">
                <a16:creationId xmlns:a16="http://schemas.microsoft.com/office/drawing/2014/main" id="{AC61D691-41FE-4338-B9CA-05EC46DDBE01}"/>
              </a:ext>
            </a:extLst>
          </p:cNvPr>
          <p:cNvPicPr>
            <a:picLocks noChangeAspect="1"/>
          </p:cNvPicPr>
          <p:nvPr/>
        </p:nvPicPr>
        <p:blipFill>
          <a:blip r:embed="rId7"/>
          <a:stretch>
            <a:fillRect/>
          </a:stretch>
        </p:blipFill>
        <p:spPr>
          <a:xfrm>
            <a:off x="3941834" y="1105540"/>
            <a:ext cx="5046718" cy="1620168"/>
          </a:xfrm>
          <a:prstGeom prst="rect">
            <a:avLst/>
          </a:prstGeom>
        </p:spPr>
      </p:pic>
      <p:pic>
        <p:nvPicPr>
          <p:cNvPr id="12" name="Picture 11">
            <a:extLst>
              <a:ext uri="{FF2B5EF4-FFF2-40B4-BE49-F238E27FC236}">
                <a16:creationId xmlns:a16="http://schemas.microsoft.com/office/drawing/2014/main" id="{44BCD4F1-7D06-4FD4-A6E6-D4CFFB385619}"/>
              </a:ext>
            </a:extLst>
          </p:cNvPr>
          <p:cNvPicPr>
            <a:picLocks noChangeAspect="1"/>
          </p:cNvPicPr>
          <p:nvPr/>
        </p:nvPicPr>
        <p:blipFill>
          <a:blip r:embed="rId8"/>
          <a:stretch>
            <a:fillRect/>
          </a:stretch>
        </p:blipFill>
        <p:spPr>
          <a:xfrm>
            <a:off x="2514600" y="4338893"/>
            <a:ext cx="6165129" cy="1939983"/>
          </a:xfrm>
          <a:prstGeom prst="rect">
            <a:avLst/>
          </a:prstGeom>
        </p:spPr>
      </p:pic>
    </p:spTree>
    <p:extLst>
      <p:ext uri="{BB962C8B-B14F-4D97-AF65-F5344CB8AC3E}">
        <p14:creationId xmlns:p14="http://schemas.microsoft.com/office/powerpoint/2010/main" val="1924326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929" y="51724"/>
            <a:ext cx="2186591" cy="9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986277" cy="100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a:extLst>
              <a:ext uri="{FF2B5EF4-FFF2-40B4-BE49-F238E27FC236}">
                <a16:creationId xmlns:a16="http://schemas.microsoft.com/office/drawing/2014/main" id="{59086D9A-98B4-41C9-8D38-450764A6D37C}"/>
              </a:ext>
            </a:extLst>
          </p:cNvPr>
          <p:cNvSpPr txBox="1">
            <a:spLocks/>
          </p:cNvSpPr>
          <p:nvPr/>
        </p:nvSpPr>
        <p:spPr>
          <a:xfrm>
            <a:off x="844296" y="6391648"/>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1" name="Picture 10">
            <a:extLst>
              <a:ext uri="{FF2B5EF4-FFF2-40B4-BE49-F238E27FC236}">
                <a16:creationId xmlns:a16="http://schemas.microsoft.com/office/drawing/2014/main" id="{E3847009-3291-4532-9552-8E258E29A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398292"/>
            <a:ext cx="990600" cy="445204"/>
          </a:xfrm>
          <a:prstGeom prst="rect">
            <a:avLst/>
          </a:prstGeom>
        </p:spPr>
      </p:pic>
      <p:sp>
        <p:nvSpPr>
          <p:cNvPr id="9" name="TextBox 8">
            <a:extLst>
              <a:ext uri="{FF2B5EF4-FFF2-40B4-BE49-F238E27FC236}">
                <a16:creationId xmlns:a16="http://schemas.microsoft.com/office/drawing/2014/main" id="{97D7F951-AB94-4481-A1A6-123A29E3E61F}"/>
              </a:ext>
            </a:extLst>
          </p:cNvPr>
          <p:cNvSpPr txBox="1"/>
          <p:nvPr/>
        </p:nvSpPr>
        <p:spPr>
          <a:xfrm>
            <a:off x="1947860" y="101227"/>
            <a:ext cx="4724400" cy="707886"/>
          </a:xfrm>
          <a:prstGeom prst="rect">
            <a:avLst/>
          </a:prstGeom>
          <a:noFill/>
        </p:spPr>
        <p:txBody>
          <a:bodyPr wrap="square" rtlCol="0">
            <a:spAutoFit/>
          </a:bodyPr>
          <a:lstStyle/>
          <a:p>
            <a:pPr algn="ctr"/>
            <a:r>
              <a:rPr lang="en-US" sz="4000" b="1" dirty="0">
                <a:solidFill>
                  <a:srgbClr val="0000FF"/>
                </a:solidFill>
              </a:rPr>
              <a:t>INTRODUCTION</a:t>
            </a:r>
          </a:p>
        </p:txBody>
      </p:sp>
      <p:pic>
        <p:nvPicPr>
          <p:cNvPr id="5" name="Picture 4">
            <a:extLst>
              <a:ext uri="{FF2B5EF4-FFF2-40B4-BE49-F238E27FC236}">
                <a16:creationId xmlns:a16="http://schemas.microsoft.com/office/drawing/2014/main" id="{AE1CB828-C05A-4BE9-8E13-608CB376FA84}"/>
              </a:ext>
            </a:extLst>
          </p:cNvPr>
          <p:cNvPicPr>
            <a:picLocks noChangeAspect="1"/>
          </p:cNvPicPr>
          <p:nvPr/>
        </p:nvPicPr>
        <p:blipFill>
          <a:blip r:embed="rId6"/>
          <a:stretch>
            <a:fillRect/>
          </a:stretch>
        </p:blipFill>
        <p:spPr>
          <a:xfrm>
            <a:off x="294023" y="685451"/>
            <a:ext cx="6030577" cy="1637971"/>
          </a:xfrm>
          <a:prstGeom prst="rect">
            <a:avLst/>
          </a:prstGeom>
        </p:spPr>
      </p:pic>
      <p:pic>
        <p:nvPicPr>
          <p:cNvPr id="14" name="Picture 13">
            <a:extLst>
              <a:ext uri="{FF2B5EF4-FFF2-40B4-BE49-F238E27FC236}">
                <a16:creationId xmlns:a16="http://schemas.microsoft.com/office/drawing/2014/main" id="{D759D66C-B46B-444F-9403-2A4CDA0B1BEB}"/>
              </a:ext>
            </a:extLst>
          </p:cNvPr>
          <p:cNvPicPr>
            <a:picLocks noChangeAspect="1"/>
          </p:cNvPicPr>
          <p:nvPr/>
        </p:nvPicPr>
        <p:blipFill>
          <a:blip r:embed="rId7"/>
          <a:stretch>
            <a:fillRect/>
          </a:stretch>
        </p:blipFill>
        <p:spPr>
          <a:xfrm>
            <a:off x="3505200" y="2200648"/>
            <a:ext cx="4166365" cy="4191000"/>
          </a:xfrm>
          <a:prstGeom prst="rect">
            <a:avLst/>
          </a:prstGeom>
        </p:spPr>
      </p:pic>
    </p:spTree>
    <p:extLst>
      <p:ext uri="{BB962C8B-B14F-4D97-AF65-F5344CB8AC3E}">
        <p14:creationId xmlns:p14="http://schemas.microsoft.com/office/powerpoint/2010/main" val="188628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4" y="0"/>
            <a:ext cx="1933576" cy="80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5" y="74447"/>
            <a:ext cx="597615" cy="61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a:extLst>
              <a:ext uri="{FF2B5EF4-FFF2-40B4-BE49-F238E27FC236}">
                <a16:creationId xmlns:a16="http://schemas.microsoft.com/office/drawing/2014/main" id="{7741BAD3-7EA7-4B20-8BFF-C5CA1E2B22C7}"/>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2" name="Picture 11">
            <a:extLst>
              <a:ext uri="{FF2B5EF4-FFF2-40B4-BE49-F238E27FC236}">
                <a16:creationId xmlns:a16="http://schemas.microsoft.com/office/drawing/2014/main" id="{1EFB6558-B713-4C04-B133-585170433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sp>
        <p:nvSpPr>
          <p:cNvPr id="14" name="TextBox 24">
            <a:extLst>
              <a:ext uri="{FF2B5EF4-FFF2-40B4-BE49-F238E27FC236}">
                <a16:creationId xmlns:a16="http://schemas.microsoft.com/office/drawing/2014/main" id="{6FFC6873-4B37-43BB-B72A-943905E6BC3D}"/>
              </a:ext>
            </a:extLst>
          </p:cNvPr>
          <p:cNvSpPr txBox="1">
            <a:spLocks noChangeArrowheads="1"/>
          </p:cNvSpPr>
          <p:nvPr/>
        </p:nvSpPr>
        <p:spPr bwMode="auto">
          <a:xfrm>
            <a:off x="386992" y="797389"/>
            <a:ext cx="7696200" cy="954107"/>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lvl="0"/>
            <a:r>
              <a:rPr lang="en-US" sz="2800" b="1" dirty="0"/>
              <a:t>Human Health Effects of Uranium and Radon in Drinking Water</a:t>
            </a:r>
          </a:p>
        </p:txBody>
      </p:sp>
      <p:sp>
        <p:nvSpPr>
          <p:cNvPr id="15" name="TextBox 21">
            <a:extLst>
              <a:ext uri="{FF2B5EF4-FFF2-40B4-BE49-F238E27FC236}">
                <a16:creationId xmlns:a16="http://schemas.microsoft.com/office/drawing/2014/main" id="{0FF52B9A-A192-42D5-B508-23301C2431B1}"/>
              </a:ext>
            </a:extLst>
          </p:cNvPr>
          <p:cNvSpPr txBox="1">
            <a:spLocks noChangeArrowheads="1"/>
          </p:cNvSpPr>
          <p:nvPr/>
        </p:nvSpPr>
        <p:spPr bwMode="auto">
          <a:xfrm>
            <a:off x="304800" y="1957575"/>
            <a:ext cx="8452208" cy="1569660"/>
          </a:xfrm>
          <a:prstGeom prst="rect">
            <a:avLst/>
          </a:prstGeom>
          <a:no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2400" b="1" dirty="0">
                <a:latin typeface="Arial" panose="020B0604020202020204" pitchFamily="34" charset="0"/>
                <a:cs typeface="Arial" panose="020B0604020202020204" pitchFamily="34" charset="0"/>
              </a:rPr>
              <a:t>Uranium: </a:t>
            </a:r>
            <a:r>
              <a:rPr lang="en-US" sz="2400" dirty="0">
                <a:latin typeface="Arial" panose="020B0604020202020204" pitchFamily="34" charset="0"/>
                <a:cs typeface="Arial" panose="020B0604020202020204" pitchFamily="34" charset="0"/>
              </a:rPr>
              <a:t>Drinking water with uranium levels above 30 ppb may increase the risk of kidney malfunction. Exposure to uranium in drinking water has not been shown to increase the risk of developing cancer.</a:t>
            </a:r>
            <a:endParaRPr lang="en-US" sz="1000" dirty="0">
              <a:latin typeface="Arial" panose="020B0604020202020204" pitchFamily="34" charset="0"/>
              <a:cs typeface="Arial" panose="020B0604020202020204" pitchFamily="34" charset="0"/>
            </a:endParaRPr>
          </a:p>
        </p:txBody>
      </p:sp>
      <p:sp>
        <p:nvSpPr>
          <p:cNvPr id="16" name="TextBox 21">
            <a:extLst>
              <a:ext uri="{FF2B5EF4-FFF2-40B4-BE49-F238E27FC236}">
                <a16:creationId xmlns:a16="http://schemas.microsoft.com/office/drawing/2014/main" id="{735AFEA0-56BE-44D9-9F6E-D3B3D6B550BA}"/>
              </a:ext>
            </a:extLst>
          </p:cNvPr>
          <p:cNvSpPr txBox="1">
            <a:spLocks noChangeArrowheads="1"/>
          </p:cNvSpPr>
          <p:nvPr/>
        </p:nvSpPr>
        <p:spPr bwMode="auto">
          <a:xfrm>
            <a:off x="345896" y="3536601"/>
            <a:ext cx="8452208" cy="2800767"/>
          </a:xfrm>
          <a:prstGeom prst="rect">
            <a:avLst/>
          </a:prstGeom>
          <a:no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eaLnBrk="1" hangingPunct="1"/>
            <a:r>
              <a:rPr lang="en-US" sz="2400" b="1" dirty="0">
                <a:latin typeface="Arial" panose="020B0604020202020204" pitchFamily="34" charset="0"/>
                <a:cs typeface="Arial" panose="020B0604020202020204" pitchFamily="34" charset="0"/>
              </a:rPr>
              <a:t>Radon: </a:t>
            </a:r>
            <a:r>
              <a:rPr lang="en-US" sz="2400" dirty="0">
                <a:latin typeface="Arial" panose="020B0604020202020204" pitchFamily="34" charset="0"/>
                <a:cs typeface="Arial" panose="020B0604020202020204" pitchFamily="34" charset="0"/>
              </a:rPr>
              <a:t>Being a Class-A carcinogen, high levels of radon in drinking water can increase the likelihood of developing stomach and lung cancer. </a:t>
            </a:r>
          </a:p>
          <a:p>
            <a:pPr eaLnBrk="1" hangingPunct="1"/>
            <a:endParaRPr lang="en-US" sz="800" dirty="0">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US" sz="2400" dirty="0">
                <a:latin typeface="Arial" panose="020B0604020202020204" pitchFamily="34" charset="0"/>
                <a:cs typeface="Arial" panose="020B0604020202020204" pitchFamily="34" charset="0"/>
              </a:rPr>
              <a:t>EPA has yet to establish a federal primary drinking water standard or MCL for radon. The proposed MCL and AMCL are 300 and 4,000 </a:t>
            </a:r>
            <a:r>
              <a:rPr lang="en-US" sz="2400" dirty="0" err="1">
                <a:latin typeface="Arial" panose="020B0604020202020204" pitchFamily="34" charset="0"/>
                <a:cs typeface="Arial" panose="020B0604020202020204" pitchFamily="34" charset="0"/>
              </a:rPr>
              <a:t>pico</a:t>
            </a:r>
            <a:r>
              <a:rPr lang="en-US" sz="2400" dirty="0">
                <a:latin typeface="Arial" panose="020B0604020202020204" pitchFamily="34" charset="0"/>
                <a:cs typeface="Arial" panose="020B0604020202020204" pitchFamily="34" charset="0"/>
              </a:rPr>
              <a:t> Curies per Liter (</a:t>
            </a:r>
            <a:r>
              <a:rPr lang="en-US" sz="2400" dirty="0" err="1">
                <a:latin typeface="Arial" panose="020B0604020202020204" pitchFamily="34" charset="0"/>
                <a:cs typeface="Arial" panose="020B0604020202020204" pitchFamily="34" charset="0"/>
              </a:rPr>
              <a:t>pCi</a:t>
            </a:r>
            <a:r>
              <a:rPr lang="en-US" sz="2400" dirty="0">
                <a:latin typeface="Arial" panose="020B0604020202020204" pitchFamily="34" charset="0"/>
                <a:cs typeface="Arial" panose="020B0604020202020204" pitchFamily="34" charset="0"/>
              </a:rPr>
              <a:t>/L), respectively. </a:t>
            </a:r>
          </a:p>
        </p:txBody>
      </p:sp>
      <p:sp>
        <p:nvSpPr>
          <p:cNvPr id="17" name="TextBox 16">
            <a:extLst>
              <a:ext uri="{FF2B5EF4-FFF2-40B4-BE49-F238E27FC236}">
                <a16:creationId xmlns:a16="http://schemas.microsoft.com/office/drawing/2014/main" id="{EC22BD83-EAB6-4BAB-B646-FAC3D240FEF4}"/>
              </a:ext>
            </a:extLst>
          </p:cNvPr>
          <p:cNvSpPr txBox="1"/>
          <p:nvPr/>
        </p:nvSpPr>
        <p:spPr>
          <a:xfrm>
            <a:off x="1947860" y="101227"/>
            <a:ext cx="4724400" cy="707886"/>
          </a:xfrm>
          <a:prstGeom prst="rect">
            <a:avLst/>
          </a:prstGeom>
          <a:noFill/>
        </p:spPr>
        <p:txBody>
          <a:bodyPr wrap="square" rtlCol="0">
            <a:spAutoFit/>
          </a:bodyPr>
          <a:lstStyle/>
          <a:p>
            <a:pPr algn="ctr"/>
            <a:r>
              <a:rPr lang="en-US" sz="4000" b="1" dirty="0">
                <a:solidFill>
                  <a:srgbClr val="0000FF"/>
                </a:solidFill>
              </a:rPr>
              <a:t>INTRODUCTION</a:t>
            </a:r>
          </a:p>
        </p:txBody>
      </p:sp>
    </p:spTree>
    <p:extLst>
      <p:ext uri="{BB962C8B-B14F-4D97-AF65-F5344CB8AC3E}">
        <p14:creationId xmlns:p14="http://schemas.microsoft.com/office/powerpoint/2010/main" val="41860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4" y="0"/>
            <a:ext cx="1933576" cy="80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5" y="74447"/>
            <a:ext cx="597615" cy="61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a:extLst>
              <a:ext uri="{FF2B5EF4-FFF2-40B4-BE49-F238E27FC236}">
                <a16:creationId xmlns:a16="http://schemas.microsoft.com/office/drawing/2014/main" id="{7741BAD3-7EA7-4B20-8BFF-C5CA1E2B22C7}"/>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12" name="Picture 11">
            <a:extLst>
              <a:ext uri="{FF2B5EF4-FFF2-40B4-BE49-F238E27FC236}">
                <a16:creationId xmlns:a16="http://schemas.microsoft.com/office/drawing/2014/main" id="{1EFB6558-B713-4C04-B133-585170433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sp>
        <p:nvSpPr>
          <p:cNvPr id="14" name="TextBox 24">
            <a:extLst>
              <a:ext uri="{FF2B5EF4-FFF2-40B4-BE49-F238E27FC236}">
                <a16:creationId xmlns:a16="http://schemas.microsoft.com/office/drawing/2014/main" id="{6FFC6873-4B37-43BB-B72A-943905E6BC3D}"/>
              </a:ext>
            </a:extLst>
          </p:cNvPr>
          <p:cNvSpPr txBox="1">
            <a:spLocks noChangeArrowheads="1"/>
          </p:cNvSpPr>
          <p:nvPr/>
        </p:nvSpPr>
        <p:spPr bwMode="auto">
          <a:xfrm>
            <a:off x="386992" y="762000"/>
            <a:ext cx="7696200" cy="954107"/>
          </a:xfrm>
          <a:prstGeom prst="rect">
            <a:avLst/>
          </a:prstGeom>
          <a:solidFill>
            <a:srgbClr val="C41A39"/>
          </a:solid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lvl="0"/>
            <a:r>
              <a:rPr lang="en-US" sz="2800" b="1" dirty="0"/>
              <a:t>Human Health Effects of Uranium and Radon in Drinking Water</a:t>
            </a:r>
          </a:p>
        </p:txBody>
      </p:sp>
      <p:sp>
        <p:nvSpPr>
          <p:cNvPr id="16" name="TextBox 21">
            <a:extLst>
              <a:ext uri="{FF2B5EF4-FFF2-40B4-BE49-F238E27FC236}">
                <a16:creationId xmlns:a16="http://schemas.microsoft.com/office/drawing/2014/main" id="{735AFEA0-56BE-44D9-9F6E-D3B3D6B550BA}"/>
              </a:ext>
            </a:extLst>
          </p:cNvPr>
          <p:cNvSpPr txBox="1">
            <a:spLocks noChangeArrowheads="1"/>
          </p:cNvSpPr>
          <p:nvPr/>
        </p:nvSpPr>
        <p:spPr bwMode="auto">
          <a:xfrm>
            <a:off x="345896" y="2070167"/>
            <a:ext cx="8452208" cy="2677656"/>
          </a:xfrm>
          <a:prstGeom prst="rect">
            <a:avLst/>
          </a:prstGeom>
          <a:noFill/>
          <a:ln>
            <a:noFill/>
          </a:ln>
          <a:extLst/>
        </p:spPr>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defTabSz="2089150" eaLnBrk="0" fontAlgn="base" hangingPunct="0">
              <a:spcBef>
                <a:spcPct val="0"/>
              </a:spcBef>
              <a:spcAft>
                <a:spcPct val="0"/>
              </a:spcAft>
              <a:defRPr sz="8200">
                <a:solidFill>
                  <a:schemeClr val="tx1"/>
                </a:solidFill>
                <a:latin typeface="Arial" charset="0"/>
                <a:ea typeface="ＭＳ Ｐゴシック" charset="0"/>
              </a:defRPr>
            </a:lvl6pPr>
            <a:lvl7pPr marL="2971800" indent="-228600" defTabSz="2089150" eaLnBrk="0" fontAlgn="base" hangingPunct="0">
              <a:spcBef>
                <a:spcPct val="0"/>
              </a:spcBef>
              <a:spcAft>
                <a:spcPct val="0"/>
              </a:spcAft>
              <a:defRPr sz="8200">
                <a:solidFill>
                  <a:schemeClr val="tx1"/>
                </a:solidFill>
                <a:latin typeface="Arial" charset="0"/>
                <a:ea typeface="ＭＳ Ｐゴシック" charset="0"/>
              </a:defRPr>
            </a:lvl7pPr>
            <a:lvl8pPr marL="3429000" indent="-228600" defTabSz="2089150" eaLnBrk="0" fontAlgn="base" hangingPunct="0">
              <a:spcBef>
                <a:spcPct val="0"/>
              </a:spcBef>
              <a:spcAft>
                <a:spcPct val="0"/>
              </a:spcAft>
              <a:defRPr sz="8200">
                <a:solidFill>
                  <a:schemeClr val="tx1"/>
                </a:solidFill>
                <a:latin typeface="Arial" charset="0"/>
                <a:ea typeface="ＭＳ Ｐゴシック" charset="0"/>
              </a:defRPr>
            </a:lvl8pPr>
            <a:lvl9pPr marL="3886200" indent="-228600" defTabSz="2089150" eaLnBrk="0" fontAlgn="base" hangingPunct="0">
              <a:spcBef>
                <a:spcPct val="0"/>
              </a:spcBef>
              <a:spcAft>
                <a:spcPct val="0"/>
              </a:spcAft>
              <a:defRPr sz="8200">
                <a:solidFill>
                  <a:schemeClr val="tx1"/>
                </a:solidFill>
                <a:latin typeface="Arial" charset="0"/>
                <a:ea typeface="ＭＳ Ｐゴシック" charset="0"/>
              </a:defRPr>
            </a:lvl9pPr>
          </a:lstStyle>
          <a:p>
            <a:pPr marL="571500" indent="-571500" eaLnBrk="1" hangingPunct="1">
              <a:buFont typeface="Arial" panose="020B0604020202020204" pitchFamily="34" charset="0"/>
              <a:buChar char="•"/>
            </a:pPr>
            <a:r>
              <a:rPr lang="en-US" sz="2400" dirty="0">
                <a:latin typeface="Arial" panose="020B0604020202020204" pitchFamily="34" charset="0"/>
                <a:cs typeface="Arial" panose="020B0604020202020204" pitchFamily="34" charset="0"/>
              </a:rPr>
              <a:t>Across US, 180 deaths per year occur due to radon from the Public Water Supplies (PWS), of which:</a:t>
            </a:r>
          </a:p>
          <a:p>
            <a:pPr marL="2171700" lvl="3" indent="-571500" eaLnBrk="1" hangingPunct="1">
              <a:buFont typeface="Wingdings" panose="05000000000000000000" pitchFamily="2" charset="2"/>
              <a:buChar char="ü"/>
            </a:pPr>
            <a:r>
              <a:rPr lang="en-US" sz="2400" dirty="0">
                <a:latin typeface="Arial" panose="020B0604020202020204" pitchFamily="34" charset="0"/>
                <a:cs typeface="Arial" panose="020B0604020202020204" pitchFamily="34" charset="0"/>
              </a:rPr>
              <a:t>89% due to lung cancer</a:t>
            </a:r>
          </a:p>
          <a:p>
            <a:pPr marL="2171700" lvl="3" indent="-571500" eaLnBrk="1" hangingPunct="1">
              <a:buFont typeface="Wingdings" panose="05000000000000000000" pitchFamily="2" charset="2"/>
              <a:buChar char="ü"/>
            </a:pPr>
            <a:r>
              <a:rPr lang="en-US" sz="2400" dirty="0">
                <a:latin typeface="Arial" panose="020B0604020202020204" pitchFamily="34" charset="0"/>
                <a:cs typeface="Arial" panose="020B0604020202020204" pitchFamily="34" charset="0"/>
              </a:rPr>
              <a:t>11% due to stomach cancer</a:t>
            </a:r>
          </a:p>
          <a:p>
            <a:pPr lvl="3" indent="0" eaLnBrk="1" hangingPunct="1"/>
            <a:endParaRPr lang="en-US" sz="2400" dirty="0">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US" sz="2400" dirty="0">
                <a:latin typeface="Arial" panose="020B0604020202020204" pitchFamily="34" charset="0"/>
                <a:cs typeface="Arial" panose="020B0604020202020204" pitchFamily="34" charset="0"/>
              </a:rPr>
              <a:t>Number of deaths per year occur due to radon private drinking water wells is yet to be established.</a:t>
            </a:r>
          </a:p>
        </p:txBody>
      </p:sp>
      <p:sp>
        <p:nvSpPr>
          <p:cNvPr id="13" name="TextBox 12">
            <a:extLst>
              <a:ext uri="{FF2B5EF4-FFF2-40B4-BE49-F238E27FC236}">
                <a16:creationId xmlns:a16="http://schemas.microsoft.com/office/drawing/2014/main" id="{B91306AC-3404-45CE-B799-F26ED99BC703}"/>
              </a:ext>
            </a:extLst>
          </p:cNvPr>
          <p:cNvSpPr txBox="1"/>
          <p:nvPr/>
        </p:nvSpPr>
        <p:spPr>
          <a:xfrm>
            <a:off x="1947860" y="101227"/>
            <a:ext cx="4724400" cy="707886"/>
          </a:xfrm>
          <a:prstGeom prst="rect">
            <a:avLst/>
          </a:prstGeom>
          <a:noFill/>
        </p:spPr>
        <p:txBody>
          <a:bodyPr wrap="square" rtlCol="0">
            <a:spAutoFit/>
          </a:bodyPr>
          <a:lstStyle/>
          <a:p>
            <a:pPr algn="ctr"/>
            <a:r>
              <a:rPr lang="en-US" sz="4000" b="1" dirty="0">
                <a:solidFill>
                  <a:srgbClr val="0000FF"/>
                </a:solidFill>
              </a:rPr>
              <a:t>INTRODUCTION</a:t>
            </a:r>
          </a:p>
        </p:txBody>
      </p:sp>
    </p:spTree>
    <p:extLst>
      <p:ext uri="{BB962C8B-B14F-4D97-AF65-F5344CB8AC3E}">
        <p14:creationId xmlns:p14="http://schemas.microsoft.com/office/powerpoint/2010/main" val="177813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454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0320" y="188893"/>
            <a:ext cx="87026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algn="ctr" defTabSz="914400" eaLnBrk="1" hangingPunct="1">
              <a:spcBef>
                <a:spcPct val="0"/>
              </a:spcBef>
              <a:buFontTx/>
              <a:buNone/>
            </a:pPr>
            <a:r>
              <a:rPr lang="en-US" altLang="en-US" sz="2800" b="1" dirty="0">
                <a:latin typeface="Calibri" pitchFamily="34" charset="0"/>
              </a:rPr>
              <a:t>Uranium in Drinking Water Wells: AESL Database - Pre </a:t>
            </a:r>
            <a:r>
              <a:rPr lang="en-US" altLang="en-US" sz="2800" b="1" dirty="0">
                <a:latin typeface="Lucida Grande" pitchFamily="78" charset="0"/>
              </a:rPr>
              <a:t>½</a:t>
            </a:r>
            <a:r>
              <a:rPr lang="en-US" altLang="en-US" sz="2800" b="1" dirty="0">
                <a:latin typeface="Calibri" pitchFamily="34" charset="0"/>
              </a:rPr>
              <a:t> Price Program</a:t>
            </a:r>
          </a:p>
        </p:txBody>
      </p:sp>
      <p:sp>
        <p:nvSpPr>
          <p:cNvPr id="12" name="Line 8"/>
          <p:cNvSpPr>
            <a:spLocks noChangeShapeType="1"/>
          </p:cNvSpPr>
          <p:nvPr/>
        </p:nvSpPr>
        <p:spPr bwMode="auto">
          <a:xfrm flipV="1">
            <a:off x="990600" y="3429000"/>
            <a:ext cx="4327525" cy="0"/>
          </a:xfrm>
          <a:prstGeom prst="line">
            <a:avLst/>
          </a:prstGeom>
          <a:noFill/>
          <a:ln w="19050">
            <a:solidFill>
              <a:srgbClr val="FF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9"/>
          <p:cNvSpPr txBox="1">
            <a:spLocks noChangeArrowheads="1"/>
          </p:cNvSpPr>
          <p:nvPr/>
        </p:nvSpPr>
        <p:spPr bwMode="auto">
          <a:xfrm>
            <a:off x="5257800" y="3200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50000"/>
              </a:spcBef>
              <a:buFontTx/>
              <a:buNone/>
            </a:pPr>
            <a:r>
              <a:rPr lang="en-US" altLang="en-US" sz="2400" dirty="0">
                <a:solidFill>
                  <a:srgbClr val="FF0000"/>
                </a:solidFill>
                <a:latin typeface="Calibri" pitchFamily="34" charset="0"/>
              </a:rPr>
              <a:t>Troup – </a:t>
            </a:r>
            <a:r>
              <a:rPr lang="en-US" altLang="en-US" sz="1800" dirty="0">
                <a:solidFill>
                  <a:srgbClr val="FF0000"/>
                </a:solidFill>
                <a:latin typeface="Calibri" pitchFamily="34" charset="0"/>
              </a:rPr>
              <a:t>50.4 ppb</a:t>
            </a:r>
          </a:p>
        </p:txBody>
      </p:sp>
      <p:sp>
        <p:nvSpPr>
          <p:cNvPr id="14" name="Line 10"/>
          <p:cNvSpPr>
            <a:spLocks noChangeShapeType="1"/>
          </p:cNvSpPr>
          <p:nvPr/>
        </p:nvSpPr>
        <p:spPr bwMode="auto">
          <a:xfrm flipV="1">
            <a:off x="1447800" y="2819400"/>
            <a:ext cx="3810000" cy="152400"/>
          </a:xfrm>
          <a:prstGeom prst="line">
            <a:avLst/>
          </a:prstGeom>
          <a:noFill/>
          <a:ln w="19050">
            <a:solidFill>
              <a:schemeClr val="tx1"/>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1"/>
          <p:cNvSpPr txBox="1">
            <a:spLocks noChangeArrowheads="1"/>
          </p:cNvSpPr>
          <p:nvPr/>
        </p:nvSpPr>
        <p:spPr bwMode="auto">
          <a:xfrm>
            <a:off x="5257800" y="25908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50000"/>
              </a:spcBef>
              <a:buFontTx/>
              <a:buNone/>
            </a:pPr>
            <a:r>
              <a:rPr lang="en-US" altLang="en-US" sz="2400" dirty="0">
                <a:latin typeface="Calibri" pitchFamily="34" charset="0"/>
              </a:rPr>
              <a:t>Fayette – </a:t>
            </a:r>
            <a:r>
              <a:rPr lang="en-US" altLang="en-US" sz="1800" dirty="0">
                <a:latin typeface="Calibri" pitchFamily="34" charset="0"/>
              </a:rPr>
              <a:t>15.4 ppb</a:t>
            </a:r>
          </a:p>
        </p:txBody>
      </p:sp>
      <p:sp>
        <p:nvSpPr>
          <p:cNvPr id="16" name="Line 12"/>
          <p:cNvSpPr>
            <a:spLocks noChangeShapeType="1"/>
          </p:cNvSpPr>
          <p:nvPr/>
        </p:nvSpPr>
        <p:spPr bwMode="auto">
          <a:xfrm>
            <a:off x="1981200" y="3505200"/>
            <a:ext cx="3276600" cy="609600"/>
          </a:xfrm>
          <a:prstGeom prst="line">
            <a:avLst/>
          </a:prstGeom>
          <a:noFill/>
          <a:ln w="19050">
            <a:solidFill>
              <a:srgbClr val="FF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3"/>
          <p:cNvSpPr txBox="1">
            <a:spLocks noChangeArrowheads="1"/>
          </p:cNvSpPr>
          <p:nvPr/>
        </p:nvSpPr>
        <p:spPr bwMode="auto">
          <a:xfrm>
            <a:off x="5257800" y="3886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50000"/>
              </a:spcBef>
              <a:buFontTx/>
              <a:buNone/>
            </a:pPr>
            <a:r>
              <a:rPr lang="en-US" altLang="en-US" sz="2400" b="1" dirty="0">
                <a:solidFill>
                  <a:srgbClr val="FF0000"/>
                </a:solidFill>
                <a:latin typeface="Calibri" pitchFamily="34" charset="0"/>
              </a:rPr>
              <a:t>Monroe – 69.0 ppb</a:t>
            </a:r>
          </a:p>
        </p:txBody>
      </p:sp>
      <p:sp>
        <p:nvSpPr>
          <p:cNvPr id="18" name="Line 14"/>
          <p:cNvSpPr>
            <a:spLocks noChangeShapeType="1"/>
          </p:cNvSpPr>
          <p:nvPr/>
        </p:nvSpPr>
        <p:spPr bwMode="auto">
          <a:xfrm flipV="1">
            <a:off x="2743200" y="1858963"/>
            <a:ext cx="2209800" cy="579437"/>
          </a:xfrm>
          <a:prstGeom prst="line">
            <a:avLst/>
          </a:prstGeom>
          <a:noFill/>
          <a:ln w="19050">
            <a:solidFill>
              <a:srgbClr val="FF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15"/>
          <p:cNvSpPr txBox="1">
            <a:spLocks noChangeArrowheads="1"/>
          </p:cNvSpPr>
          <p:nvPr/>
        </p:nvSpPr>
        <p:spPr bwMode="auto">
          <a:xfrm>
            <a:off x="5105400" y="1582449"/>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50000"/>
              </a:spcBef>
              <a:buFontTx/>
              <a:buNone/>
            </a:pPr>
            <a:r>
              <a:rPr lang="en-US" altLang="en-US" sz="2400" dirty="0">
                <a:solidFill>
                  <a:srgbClr val="FF0000"/>
                </a:solidFill>
                <a:latin typeface="Calibri" pitchFamily="34" charset="0"/>
              </a:rPr>
              <a:t>Oglethorpe – </a:t>
            </a:r>
            <a:r>
              <a:rPr lang="en-US" altLang="en-US" sz="1800" dirty="0">
                <a:solidFill>
                  <a:srgbClr val="FF0000"/>
                </a:solidFill>
                <a:latin typeface="Calibri" pitchFamily="34" charset="0"/>
              </a:rPr>
              <a:t>62.2 &amp; 70.7 ppb</a:t>
            </a:r>
          </a:p>
        </p:txBody>
      </p:sp>
      <p:sp>
        <p:nvSpPr>
          <p:cNvPr id="20" name="Line 16"/>
          <p:cNvSpPr>
            <a:spLocks noChangeShapeType="1"/>
          </p:cNvSpPr>
          <p:nvPr/>
        </p:nvSpPr>
        <p:spPr bwMode="auto">
          <a:xfrm flipV="1">
            <a:off x="2743200" y="2286000"/>
            <a:ext cx="2574925" cy="457200"/>
          </a:xfrm>
          <a:prstGeom prst="line">
            <a:avLst/>
          </a:prstGeom>
          <a:noFill/>
          <a:ln w="19050">
            <a:solidFill>
              <a:srgbClr val="FF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17"/>
          <p:cNvSpPr txBox="1">
            <a:spLocks noChangeArrowheads="1"/>
          </p:cNvSpPr>
          <p:nvPr/>
        </p:nvSpPr>
        <p:spPr bwMode="auto">
          <a:xfrm>
            <a:off x="5318125" y="1981200"/>
            <a:ext cx="18846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0"/>
              </a:spcBef>
              <a:buFontTx/>
              <a:buNone/>
            </a:pPr>
            <a:r>
              <a:rPr lang="en-US" altLang="en-US" sz="2400" dirty="0">
                <a:solidFill>
                  <a:srgbClr val="FF0000"/>
                </a:solidFill>
                <a:latin typeface="Calibri" pitchFamily="34" charset="0"/>
              </a:rPr>
              <a:t>Green</a:t>
            </a:r>
            <a:r>
              <a:rPr lang="en-US" altLang="en-US" dirty="0">
                <a:solidFill>
                  <a:srgbClr val="FF0000"/>
                </a:solidFill>
                <a:latin typeface="Calibri" pitchFamily="34" charset="0"/>
              </a:rPr>
              <a:t> </a:t>
            </a:r>
            <a:r>
              <a:rPr lang="en-US" altLang="en-US" sz="2400" dirty="0">
                <a:solidFill>
                  <a:srgbClr val="FF0000"/>
                </a:solidFill>
                <a:latin typeface="Calibri" pitchFamily="34" charset="0"/>
              </a:rPr>
              <a:t>-</a:t>
            </a:r>
            <a:r>
              <a:rPr lang="en-US" altLang="en-US" dirty="0">
                <a:solidFill>
                  <a:srgbClr val="FF0000"/>
                </a:solidFill>
                <a:latin typeface="Calibri" pitchFamily="34" charset="0"/>
              </a:rPr>
              <a:t> </a:t>
            </a:r>
            <a:r>
              <a:rPr lang="en-US" altLang="en-US" sz="1800" dirty="0">
                <a:solidFill>
                  <a:srgbClr val="FF0000"/>
                </a:solidFill>
                <a:latin typeface="Calibri" pitchFamily="34" charset="0"/>
              </a:rPr>
              <a:t>53 ppb</a:t>
            </a:r>
          </a:p>
        </p:txBody>
      </p:sp>
      <p:sp>
        <p:nvSpPr>
          <p:cNvPr id="22" name="Line 18"/>
          <p:cNvSpPr>
            <a:spLocks noChangeShapeType="1"/>
          </p:cNvSpPr>
          <p:nvPr/>
        </p:nvSpPr>
        <p:spPr bwMode="auto">
          <a:xfrm flipV="1">
            <a:off x="1981200" y="1371600"/>
            <a:ext cx="2057400" cy="990600"/>
          </a:xfrm>
          <a:prstGeom prst="line">
            <a:avLst/>
          </a:prstGeom>
          <a:noFill/>
          <a:ln w="19050">
            <a:solidFill>
              <a:schemeClr val="tx1"/>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9"/>
          <p:cNvSpPr txBox="1">
            <a:spLocks noChangeArrowheads="1"/>
          </p:cNvSpPr>
          <p:nvPr/>
        </p:nvSpPr>
        <p:spPr bwMode="auto">
          <a:xfrm>
            <a:off x="4038600" y="1079212"/>
            <a:ext cx="24852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Verdana" pitchFamily="34" charset="0"/>
                <a:ea typeface="Geneva" pitchFamily="-110" charset="-128"/>
              </a:defRPr>
            </a:lvl1pPr>
            <a:lvl2pPr marL="742950" indent="-285750" eaLnBrk="0" hangingPunct="0">
              <a:spcBef>
                <a:spcPct val="20000"/>
              </a:spcBef>
              <a:buFont typeface="Arial" charset="0"/>
              <a:buChar char="–"/>
              <a:defRPr sz="2800">
                <a:solidFill>
                  <a:schemeClr val="tx1"/>
                </a:solidFill>
                <a:latin typeface="Verdana" pitchFamily="34" charset="0"/>
                <a:ea typeface="Geneva" pitchFamily="-110" charset="-128"/>
              </a:defRPr>
            </a:lvl2pPr>
            <a:lvl3pPr marL="1143000" indent="-228600" eaLnBrk="0" hangingPunct="0">
              <a:spcBef>
                <a:spcPct val="20000"/>
              </a:spcBef>
              <a:buFont typeface="Arial" charset="0"/>
              <a:buChar char="•"/>
              <a:defRPr sz="2400">
                <a:solidFill>
                  <a:schemeClr val="tx1"/>
                </a:solidFill>
                <a:latin typeface="Verdana" pitchFamily="34" charset="0"/>
                <a:ea typeface="Geneva" pitchFamily="-110" charset="-128"/>
              </a:defRPr>
            </a:lvl3pPr>
            <a:lvl4pPr marL="1600200" indent="-228600" eaLnBrk="0" hangingPunct="0">
              <a:spcBef>
                <a:spcPct val="20000"/>
              </a:spcBef>
              <a:buFont typeface="Arial" charset="0"/>
              <a:buChar char="–"/>
              <a:defRPr sz="2000">
                <a:solidFill>
                  <a:schemeClr val="tx1"/>
                </a:solidFill>
                <a:latin typeface="Verdana" pitchFamily="34" charset="0"/>
                <a:ea typeface="Geneva" pitchFamily="-110" charset="-128"/>
              </a:defRPr>
            </a:lvl4pPr>
            <a:lvl5pPr marL="2057400" indent="-228600" eaLnBrk="0" hangingPunct="0">
              <a:spcBef>
                <a:spcPct val="20000"/>
              </a:spcBef>
              <a:buFont typeface="Arial" charset="0"/>
              <a:buChar char="»"/>
              <a:defRPr sz="2000">
                <a:solidFill>
                  <a:schemeClr val="tx1"/>
                </a:solidFill>
                <a:latin typeface="Verdana" pitchFamily="34" charset="0"/>
                <a:ea typeface="Geneva" pitchFamily="-110" charset="-128"/>
              </a:defRPr>
            </a:lvl5pPr>
            <a:lvl6pPr marL="25146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6pPr>
            <a:lvl7pPr marL="29718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7pPr>
            <a:lvl8pPr marL="34290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8pPr>
            <a:lvl9pPr marL="3886200" indent="-228600" eaLnBrk="0" fontAlgn="base" hangingPunct="0">
              <a:spcBef>
                <a:spcPct val="20000"/>
              </a:spcBef>
              <a:spcAft>
                <a:spcPct val="0"/>
              </a:spcAft>
              <a:buFont typeface="Arial" charset="0"/>
              <a:buChar char="»"/>
              <a:defRPr sz="2000">
                <a:solidFill>
                  <a:schemeClr val="tx1"/>
                </a:solidFill>
                <a:latin typeface="Verdana" pitchFamily="34" charset="0"/>
                <a:ea typeface="Geneva" pitchFamily="-110" charset="-128"/>
              </a:defRPr>
            </a:lvl9pPr>
          </a:lstStyle>
          <a:p>
            <a:pPr defTabSz="914400" eaLnBrk="1" hangingPunct="1">
              <a:spcBef>
                <a:spcPct val="0"/>
              </a:spcBef>
              <a:buFontTx/>
              <a:buNone/>
            </a:pPr>
            <a:r>
              <a:rPr lang="en-US" altLang="en-US" sz="2400" dirty="0">
                <a:latin typeface="Calibri" pitchFamily="34" charset="0"/>
              </a:rPr>
              <a:t>Gwinnett –</a:t>
            </a:r>
            <a:r>
              <a:rPr lang="en-US" altLang="en-US" dirty="0">
                <a:latin typeface="Calibri" pitchFamily="34" charset="0"/>
              </a:rPr>
              <a:t> </a:t>
            </a:r>
            <a:r>
              <a:rPr lang="en-US" altLang="en-US" sz="1800" dirty="0">
                <a:latin typeface="Calibri" pitchFamily="34" charset="0"/>
              </a:rPr>
              <a:t>26.6 ppb</a:t>
            </a:r>
          </a:p>
        </p:txBody>
      </p:sp>
      <p:sp>
        <p:nvSpPr>
          <p:cNvPr id="24" name="Line 14"/>
          <p:cNvSpPr>
            <a:spLocks noChangeShapeType="1"/>
          </p:cNvSpPr>
          <p:nvPr/>
        </p:nvSpPr>
        <p:spPr bwMode="auto">
          <a:xfrm flipV="1">
            <a:off x="2805113" y="1858963"/>
            <a:ext cx="2209800" cy="733425"/>
          </a:xfrm>
          <a:prstGeom prst="line">
            <a:avLst/>
          </a:prstGeom>
          <a:noFill/>
          <a:ln w="19050">
            <a:solidFill>
              <a:srgbClr val="FF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252" y="1"/>
            <a:ext cx="736028" cy="30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Footer Placeholder 3">
            <a:extLst>
              <a:ext uri="{FF2B5EF4-FFF2-40B4-BE49-F238E27FC236}">
                <a16:creationId xmlns:a16="http://schemas.microsoft.com/office/drawing/2014/main" id="{3B1F022B-5EFE-4FAA-A129-1DE0BAB7570A}"/>
              </a:ext>
            </a:extLst>
          </p:cNvPr>
          <p:cNvSpPr txBox="1">
            <a:spLocks/>
          </p:cNvSpPr>
          <p:nvPr/>
        </p:nvSpPr>
        <p:spPr>
          <a:xfrm>
            <a:off x="768096" y="6253752"/>
            <a:ext cx="82997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900" dirty="0">
                <a:solidFill>
                  <a:srgbClr val="0E4D8C"/>
                </a:solidFill>
                <a:latin typeface="Arial" panose="020B0604020202020204" pitchFamily="34" charset="0"/>
                <a:cs typeface="Arial" panose="020B0604020202020204" pitchFamily="34" charset="0"/>
              </a:rPr>
              <a:t>2018 International Radon Symposium™. </a:t>
            </a:r>
            <a:r>
              <a:rPr lang="en-US" sz="1400" dirty="0">
                <a:solidFill>
                  <a:srgbClr val="0E4D8C"/>
                </a:solidFill>
                <a:latin typeface="Arial" panose="020B0604020202020204" pitchFamily="34" charset="0"/>
                <a:cs typeface="Arial" panose="020B0604020202020204" pitchFamily="34" charset="0"/>
              </a:rPr>
              <a:t>Sep 30 – October 4, 2018. Myrtle Beach, SC</a:t>
            </a:r>
          </a:p>
        </p:txBody>
      </p:sp>
      <p:pic>
        <p:nvPicPr>
          <p:cNvPr id="27" name="Picture 26">
            <a:extLst>
              <a:ext uri="{FF2B5EF4-FFF2-40B4-BE49-F238E27FC236}">
                <a16:creationId xmlns:a16="http://schemas.microsoft.com/office/drawing/2014/main" id="{7A2EEEC9-1CA3-4ADB-878C-2D3E2600B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84196"/>
            <a:ext cx="990600" cy="445204"/>
          </a:xfrm>
          <a:prstGeom prst="rect">
            <a:avLst/>
          </a:prstGeom>
        </p:spPr>
      </p:pic>
      <p:pic>
        <p:nvPicPr>
          <p:cNvPr id="28" name="Picture 8">
            <a:extLst>
              <a:ext uri="{FF2B5EF4-FFF2-40B4-BE49-F238E27FC236}">
                <a16:creationId xmlns:a16="http://schemas.microsoft.com/office/drawing/2014/main" id="{D4B629FC-6BA2-49E2-B171-3E08E49EC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87" y="74448"/>
            <a:ext cx="216613" cy="25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92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2340</TotalTime>
  <Words>3084</Words>
  <Application>Microsoft Office PowerPoint</Application>
  <PresentationFormat>On-screen Show (4:3)</PresentationFormat>
  <Paragraphs>318</Paragraphs>
  <Slides>23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Arial</vt:lpstr>
      <vt:lpstr>Calibri</vt:lpstr>
      <vt:lpstr>Geneva</vt:lpstr>
      <vt:lpstr>Lucida Grande</vt:lpstr>
      <vt:lpstr>Times New Roman</vt:lpstr>
      <vt:lpstr>Wingdings</vt:lpstr>
      <vt:lpstr>Wingdings 3</vt:lpstr>
      <vt:lpstr>Office Theme</vt:lpstr>
      <vt:lpstr>What We Know About Uranium and Radon Household Well Waters IN Georgia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Radon in Water Can Enrich Radon Level in Indoor Air </vt:lpstr>
      <vt:lpstr>PowerPoint Presentation</vt:lpstr>
      <vt:lpstr>PowerPoint Presentation</vt:lpstr>
      <vt:lpstr>THANK YOU VERY MUCH!!!</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Chazaud</dc:creator>
  <cp:lastModifiedBy>Uttam KAMAR SAHA</cp:lastModifiedBy>
  <cp:revision>109</cp:revision>
  <cp:lastPrinted>2016-09-12T17:35:21Z</cp:lastPrinted>
  <dcterms:created xsi:type="dcterms:W3CDTF">2016-02-16T17:20:53Z</dcterms:created>
  <dcterms:modified xsi:type="dcterms:W3CDTF">2018-09-20T18:55:04Z</dcterms:modified>
</cp:coreProperties>
</file>