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66" r:id="rId3"/>
    <p:sldMasterId id="2147483668" r:id="rId4"/>
    <p:sldMasterId id="2147483684" r:id="rId5"/>
    <p:sldMasterId id="2147483700" r:id="rId6"/>
    <p:sldMasterId id="2147483716" r:id="rId7"/>
  </p:sldMasterIdLst>
  <p:notesMasterIdLst>
    <p:notesMasterId r:id="rId31"/>
  </p:notesMasterIdLst>
  <p:handoutMasterIdLst>
    <p:handoutMasterId r:id="rId32"/>
  </p:handoutMasterIdLst>
  <p:sldIdLst>
    <p:sldId id="430" r:id="rId8"/>
    <p:sldId id="434" r:id="rId9"/>
    <p:sldId id="466" r:id="rId10"/>
    <p:sldId id="464" r:id="rId11"/>
    <p:sldId id="465" r:id="rId12"/>
    <p:sldId id="431" r:id="rId13"/>
    <p:sldId id="439" r:id="rId14"/>
    <p:sldId id="440" r:id="rId15"/>
    <p:sldId id="441" r:id="rId16"/>
    <p:sldId id="405" r:id="rId17"/>
    <p:sldId id="429" r:id="rId18"/>
    <p:sldId id="463" r:id="rId19"/>
    <p:sldId id="426" r:id="rId20"/>
    <p:sldId id="427" r:id="rId21"/>
    <p:sldId id="432" r:id="rId22"/>
    <p:sldId id="443" r:id="rId23"/>
    <p:sldId id="444" r:id="rId24"/>
    <p:sldId id="467" r:id="rId25"/>
    <p:sldId id="468" r:id="rId26"/>
    <p:sldId id="469" r:id="rId27"/>
    <p:sldId id="459" r:id="rId28"/>
    <p:sldId id="449" r:id="rId29"/>
    <p:sldId id="335" r:id="rId30"/>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1">
          <p15:clr>
            <a:srgbClr val="A4A3A4"/>
          </p15:clr>
        </p15:guide>
        <p15:guide id="2" orient="horz" pos="3656">
          <p15:clr>
            <a:srgbClr val="A4A3A4"/>
          </p15:clr>
        </p15:guide>
        <p15:guide id="3" orient="horz" pos="3465">
          <p15:clr>
            <a:srgbClr val="A4A3A4"/>
          </p15:clr>
        </p15:guide>
        <p15:guide id="4" pos="5523">
          <p15:clr>
            <a:srgbClr val="A4A3A4"/>
          </p15:clr>
        </p15:guide>
        <p15:guide id="5" pos="293">
          <p15:clr>
            <a:srgbClr val="A4A3A4"/>
          </p15:clr>
        </p15:guide>
        <p15:guide id="6" pos="4931">
          <p15:clr>
            <a:srgbClr val="A4A3A4"/>
          </p15:clr>
        </p15:guide>
        <p15:guide id="7" orient="horz" pos="301">
          <p15:clr>
            <a:srgbClr val="A4A3A4"/>
          </p15:clr>
        </p15:guide>
        <p15:guide id="8" orient="horz" pos="2742">
          <p15:clr>
            <a:srgbClr val="A4A3A4"/>
          </p15:clr>
        </p15:guide>
        <p15:guide id="9" orient="horz" pos="2599">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otter, Ian" initials="PI" lastIdx="3" clrIdx="0"/>
  <p:cmAuthor id="1" name="NRC - CNRC" initials="N-C" lastIdx="4" clrIdx="1"/>
  <p:cmAuthor id="2" name="Windows User" initials="JW" lastIdx="8" clrIdx="2"/>
  <p:cmAuthor id="3" name="Whyte, Jeffrey" initials="WJ" lastIdx="1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DA3"/>
    <a:srgbClr val="009242"/>
    <a:srgbClr val="D2EBB7"/>
    <a:srgbClr val="CAE8AA"/>
    <a:srgbClr val="BAE18F"/>
    <a:srgbClr val="A7D971"/>
    <a:srgbClr val="EEA41E"/>
    <a:srgbClr val="970B4A"/>
    <a:srgbClr val="CD6209"/>
    <a:srgbClr val="CF59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5" autoAdjust="0"/>
    <p:restoredTop sz="74971" autoAdjust="0"/>
  </p:normalViewPr>
  <p:slideViewPr>
    <p:cSldViewPr snapToGrid="0">
      <p:cViewPr varScale="1">
        <p:scale>
          <a:sx n="45" d="100"/>
          <a:sy n="45" d="100"/>
        </p:scale>
        <p:origin x="552" y="36"/>
      </p:cViewPr>
      <p:guideLst>
        <p:guide orient="horz" pos="401"/>
        <p:guide orient="horz" pos="3656"/>
        <p:guide orient="horz" pos="3465"/>
        <p:guide pos="5523"/>
        <p:guide pos="293"/>
        <p:guide pos="4931"/>
        <p:guide orient="horz" pos="301"/>
        <p:guide orient="horz" pos="2742"/>
        <p:guide orient="horz" pos="2599"/>
      </p:guideLst>
    </p:cSldViewPr>
  </p:slideViewPr>
  <p:outlineViewPr>
    <p:cViewPr>
      <p:scale>
        <a:sx n="33" d="100"/>
        <a:sy n="33" d="100"/>
      </p:scale>
      <p:origin x="0" y="11976"/>
    </p:cViewPr>
    <p:sldLst>
      <p:sld r:id="rId1" collapse="1"/>
      <p:sld r:id="rId2" collapse="1"/>
    </p:sldLst>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7" d="100"/>
          <a:sy n="97" d="100"/>
        </p:scale>
        <p:origin x="-3540"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8D4F53C-3826-4D61-BFDE-6BE36042E277}" type="datetimeFigureOut">
              <a:rPr lang="en-CA" smtClean="0"/>
              <a:pPr/>
              <a:t>2018-10-02</a:t>
            </a:fld>
            <a:endParaRPr lang="en-CA"/>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52090D8-F00E-40AC-9509-DA3823549DEB}" type="slidenum">
              <a:rPr lang="en-CA" smtClean="0"/>
              <a:pPr/>
              <a:t>‹#›</a:t>
            </a:fld>
            <a:endParaRPr lang="en-CA"/>
          </a:p>
        </p:txBody>
      </p:sp>
    </p:spTree>
    <p:extLst>
      <p:ext uri="{BB962C8B-B14F-4D97-AF65-F5344CB8AC3E}">
        <p14:creationId xmlns:p14="http://schemas.microsoft.com/office/powerpoint/2010/main" val="1197203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C2E9206-2468-4F0C-B908-169CE8B6EF2C}" type="datetimeFigureOut">
              <a:rPr lang="en-US" smtClean="0"/>
              <a:pPr/>
              <a:t>10/2/2018</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0BDCAC9-656E-44D4-A4E0-697FA80202FB}" type="slidenum">
              <a:rPr lang="en-US" smtClean="0"/>
              <a:pPr/>
              <a:t>‹#›</a:t>
            </a:fld>
            <a:endParaRPr lang="en-US" dirty="0"/>
          </a:p>
        </p:txBody>
      </p:sp>
    </p:spTree>
    <p:extLst>
      <p:ext uri="{BB962C8B-B14F-4D97-AF65-F5344CB8AC3E}">
        <p14:creationId xmlns:p14="http://schemas.microsoft.com/office/powerpoint/2010/main" val="364591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Good afternoon</a:t>
            </a:r>
            <a:r>
              <a:rPr lang="en-US" baseline="0" dirty="0"/>
              <a:t> everyone, my name is Grace Zhou and I’m a researcher from the National Research Council. Today my topic is about controlling radon gas in buildings.</a:t>
            </a:r>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pPr/>
              <a:t>1</a:t>
            </a:fld>
            <a:endParaRPr lang="en-US"/>
          </a:p>
        </p:txBody>
      </p:sp>
    </p:spTree>
    <p:extLst>
      <p:ext uri="{BB962C8B-B14F-4D97-AF65-F5344CB8AC3E}">
        <p14:creationId xmlns:p14="http://schemas.microsoft.com/office/powerpoint/2010/main" val="2820409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baseline="0" dirty="0"/>
              <a:t>we developed a radon infiltration building envelope test system. This facility consist of a small scale house and we dose radon gas into the sub-slab area of the facility to created soil gas of high radon concentration. Innovative construction material test samples such as </a:t>
            </a:r>
            <a:r>
              <a:rPr lang="en-US" altLang="en-US" sz="1200" dirty="0"/>
              <a:t>membrane, under-slab ventilation panel, concrete forming and drainage, etc</a:t>
            </a:r>
            <a:r>
              <a:rPr lang="en-US" altLang="en-US" sz="1200" baseline="0" dirty="0"/>
              <a:t> are installed in t</a:t>
            </a:r>
            <a:r>
              <a:rPr lang="en-US" baseline="0" dirty="0"/>
              <a:t>he floor assembly between the radon dosing compartment and the small scale house. And the radon infiltration and sub-slab pressure communication can be measure using this system.</a:t>
            </a:r>
          </a:p>
          <a:p>
            <a:endParaRPr lang="en-US" baseline="0" dirty="0"/>
          </a:p>
          <a:p>
            <a:r>
              <a:rPr lang="en-US" baseline="0" dirty="0"/>
              <a:t>In addition, we developed a radon diffusion coefficient test apparatus inside a glove box with environment control. This system complies with the newly developed ISO standard. And we are using it to test radon membrane, concrete of alternative composition, and sub-slab spray foam product for radon control.</a:t>
            </a:r>
          </a:p>
          <a:p>
            <a:endParaRPr lang="en-US" baseline="0" dirty="0"/>
          </a:p>
        </p:txBody>
      </p:sp>
      <p:sp>
        <p:nvSpPr>
          <p:cNvPr id="4" name="Slide Number Placeholder 3"/>
          <p:cNvSpPr>
            <a:spLocks noGrp="1"/>
          </p:cNvSpPr>
          <p:nvPr>
            <p:ph type="sldNum" sz="quarter" idx="10"/>
          </p:nvPr>
        </p:nvSpPr>
        <p:spPr/>
        <p:txBody>
          <a:bodyPr/>
          <a:lstStyle/>
          <a:p>
            <a:fld id="{00BDCAC9-656E-44D4-A4E0-697FA80202FB}" type="slidenum">
              <a:rPr lang="en-US" smtClean="0"/>
              <a:pPr/>
              <a:t>10</a:t>
            </a:fld>
            <a:endParaRPr lang="en-US"/>
          </a:p>
        </p:txBody>
      </p:sp>
    </p:spTree>
    <p:extLst>
      <p:ext uri="{BB962C8B-B14F-4D97-AF65-F5344CB8AC3E}">
        <p14:creationId xmlns:p14="http://schemas.microsoft.com/office/powerpoint/2010/main" val="1789341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baseline="0" dirty="0"/>
              <a:t>In addition, we developed a radon diffusion coefficient test apparatus inside a glove box with environment control. This system complies with the newly developed ISO standard. And we are using it to test radon membrane, concrete of alternative composition, and sub-slab spray foam product for radon control.</a:t>
            </a:r>
          </a:p>
          <a:p>
            <a:endParaRPr lang="en-US" baseline="0" dirty="0"/>
          </a:p>
        </p:txBody>
      </p:sp>
      <p:sp>
        <p:nvSpPr>
          <p:cNvPr id="4" name="Slide Number Placeholder 3"/>
          <p:cNvSpPr>
            <a:spLocks noGrp="1"/>
          </p:cNvSpPr>
          <p:nvPr>
            <p:ph type="sldNum" sz="quarter" idx="10"/>
          </p:nvPr>
        </p:nvSpPr>
        <p:spPr/>
        <p:txBody>
          <a:bodyPr/>
          <a:lstStyle/>
          <a:p>
            <a:fld id="{00BDCAC9-656E-44D4-A4E0-697FA80202FB}" type="slidenum">
              <a:rPr lang="en-US" smtClean="0"/>
              <a:pPr/>
              <a:t>11</a:t>
            </a:fld>
            <a:endParaRPr lang="en-US"/>
          </a:p>
        </p:txBody>
      </p:sp>
    </p:spTree>
    <p:extLst>
      <p:ext uri="{BB962C8B-B14F-4D97-AF65-F5344CB8AC3E}">
        <p14:creationId xmlns:p14="http://schemas.microsoft.com/office/powerpoint/2010/main" val="31280559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Foundation solution that forms footings, provides an integrated drainage system, and can be easily adapted to vent radon where needed. </a:t>
            </a:r>
            <a:endParaRPr lang="en-CA" dirty="0"/>
          </a:p>
        </p:txBody>
      </p:sp>
      <p:sp>
        <p:nvSpPr>
          <p:cNvPr id="4" name="Slide Number Placeholder 3"/>
          <p:cNvSpPr>
            <a:spLocks noGrp="1"/>
          </p:cNvSpPr>
          <p:nvPr>
            <p:ph type="sldNum" sz="quarter" idx="10"/>
          </p:nvPr>
        </p:nvSpPr>
        <p:spPr/>
        <p:txBody>
          <a:bodyPr/>
          <a:lstStyle/>
          <a:p>
            <a:fld id="{00BDCAC9-656E-44D4-A4E0-697FA80202FB}" type="slidenum">
              <a:rPr lang="en-US" smtClean="0"/>
              <a:pPr/>
              <a:t>12</a:t>
            </a:fld>
            <a:endParaRPr lang="en-US" dirty="0"/>
          </a:p>
        </p:txBody>
      </p:sp>
    </p:spTree>
    <p:extLst>
      <p:ext uri="{BB962C8B-B14F-4D97-AF65-F5344CB8AC3E}">
        <p14:creationId xmlns:p14="http://schemas.microsoft.com/office/powerpoint/2010/main" val="437291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Heat recovery ventilation (HRV), is an energy recovery ventilation system using equipment known as a heat recovery ventilator, heat exchanger, air exchanger, or air-to-air heat exchanger which employs a cross flow or counter-flow heat exchanger (countercurrent heat exchange) between the inbound and outbound air flow.[1]</a:t>
            </a:r>
            <a:endParaRPr lang="en-CA" dirty="0"/>
          </a:p>
        </p:txBody>
      </p:sp>
      <p:sp>
        <p:nvSpPr>
          <p:cNvPr id="4" name="Slide Number Placeholder 3"/>
          <p:cNvSpPr>
            <a:spLocks noGrp="1"/>
          </p:cNvSpPr>
          <p:nvPr>
            <p:ph type="sldNum" sz="quarter" idx="10"/>
          </p:nvPr>
        </p:nvSpPr>
        <p:spPr/>
        <p:txBody>
          <a:bodyPr/>
          <a:lstStyle/>
          <a:p>
            <a:fld id="{00BDCAC9-656E-44D4-A4E0-697FA80202FB}" type="slidenum">
              <a:rPr lang="en-US" smtClean="0"/>
              <a:pPr/>
              <a:t>13</a:t>
            </a:fld>
            <a:endParaRPr lang="en-US" dirty="0"/>
          </a:p>
        </p:txBody>
      </p:sp>
    </p:spTree>
    <p:extLst>
      <p:ext uri="{BB962C8B-B14F-4D97-AF65-F5344CB8AC3E}">
        <p14:creationId xmlns:p14="http://schemas.microsoft.com/office/powerpoint/2010/main" val="2330978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altLang="en-US" baseline="0" dirty="0">
                <a:latin typeface="Arial" pitchFamily="34" charset="0"/>
                <a:cs typeface="Arial" pitchFamily="34" charset="0"/>
              </a:rPr>
              <a:t>In some cases, the client developed new product for radon prevention and control and come to us to verify the effectiveness, sometimes the client had an existing product which was not designed for radon prevention or control, and due to the improving awareness of radon issue, they realized the certain features of their products may be suitable for solving radon problem.. </a:t>
            </a:r>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pPr/>
              <a:t>22</a:t>
            </a:fld>
            <a:endParaRPr lang="en-US" dirty="0"/>
          </a:p>
        </p:txBody>
      </p:sp>
    </p:spTree>
    <p:extLst>
      <p:ext uri="{BB962C8B-B14F-4D97-AF65-F5344CB8AC3E}">
        <p14:creationId xmlns:p14="http://schemas.microsoft.com/office/powerpoint/2010/main" val="2115962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pPr/>
              <a:t>23</a:t>
            </a:fld>
            <a:endParaRPr lang="en-US" dirty="0"/>
          </a:p>
        </p:txBody>
      </p:sp>
    </p:spTree>
    <p:extLst>
      <p:ext uri="{BB962C8B-B14F-4D97-AF65-F5344CB8AC3E}">
        <p14:creationId xmlns:p14="http://schemas.microsoft.com/office/powerpoint/2010/main" val="1358420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406400" y="696913"/>
            <a:ext cx="6197600" cy="3486150"/>
          </a:xfrm>
          <a:ln/>
        </p:spPr>
      </p:sp>
      <p:sp>
        <p:nvSpPr>
          <p:cNvPr id="39939" name="Notes Placeholder 2"/>
          <p:cNvSpPr>
            <a:spLocks noGrp="1"/>
          </p:cNvSpPr>
          <p:nvPr>
            <p:ph type="body" idx="1"/>
          </p:nvPr>
        </p:nvSpPr>
        <p:spPr>
          <a:noFill/>
          <a:ln/>
        </p:spPr>
        <p:txBody>
          <a:bodyPr/>
          <a:lstStyle/>
          <a:p>
            <a:pPr defTabSz="914350">
              <a:defRPr/>
            </a:pPr>
            <a:r>
              <a:rPr lang="en-CA" b="1" dirty="0"/>
              <a:t>Slide2</a:t>
            </a:r>
            <a:r>
              <a:rPr lang="en-CA" dirty="0"/>
              <a:t>. Radon is </a:t>
            </a:r>
            <a:r>
              <a:rPr lang="en-US" dirty="0"/>
              <a:t>a naturally occurring radioactive gas that is colorless and odorless, and is found in varying amounts in all types of soil and bedrock.</a:t>
            </a:r>
            <a:r>
              <a:rPr lang="en-CA" dirty="0"/>
              <a:t> When the air pressure in a building is lower than that in the surrounding soil, soil gas including Rn will enter the building through openings and cracks in the foundation and the concrete walls, or through any underground water being used by the household. </a:t>
            </a:r>
          </a:p>
          <a:p>
            <a:r>
              <a:rPr lang="en-CA" dirty="0"/>
              <a:t>It is acknowledged that long term exposure to high level of Rn increases the risk of developing lung cancer, and the risk is considerably higher for smokers. </a:t>
            </a:r>
            <a:r>
              <a:rPr lang="en-US" dirty="0"/>
              <a:t>Health Canada estimates approximately 16 per cent of lung cancer deaths in Canada each year are attributable to radon exposure (Chen et al., 2012). </a:t>
            </a:r>
            <a:endParaRPr lang="en-CA" dirty="0"/>
          </a:p>
          <a:p>
            <a:r>
              <a:rPr lang="en-CA" dirty="0"/>
              <a:t>A cross-Canada survey was </a:t>
            </a:r>
            <a:r>
              <a:rPr lang="en-CA" dirty="0" err="1"/>
              <a:t>cond</a:t>
            </a:r>
            <a:r>
              <a:rPr lang="en-US" dirty="0" err="1"/>
              <a:t>ucted</a:t>
            </a:r>
            <a:r>
              <a:rPr lang="en-US" dirty="0"/>
              <a:t> by Health Canada in 2009 and 2010, t</a:t>
            </a:r>
            <a:r>
              <a:rPr lang="en-CA" dirty="0"/>
              <a:t>he results indicate that 6.9% of Canadians are living in homes with radon levels above the current radon guideline of 200 </a:t>
            </a:r>
            <a:r>
              <a:rPr lang="en-CA" dirty="0" err="1"/>
              <a:t>Bq</a:t>
            </a:r>
            <a:r>
              <a:rPr lang="en-CA" dirty="0"/>
              <a:t>/</a:t>
            </a:r>
            <a:r>
              <a:rPr lang="en-CA" dirty="0" err="1"/>
              <a:t>m3</a:t>
            </a:r>
            <a:r>
              <a:rPr lang="en-CA" dirty="0"/>
              <a:t>.</a:t>
            </a:r>
          </a:p>
          <a:p>
            <a:r>
              <a:rPr lang="en-US" dirty="0"/>
              <a:t>Manitoba, </a:t>
            </a:r>
            <a:r>
              <a:rPr lang="en-CA" dirty="0"/>
              <a:t>New Brunswick, Saskatchewan, and the Yukon had the highest percentages of participant homes which tested above the radon guideline. There are no areas of the country that are ‘radon free’. The only way to know if a home has an elevated level of radon is to test, regardless of location.</a:t>
            </a:r>
          </a:p>
          <a:p>
            <a:r>
              <a:rPr lang="en-CA" dirty="0"/>
              <a:t>Currently, Rn </a:t>
            </a:r>
            <a:r>
              <a:rPr lang="en-CA" dirty="0" err="1"/>
              <a:t>mitigator</a:t>
            </a:r>
            <a:r>
              <a:rPr lang="en-CA" dirty="0"/>
              <a:t> usually take active measures to reduce Rn level in a house, for example, installation of a active sub-soil depressurization system,</a:t>
            </a:r>
            <a:r>
              <a:rPr lang="en-CA" baseline="0" dirty="0"/>
              <a:t> sealing radon entry route, </a:t>
            </a:r>
            <a:r>
              <a:rPr lang="en-CA" dirty="0"/>
              <a:t>or increasing the ventilation in a house.</a:t>
            </a:r>
          </a:p>
          <a:p>
            <a:endParaRPr lang="en-US" altLang="en-US" sz="1800" dirty="0">
              <a:latin typeface="Arial" pitchFamily="34" charset="0"/>
            </a:endParaRPr>
          </a:p>
        </p:txBody>
      </p:sp>
      <p:sp>
        <p:nvSpPr>
          <p:cNvPr id="39940" name="Slide Number Placeholder 3"/>
          <p:cNvSpPr>
            <a:spLocks noGrp="1"/>
          </p:cNvSpPr>
          <p:nvPr>
            <p:ph type="sldNum" sz="quarter" idx="5"/>
          </p:nvPr>
        </p:nvSpPr>
        <p:spPr>
          <a:noFill/>
        </p:spPr>
        <p:txBody>
          <a:bodyPr/>
          <a:lstStyle/>
          <a:p>
            <a:fld id="{0CB75041-30F8-4D43-B485-BF8F57D736FE}" type="slidenum">
              <a:rPr lang="en-US" altLang="en-US"/>
              <a:pPr/>
              <a:t>2</a:t>
            </a:fld>
            <a:endParaRPr lang="en-US" altLang="en-US"/>
          </a:p>
        </p:txBody>
      </p:sp>
    </p:spTree>
    <p:extLst>
      <p:ext uri="{BB962C8B-B14F-4D97-AF65-F5344CB8AC3E}">
        <p14:creationId xmlns:p14="http://schemas.microsoft.com/office/powerpoint/2010/main" val="304889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406400" y="696913"/>
            <a:ext cx="6197600" cy="3486150"/>
          </a:xfrm>
          <a:ln/>
        </p:spPr>
      </p:sp>
      <p:sp>
        <p:nvSpPr>
          <p:cNvPr id="40963" name="Notes Placeholder 2"/>
          <p:cNvSpPr>
            <a:spLocks noGrp="1"/>
          </p:cNvSpPr>
          <p:nvPr>
            <p:ph type="body" idx="1"/>
          </p:nvPr>
        </p:nvSpPr>
        <p:spPr>
          <a:noFill/>
          <a:ln/>
        </p:spPr>
        <p:txBody>
          <a:bodyPr/>
          <a:lstStyle/>
          <a:p>
            <a:pPr marL="227013" lvl="1">
              <a:lnSpc>
                <a:spcPct val="150000"/>
              </a:lnSpc>
              <a:spcBef>
                <a:spcPct val="20000"/>
              </a:spcBef>
              <a:defRPr/>
            </a:pPr>
            <a:r>
              <a:rPr lang="en-US" altLang="en-US" sz="1400" dirty="0" smtClean="0">
                <a:latin typeface="Arial" pitchFamily="34" charset="0"/>
                <a:cs typeface="Arial" pitchFamily="34" charset="0"/>
              </a:rPr>
              <a:t>NRC’s multidisciplinary expertise, unique facilities, and links to industry</a:t>
            </a:r>
          </a:p>
          <a:p>
            <a:pPr marL="461963" lvl="1" indent="-234950">
              <a:spcBef>
                <a:spcPct val="20000"/>
              </a:spcBef>
              <a:defRPr/>
            </a:pPr>
            <a:r>
              <a:rPr lang="en-US" altLang="en-US" sz="1400" dirty="0" smtClean="0">
                <a:latin typeface="Arial" pitchFamily="34" charset="0"/>
                <a:cs typeface="Arial" pitchFamily="34" charset="0"/>
              </a:rPr>
              <a:t>    Building engineer, building scientist, mechanical engineer, ionizing radiation scientist, concrete and structural engineer, electrical engineer, chemists </a:t>
            </a:r>
          </a:p>
          <a:p>
            <a:pPr marL="461963" lvl="1" indent="-234950">
              <a:spcBef>
                <a:spcPct val="20000"/>
              </a:spcBef>
              <a:defRPr/>
            </a:pPr>
            <a:r>
              <a:rPr lang="en-US" altLang="en-US" sz="1400" dirty="0" smtClean="0">
                <a:latin typeface="Arial" pitchFamily="34" charset="0"/>
                <a:cs typeface="Arial" pitchFamily="34" charset="0"/>
              </a:rPr>
              <a:t>    Radon Infiltration Building Envelop Test System, Radon Diffusion Test Chamber, fan    leakage test rig, Canadian Centre for Housing Technology, Indoor Air Research Lab, etc.</a:t>
            </a:r>
          </a:p>
          <a:p>
            <a:pPr marL="227013" lvl="1">
              <a:spcBef>
                <a:spcPct val="20000"/>
              </a:spcBef>
              <a:defRPr/>
            </a:pPr>
            <a:r>
              <a:rPr lang="en-US" altLang="en-US" sz="1400" dirty="0" smtClean="0">
                <a:latin typeface="Arial" pitchFamily="34" charset="0"/>
                <a:cs typeface="Arial" pitchFamily="34" charset="0"/>
              </a:rPr>
              <a:t>    Canadian Construction Material Centre and National Building Code Committees</a:t>
            </a:r>
          </a:p>
          <a:p>
            <a:pPr>
              <a:buClr>
                <a:srgbClr val="FF0000"/>
              </a:buClr>
              <a:buFont typeface="Wingdings" pitchFamily="2" charset="2"/>
              <a:buNone/>
            </a:pPr>
            <a:endParaRPr lang="en-CA" dirty="0">
              <a:latin typeface="Arial" pitchFamily="34" charset="0"/>
            </a:endParaRPr>
          </a:p>
        </p:txBody>
      </p:sp>
      <p:sp>
        <p:nvSpPr>
          <p:cNvPr id="40964" name="Slide Number Placeholder 3"/>
          <p:cNvSpPr txBox="1">
            <a:spLocks noGrp="1"/>
          </p:cNvSpPr>
          <p:nvPr/>
        </p:nvSpPr>
        <p:spPr bwMode="auto">
          <a:xfrm>
            <a:off x="3972240" y="8832859"/>
            <a:ext cx="3038160" cy="463541"/>
          </a:xfrm>
          <a:prstGeom prst="rect">
            <a:avLst/>
          </a:prstGeom>
          <a:noFill/>
          <a:ln w="9525">
            <a:noFill/>
            <a:miter lim="800000"/>
            <a:headEnd/>
            <a:tailEnd/>
          </a:ln>
        </p:spPr>
        <p:txBody>
          <a:bodyPr lIns="93055" tIns="46528" rIns="93055" bIns="46528" anchor="b"/>
          <a:lstStyle/>
          <a:p>
            <a:pPr algn="r" defTabSz="931871" eaLnBrk="0" hangingPunct="0"/>
            <a:fld id="{A23188B4-C1C2-48B4-B6F9-9DB64895E2B1}" type="slidenum">
              <a:rPr lang="en-US" altLang="en-US" sz="1200"/>
              <a:pPr algn="r" defTabSz="931871" eaLnBrk="0" hangingPunct="0"/>
              <a:t>3</a:t>
            </a:fld>
            <a:endParaRPr lang="en-US" altLang="en-US" sz="1200" dirty="0"/>
          </a:p>
        </p:txBody>
      </p:sp>
    </p:spTree>
    <p:extLst>
      <p:ext uri="{BB962C8B-B14F-4D97-AF65-F5344CB8AC3E}">
        <p14:creationId xmlns:p14="http://schemas.microsoft.com/office/powerpoint/2010/main" val="3591500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406400" y="696913"/>
            <a:ext cx="6197600" cy="3486150"/>
          </a:xfrm>
          <a:ln/>
        </p:spPr>
      </p:sp>
      <p:sp>
        <p:nvSpPr>
          <p:cNvPr id="64515" name="Notes Placeholder 2"/>
          <p:cNvSpPr>
            <a:spLocks noGrp="1"/>
          </p:cNvSpPr>
          <p:nvPr>
            <p:ph type="body" idx="1"/>
          </p:nvPr>
        </p:nvSpPr>
        <p:spPr>
          <a:noFill/>
          <a:ln/>
        </p:spPr>
        <p:txBody>
          <a:bodyPr/>
          <a:lstStyle/>
          <a:p>
            <a:pPr eaLnBrk="1" hangingPunct="1"/>
            <a:r>
              <a:rPr lang="en-CA" baseline="0" dirty="0">
                <a:latin typeface="Arial" pitchFamily="34" charset="0"/>
                <a:cs typeface="Arial" pitchFamily="34" charset="0"/>
              </a:rPr>
              <a:t>Here are some of the changes to the basic protection in a little more detail: </a:t>
            </a:r>
          </a:p>
          <a:p>
            <a:pPr eaLnBrk="1" hangingPunct="1">
              <a:buFont typeface="Arial" pitchFamily="34" charset="0"/>
              <a:buChar char="•"/>
            </a:pPr>
            <a:endParaRPr lang="en-CA" baseline="0" dirty="0">
              <a:latin typeface="Arial" pitchFamily="34" charset="0"/>
              <a:cs typeface="Arial" pitchFamily="34" charset="0"/>
            </a:endParaRPr>
          </a:p>
          <a:p>
            <a:pPr eaLnBrk="1" hangingPunct="1">
              <a:buFont typeface="Arial" pitchFamily="34" charset="0"/>
              <a:buChar char="•"/>
            </a:pPr>
            <a:r>
              <a:rPr lang="en-CA" baseline="0" dirty="0">
                <a:latin typeface="Arial" pitchFamily="34" charset="0"/>
                <a:cs typeface="Arial" pitchFamily="34" charset="0"/>
              </a:rPr>
              <a:t>The air barrier requirements </a:t>
            </a:r>
            <a:r>
              <a:rPr lang="en-CA" u="sng" baseline="0" dirty="0">
                <a:latin typeface="Arial" pitchFamily="34" charset="0"/>
                <a:cs typeface="Arial" pitchFamily="34" charset="0"/>
              </a:rPr>
              <a:t>are moved </a:t>
            </a:r>
            <a:r>
              <a:rPr lang="en-CA" baseline="0" dirty="0">
                <a:latin typeface="Arial" pitchFamily="34" charset="0"/>
                <a:cs typeface="Arial" pitchFamily="34" charset="0"/>
              </a:rPr>
              <a:t>to a more relevant section</a:t>
            </a:r>
          </a:p>
          <a:p>
            <a:pPr marL="0" lvl="2" defTabSz="914978">
              <a:buFont typeface="Arial" pitchFamily="34" charset="0"/>
              <a:buChar char="•"/>
              <a:defRPr/>
            </a:pPr>
            <a:r>
              <a:rPr lang="en-CA" baseline="0" dirty="0">
                <a:latin typeface="Arial" pitchFamily="34" charset="0"/>
                <a:cs typeface="Arial" pitchFamily="34" charset="0"/>
              </a:rPr>
              <a:t>A </a:t>
            </a:r>
            <a:r>
              <a:rPr lang="en-US" u="none" baseline="0" dirty="0">
                <a:solidFill>
                  <a:srgbClr val="0000FF"/>
                </a:solidFill>
                <a:latin typeface="Arial" pitchFamily="34" charset="0"/>
                <a:cs typeface="Arial" pitchFamily="34" charset="0"/>
              </a:rPr>
              <a:t>p</a:t>
            </a:r>
            <a:r>
              <a:rPr lang="en-US" u="none" dirty="0">
                <a:solidFill>
                  <a:srgbClr val="0000FF"/>
                </a:solidFill>
                <a:latin typeface="Arial" pitchFamily="34" charset="0"/>
                <a:cs typeface="Arial" pitchFamily="34" charset="0"/>
              </a:rPr>
              <a:t>olyethylene soil gas barrier </a:t>
            </a:r>
            <a:r>
              <a:rPr lang="en-US" u="sng" dirty="0">
                <a:solidFill>
                  <a:srgbClr val="0000FF"/>
                </a:solidFill>
                <a:latin typeface="Arial" pitchFamily="34" charset="0"/>
                <a:cs typeface="Arial" pitchFamily="34" charset="0"/>
              </a:rPr>
              <a:t>is not optional anymore </a:t>
            </a:r>
            <a:r>
              <a:rPr lang="en-US" u="none" dirty="0">
                <a:solidFill>
                  <a:srgbClr val="0000FF"/>
                </a:solidFill>
                <a:latin typeface="Arial" pitchFamily="34" charset="0"/>
                <a:cs typeface="Arial" pitchFamily="34" charset="0"/>
              </a:rPr>
              <a:t>now required under slabs </a:t>
            </a:r>
            <a:r>
              <a:rPr lang="en-US" u="sng" dirty="0">
                <a:solidFill>
                  <a:srgbClr val="0000FF"/>
                </a:solidFill>
                <a:latin typeface="Arial" pitchFamily="34" charset="0"/>
                <a:cs typeface="Arial" pitchFamily="34" charset="0"/>
              </a:rPr>
              <a:t>for all buildings</a:t>
            </a:r>
          </a:p>
          <a:p>
            <a:pPr marL="0" lvl="2" defTabSz="914978">
              <a:buFont typeface="Arial" pitchFamily="34" charset="0"/>
              <a:buChar char="•"/>
              <a:defRPr/>
            </a:pPr>
            <a:r>
              <a:rPr lang="en-US" u="none" dirty="0">
                <a:solidFill>
                  <a:srgbClr val="0000FF"/>
                </a:solidFill>
                <a:latin typeface="Arial" pitchFamily="34" charset="0"/>
                <a:cs typeface="Arial" pitchFamily="34" charset="0"/>
              </a:rPr>
              <a:t>Sump pit</a:t>
            </a:r>
            <a:r>
              <a:rPr lang="en-US" u="none" baseline="0" dirty="0">
                <a:solidFill>
                  <a:srgbClr val="0000FF"/>
                </a:solidFill>
                <a:latin typeface="Arial" pitchFamily="34" charset="0"/>
                <a:cs typeface="Arial" pitchFamily="34" charset="0"/>
              </a:rPr>
              <a:t> covers are now required </a:t>
            </a:r>
            <a:r>
              <a:rPr lang="en-US" u="sng" baseline="0" dirty="0">
                <a:solidFill>
                  <a:srgbClr val="0000FF"/>
                </a:solidFill>
                <a:latin typeface="Arial" pitchFamily="34" charset="0"/>
                <a:cs typeface="Arial" pitchFamily="34" charset="0"/>
              </a:rPr>
              <a:t>to be airtight</a:t>
            </a:r>
          </a:p>
          <a:p>
            <a:pPr marL="0" lvl="2" defTabSz="914978">
              <a:buFont typeface="Arial" pitchFamily="34" charset="0"/>
              <a:buChar char="•"/>
              <a:defRPr/>
            </a:pPr>
            <a:r>
              <a:rPr lang="en-US" u="none" baseline="0" dirty="0">
                <a:solidFill>
                  <a:srgbClr val="0000FF"/>
                </a:solidFill>
                <a:latin typeface="Arial" pitchFamily="34" charset="0"/>
                <a:cs typeface="Arial" pitchFamily="34" charset="0"/>
              </a:rPr>
              <a:t>The requirements for ground cover are more consistent </a:t>
            </a:r>
          </a:p>
          <a:p>
            <a:pPr marL="0" lvl="2" defTabSz="914978">
              <a:buFont typeface="Arial" pitchFamily="34" charset="0"/>
              <a:buChar char="•"/>
              <a:defRPr/>
            </a:pPr>
            <a:r>
              <a:rPr lang="en-US" u="none" baseline="0" dirty="0">
                <a:solidFill>
                  <a:srgbClr val="0000FF"/>
                </a:solidFill>
                <a:latin typeface="Arial" pitchFamily="34" charset="0"/>
                <a:cs typeface="Arial" pitchFamily="34" charset="0"/>
              </a:rPr>
              <a:t>The exemption from fill under slab was deleted because it was incorrect</a:t>
            </a:r>
            <a:endParaRPr lang="en-US" u="none" dirty="0">
              <a:solidFill>
                <a:srgbClr val="0000FF"/>
              </a:solidFill>
              <a:latin typeface="Arial" pitchFamily="34" charset="0"/>
              <a:cs typeface="Arial" pitchFamily="34" charset="0"/>
            </a:endParaRPr>
          </a:p>
          <a:p>
            <a:pPr eaLnBrk="1" hangingPunct="1">
              <a:buFont typeface="Arial" pitchFamily="34" charset="0"/>
              <a:buChar char="•"/>
            </a:pPr>
            <a:endParaRPr lang="en-CA" baseline="0" dirty="0"/>
          </a:p>
        </p:txBody>
      </p:sp>
      <p:sp>
        <p:nvSpPr>
          <p:cNvPr id="64516" name="Slide Number Placeholder 3"/>
          <p:cNvSpPr>
            <a:spLocks noGrp="1"/>
          </p:cNvSpPr>
          <p:nvPr>
            <p:ph type="sldNum" sz="quarter" idx="5"/>
          </p:nvPr>
        </p:nvSpPr>
        <p:spPr>
          <a:noFill/>
        </p:spPr>
        <p:txBody>
          <a:bodyPr/>
          <a:lstStyle/>
          <a:p>
            <a:fld id="{966AB799-2BFA-459F-97CC-275B662203C3}" type="slidenum">
              <a:rPr lang="en-US" smtClean="0"/>
              <a:pPr/>
              <a:t>4</a:t>
            </a:fld>
            <a:endParaRPr lang="en-US"/>
          </a:p>
        </p:txBody>
      </p:sp>
    </p:spTree>
    <p:extLst>
      <p:ext uri="{BB962C8B-B14F-4D97-AF65-F5344CB8AC3E}">
        <p14:creationId xmlns:p14="http://schemas.microsoft.com/office/powerpoint/2010/main" val="53573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406400" y="696913"/>
            <a:ext cx="6197600" cy="3486150"/>
          </a:xfrm>
          <a:ln/>
        </p:spPr>
      </p:sp>
      <p:sp>
        <p:nvSpPr>
          <p:cNvPr id="51203" name="Notes Placeholder 2"/>
          <p:cNvSpPr>
            <a:spLocks noGrp="1"/>
          </p:cNvSpPr>
          <p:nvPr>
            <p:ph type="body" idx="1"/>
          </p:nvPr>
        </p:nvSpPr>
        <p:spPr>
          <a:noFill/>
          <a:ln/>
        </p:spPr>
        <p:txBody>
          <a:bodyPr/>
          <a:lstStyle/>
          <a:p>
            <a:pPr eaLnBrk="1" hangingPunct="1"/>
            <a:r>
              <a:rPr lang="en-CA" dirty="0" smtClean="0">
                <a:latin typeface="Arial" pitchFamily="34" charset="0"/>
                <a:cs typeface="Arial" pitchFamily="34" charset="0"/>
              </a:rPr>
              <a:t>The change</a:t>
            </a:r>
            <a:r>
              <a:rPr lang="en-CA" baseline="0" dirty="0" smtClean="0">
                <a:latin typeface="Arial" pitchFamily="34" charset="0"/>
                <a:cs typeface="Arial" pitchFamily="34" charset="0"/>
              </a:rPr>
              <a:t> in the body of Part 5 of the NBC, introduces a performance target specific to radon that you see in blue and </a:t>
            </a:r>
          </a:p>
          <a:p>
            <a:pPr eaLnBrk="1" hangingPunct="1"/>
            <a:r>
              <a:rPr lang="en-CA" baseline="0" dirty="0" smtClean="0">
                <a:latin typeface="Arial" pitchFamily="34" charset="0"/>
                <a:cs typeface="Arial" pitchFamily="34" charset="0"/>
              </a:rPr>
              <a:t>it states </a:t>
            </a:r>
          </a:p>
          <a:p>
            <a:pPr eaLnBrk="1" hangingPunct="1"/>
            <a:r>
              <a:rPr lang="en-CA" baseline="0" dirty="0" smtClean="0">
                <a:latin typeface="Arial" pitchFamily="34" charset="0"/>
                <a:cs typeface="Arial" pitchFamily="34" charset="0"/>
              </a:rPr>
              <a:t>“ </a:t>
            </a:r>
            <a:r>
              <a:rPr lang="en-CA" u="none" dirty="0" smtClean="0">
                <a:solidFill>
                  <a:srgbClr val="0000FF"/>
                </a:solidFill>
                <a:latin typeface="Arial" pitchFamily="34" charset="0"/>
                <a:cs typeface="Arial" pitchFamily="34" charset="0"/>
              </a:rPr>
              <a:t>Minimize the ingress of airborne radon from the ground with an aim to controlling the indoor radon concentration to an acceptable level”</a:t>
            </a:r>
            <a:endParaRPr lang="en-US" u="none" dirty="0" smtClean="0">
              <a:solidFill>
                <a:srgbClr val="0000FF"/>
              </a:solidFill>
              <a:latin typeface="Arial" pitchFamily="34" charset="0"/>
              <a:cs typeface="Arial" pitchFamily="34" charset="0"/>
            </a:endParaRPr>
          </a:p>
          <a:p>
            <a:pPr eaLnBrk="1" hangingPunct="1"/>
            <a:endParaRPr lang="en-CA" dirty="0" smtClean="0"/>
          </a:p>
        </p:txBody>
      </p:sp>
      <p:sp>
        <p:nvSpPr>
          <p:cNvPr id="51204" name="Slide Number Placeholder 3"/>
          <p:cNvSpPr>
            <a:spLocks noGrp="1"/>
          </p:cNvSpPr>
          <p:nvPr>
            <p:ph type="sldNum" sz="quarter" idx="5"/>
          </p:nvPr>
        </p:nvSpPr>
        <p:spPr>
          <a:noFill/>
        </p:spPr>
        <p:txBody>
          <a:bodyPr/>
          <a:lstStyle/>
          <a:p>
            <a:fld id="{A6737271-8ABB-4558-AAE9-620A850602E3}" type="slidenum">
              <a:rPr lang="en-US" smtClean="0"/>
              <a:pPr/>
              <a:t>5</a:t>
            </a:fld>
            <a:endParaRPr lang="en-US" smtClean="0"/>
          </a:p>
        </p:txBody>
      </p:sp>
    </p:spTree>
    <p:extLst>
      <p:ext uri="{BB962C8B-B14F-4D97-AF65-F5344CB8AC3E}">
        <p14:creationId xmlns:p14="http://schemas.microsoft.com/office/powerpoint/2010/main" val="316567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altLang="en-US" baseline="0" dirty="0">
                <a:latin typeface="Arial" pitchFamily="34" charset="0"/>
                <a:cs typeface="Arial" pitchFamily="34" charset="0"/>
              </a:rPr>
              <a:t>In some cases, the client developed new product for radon prevention and control and come to us to verify the effectiveness, sometimes the client had an existing product which was not designed for radon prevention or control, and due to the improving awareness of radon issue, they realized the certain features of their products may be suitable for solving radon problem.. </a:t>
            </a:r>
          </a:p>
          <a:p>
            <a:pPr>
              <a:lnSpc>
                <a:spcPct val="150000"/>
              </a:lnSpc>
            </a:pPr>
            <a:r>
              <a:rPr lang="en-US" altLang="en-US" sz="1200" dirty="0"/>
              <a:t>Location of supply and return grills;</a:t>
            </a:r>
          </a:p>
          <a:p>
            <a:pPr>
              <a:lnSpc>
                <a:spcPct val="150000"/>
              </a:lnSpc>
            </a:pPr>
            <a:r>
              <a:rPr lang="en-US" altLang="en-US" sz="1200" dirty="0"/>
              <a:t>     Initial radon level vs. flow rate;</a:t>
            </a:r>
          </a:p>
          <a:p>
            <a:pPr>
              <a:lnSpc>
                <a:spcPct val="150000"/>
              </a:lnSpc>
            </a:pPr>
            <a:r>
              <a:rPr lang="en-US" altLang="en-US" sz="1200" dirty="0"/>
              <a:t>     Pressure in the BSMT and beneath the slab.   </a:t>
            </a:r>
          </a:p>
          <a:p>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pPr/>
              <a:t>6</a:t>
            </a:fld>
            <a:endParaRPr lang="en-US" dirty="0"/>
          </a:p>
        </p:txBody>
      </p:sp>
    </p:spTree>
    <p:extLst>
      <p:ext uri="{BB962C8B-B14F-4D97-AF65-F5344CB8AC3E}">
        <p14:creationId xmlns:p14="http://schemas.microsoft.com/office/powerpoint/2010/main" val="2615593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r>
              <a:rPr lang="en-US" dirty="0"/>
              <a:t>For radon fan selection, currently there is no standard or guideline. We also conducted radon</a:t>
            </a:r>
            <a:r>
              <a:rPr lang="en-US" baseline="0" dirty="0"/>
              <a:t> fan leakage tests using our air permeability test apparatus and the fan leakage test rig by </a:t>
            </a:r>
            <a:r>
              <a:rPr lang="en-US" baseline="0" dirty="0" smtClean="0"/>
              <a:t>using </a:t>
            </a:r>
            <a:r>
              <a:rPr lang="en-US" baseline="0" dirty="0"/>
              <a:t>tracer </a:t>
            </a:r>
            <a:r>
              <a:rPr lang="en-US" baseline="0" dirty="0" smtClean="0"/>
              <a:t>gases. </a:t>
            </a:r>
            <a:r>
              <a:rPr lang="en-US" baseline="0" dirty="0"/>
              <a:t>The results we obtained from such tests enabled the CGSB standard technical committee to set the radon fan </a:t>
            </a:r>
            <a:r>
              <a:rPr lang="en-US" baseline="0" dirty="0" smtClean="0"/>
              <a:t>selection leakage </a:t>
            </a:r>
            <a:r>
              <a:rPr lang="en-US" baseline="0" dirty="0"/>
              <a:t>criteria. We received the endorsement and contribution from 4 radon fan </a:t>
            </a:r>
            <a:r>
              <a:rPr lang="en-US" baseline="0" dirty="0" smtClean="0"/>
              <a:t>manufacturers</a:t>
            </a:r>
            <a:r>
              <a:rPr lang="en-US" baseline="0" dirty="0"/>
              <a:t>, and these 4 companies </a:t>
            </a:r>
            <a:r>
              <a:rPr lang="en-US" baseline="0" dirty="0" smtClean="0"/>
              <a:t>make </a:t>
            </a:r>
            <a:r>
              <a:rPr lang="en-US" baseline="0" dirty="0"/>
              <a:t>up more than 95% of the market. </a:t>
            </a:r>
            <a:endParaRPr lang="en-US" dirty="0"/>
          </a:p>
        </p:txBody>
      </p:sp>
      <p:sp>
        <p:nvSpPr>
          <p:cNvPr id="4" name="Slide Number Placeholder 3"/>
          <p:cNvSpPr>
            <a:spLocks noGrp="1"/>
          </p:cNvSpPr>
          <p:nvPr>
            <p:ph type="sldNum" sz="quarter" idx="10"/>
          </p:nvPr>
        </p:nvSpPr>
        <p:spPr/>
        <p:txBody>
          <a:bodyPr/>
          <a:lstStyle/>
          <a:p>
            <a:fld id="{00BDCAC9-656E-44D4-A4E0-697FA80202FB}" type="slidenum">
              <a:rPr lang="en-US" smtClean="0"/>
              <a:pPr/>
              <a:t>7</a:t>
            </a:fld>
            <a:endParaRPr lang="en-US" dirty="0"/>
          </a:p>
        </p:txBody>
      </p:sp>
    </p:spTree>
    <p:extLst>
      <p:ext uri="{BB962C8B-B14F-4D97-AF65-F5344CB8AC3E}">
        <p14:creationId xmlns:p14="http://schemas.microsoft.com/office/powerpoint/2010/main" val="271927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406400" y="696913"/>
            <a:ext cx="6197600" cy="3486150"/>
          </a:xfrm>
          <a:ln/>
        </p:spPr>
      </p:sp>
      <p:sp>
        <p:nvSpPr>
          <p:cNvPr id="52227" name="Notes Placeholder 2"/>
          <p:cNvSpPr>
            <a:spLocks noGrp="1"/>
          </p:cNvSpPr>
          <p:nvPr>
            <p:ph type="body" idx="1"/>
          </p:nvPr>
        </p:nvSpPr>
        <p:spPr>
          <a:noFill/>
          <a:ln/>
        </p:spPr>
        <p:txBody>
          <a:bodyPr/>
          <a:lstStyle/>
          <a:p>
            <a:pPr eaLnBrk="1" hangingPunct="1"/>
            <a:r>
              <a:rPr lang="en-CA" sz="1200" kern="1200" dirty="0">
                <a:solidFill>
                  <a:schemeClr val="tx1"/>
                </a:solidFill>
                <a:latin typeface="+mn-lt"/>
                <a:ea typeface="+mn-ea"/>
                <a:cs typeface="+mn-cs"/>
              </a:rPr>
              <a:t>The CCHT features twin research houses to evaluate the whole-house performance of technologies in side-by-side assessment.</a:t>
            </a:r>
            <a:endParaRPr lang="en-US" dirty="0">
              <a:latin typeface="Arial" pitchFamily="34" charset="0"/>
            </a:endParaRPr>
          </a:p>
          <a:p>
            <a:endParaRPr lang="en-CA" altLang="en-US" dirty="0">
              <a:latin typeface="Arial" pitchFamily="34" charset="0"/>
            </a:endParaRPr>
          </a:p>
          <a:p>
            <a:endParaRPr lang="en-CA" altLang="en-US" dirty="0">
              <a:latin typeface="Arial" pitchFamily="34" charset="0"/>
            </a:endParaRPr>
          </a:p>
          <a:p>
            <a:r>
              <a:rPr lang="en-CA" altLang="en-US" dirty="0">
                <a:latin typeface="Arial" pitchFamily="34" charset="0"/>
              </a:rPr>
              <a:t>Before and in between the four test cases, the energy consumed by the furnaces (which include furnace fan electrical consumption and furnace natural gas consumption) in twin houses of the CCHT were recorded and a benchmark analysis were performed, in order to correlate the heating energy usage of the test house to that of the reference house. As a result, the furnace energy usage in the test house can be predicted by inputting the furnace energy usage in the reference house into a liner equation. In benchmarking configuration, the two houses are almost identical – as indicated by the slope (1.0028) and intercept (-6.3747) of the benchmark trend line. The four experiment periods </a:t>
            </a:r>
            <a:r>
              <a:rPr lang="en-CA" altLang="en-US" dirty="0" err="1">
                <a:latin typeface="Arial" pitchFamily="34" charset="0"/>
              </a:rPr>
              <a:t>T1</a:t>
            </a:r>
            <a:r>
              <a:rPr lang="en-CA" altLang="en-US" dirty="0">
                <a:latin typeface="Arial" pitchFamily="34" charset="0"/>
              </a:rPr>
              <a:t>, </a:t>
            </a:r>
            <a:r>
              <a:rPr lang="en-CA" altLang="en-US" dirty="0" err="1">
                <a:latin typeface="Arial" pitchFamily="34" charset="0"/>
              </a:rPr>
              <a:t>T2</a:t>
            </a:r>
            <a:r>
              <a:rPr lang="en-CA" altLang="en-US" dirty="0">
                <a:latin typeface="Arial" pitchFamily="34" charset="0"/>
              </a:rPr>
              <a:t>, </a:t>
            </a:r>
            <a:r>
              <a:rPr lang="en-CA" altLang="en-US" dirty="0" err="1">
                <a:latin typeface="Arial" pitchFamily="34" charset="0"/>
              </a:rPr>
              <a:t>T3</a:t>
            </a:r>
            <a:r>
              <a:rPr lang="en-CA" altLang="en-US" dirty="0">
                <a:latin typeface="Arial" pitchFamily="34" charset="0"/>
              </a:rPr>
              <a:t> and </a:t>
            </a:r>
            <a:r>
              <a:rPr lang="en-CA" altLang="en-US" dirty="0" err="1">
                <a:latin typeface="Arial" pitchFamily="34" charset="0"/>
              </a:rPr>
              <a:t>T4</a:t>
            </a:r>
            <a:r>
              <a:rPr lang="en-CA" altLang="en-US" dirty="0">
                <a:latin typeface="Arial" pitchFamily="34" charset="0"/>
              </a:rPr>
              <a:t> are plotted as separate trends on this graph. In all instances, the experiment data lies slightly above the benchmark trend line, indicating a slight increase in total furnace consumption for heating in the Test House, due to the operation of the </a:t>
            </a:r>
            <a:r>
              <a:rPr lang="en-CA" altLang="en-US" dirty="0" err="1">
                <a:latin typeface="Arial" pitchFamily="34" charset="0"/>
              </a:rPr>
              <a:t>Rn</a:t>
            </a:r>
            <a:r>
              <a:rPr lang="en-CA" altLang="en-US" dirty="0">
                <a:latin typeface="Arial" pitchFamily="34" charset="0"/>
              </a:rPr>
              <a:t> </a:t>
            </a:r>
            <a:r>
              <a:rPr lang="en-CA" altLang="en-US" dirty="0" err="1">
                <a:latin typeface="Arial" pitchFamily="34" charset="0"/>
              </a:rPr>
              <a:t>ASD</a:t>
            </a:r>
            <a:r>
              <a:rPr lang="en-CA" altLang="en-US" dirty="0">
                <a:latin typeface="Arial" pitchFamily="34" charset="0"/>
              </a:rPr>
              <a:t> fan.</a:t>
            </a:r>
          </a:p>
          <a:p>
            <a:endParaRPr lang="en-CA" altLang="en-US" dirty="0">
              <a:latin typeface="Arial" pitchFamily="34" charset="0"/>
            </a:endParaRPr>
          </a:p>
          <a:p>
            <a:r>
              <a:rPr lang="en-CA" altLang="en-US" dirty="0">
                <a:latin typeface="Arial" pitchFamily="34" charset="0"/>
              </a:rPr>
              <a:t>Then the daily energy usage in reference house were used to calculate the “Expected Test House Consumption in Benchmark Configuration” for the test house (as shown in the 1</a:t>
            </a:r>
            <a:r>
              <a:rPr lang="en-CA" altLang="en-US" baseline="30000" dirty="0">
                <a:latin typeface="Arial" pitchFamily="34" charset="0"/>
              </a:rPr>
              <a:t>st</a:t>
            </a:r>
            <a:r>
              <a:rPr lang="en-CA" altLang="en-US" dirty="0">
                <a:latin typeface="Arial" pitchFamily="34" charset="0"/>
              </a:rPr>
              <a:t> column of the table), the 2</a:t>
            </a:r>
            <a:r>
              <a:rPr lang="en-CA" altLang="en-US" baseline="30000" dirty="0">
                <a:latin typeface="Arial" pitchFamily="34" charset="0"/>
              </a:rPr>
              <a:t>nd</a:t>
            </a:r>
            <a:r>
              <a:rPr lang="en-CA" altLang="en-US" dirty="0">
                <a:latin typeface="Arial" pitchFamily="34" charset="0"/>
              </a:rPr>
              <a:t> column of table presents the difference between the actual energy consumptions in the test house and the values in the 1</a:t>
            </a:r>
            <a:r>
              <a:rPr lang="en-CA" altLang="en-US" baseline="30000" dirty="0">
                <a:latin typeface="Arial" pitchFamily="34" charset="0"/>
              </a:rPr>
              <a:t>st</a:t>
            </a:r>
            <a:r>
              <a:rPr lang="en-CA" altLang="en-US" dirty="0">
                <a:latin typeface="Arial" pitchFamily="34" charset="0"/>
              </a:rPr>
              <a:t> column (the predicted baseline values). The 3</a:t>
            </a:r>
            <a:r>
              <a:rPr lang="en-CA" altLang="en-US" baseline="30000" dirty="0">
                <a:latin typeface="Arial" pitchFamily="34" charset="0"/>
              </a:rPr>
              <a:t>rd</a:t>
            </a:r>
            <a:r>
              <a:rPr lang="en-CA" altLang="en-US" dirty="0">
                <a:latin typeface="Arial" pitchFamily="34" charset="0"/>
              </a:rPr>
              <a:t> column indicates by how much the </a:t>
            </a:r>
            <a:r>
              <a:rPr lang="en-CA" altLang="en-US" dirty="0" err="1">
                <a:latin typeface="Arial" pitchFamily="34" charset="0"/>
              </a:rPr>
              <a:t>ASD</a:t>
            </a:r>
            <a:r>
              <a:rPr lang="en-CA" altLang="en-US" dirty="0">
                <a:latin typeface="Arial" pitchFamily="34" charset="0"/>
              </a:rPr>
              <a:t> system increased the heating energy use in the test house for every test day—(2</a:t>
            </a:r>
            <a:r>
              <a:rPr lang="en-CA" altLang="en-US" baseline="30000" dirty="0">
                <a:latin typeface="Arial" pitchFamily="34" charset="0"/>
              </a:rPr>
              <a:t>nd</a:t>
            </a:r>
            <a:r>
              <a:rPr lang="en-CA" altLang="en-US" dirty="0">
                <a:latin typeface="Arial" pitchFamily="34" charset="0"/>
              </a:rPr>
              <a:t> column/1</a:t>
            </a:r>
            <a:r>
              <a:rPr lang="en-CA" altLang="en-US" baseline="30000" dirty="0">
                <a:latin typeface="Arial" pitchFamily="34" charset="0"/>
              </a:rPr>
              <a:t>st</a:t>
            </a:r>
            <a:r>
              <a:rPr lang="en-CA" altLang="en-US" dirty="0">
                <a:latin typeface="Arial" pitchFamily="34" charset="0"/>
              </a:rPr>
              <a:t> column).</a:t>
            </a:r>
          </a:p>
          <a:p>
            <a:endParaRPr lang="en-CA" altLang="en-US" dirty="0">
              <a:latin typeface="Arial" pitchFamily="34" charset="0"/>
            </a:endParaRPr>
          </a:p>
          <a:p>
            <a:r>
              <a:rPr lang="en-CA" altLang="en-US" dirty="0">
                <a:latin typeface="Arial" pitchFamily="34" charset="0"/>
              </a:rPr>
              <a:t>The daily impact on heating energy consumption is presented in the Table.  On average during the experiment, </a:t>
            </a:r>
            <a:r>
              <a:rPr lang="en-CA" altLang="en-US" dirty="0" err="1">
                <a:latin typeface="Arial" pitchFamily="34" charset="0"/>
              </a:rPr>
              <a:t>ASD</a:t>
            </a:r>
            <a:r>
              <a:rPr lang="en-CA" altLang="en-US" dirty="0">
                <a:latin typeface="Arial" pitchFamily="34" charset="0"/>
              </a:rPr>
              <a:t> system with ground level exhaust produced a daily increase of 20.2 </a:t>
            </a:r>
            <a:r>
              <a:rPr lang="en-CA" altLang="en-US" dirty="0" err="1">
                <a:latin typeface="Arial" pitchFamily="34" charset="0"/>
              </a:rPr>
              <a:t>MJ</a:t>
            </a:r>
            <a:r>
              <a:rPr lang="en-CA" altLang="en-US" dirty="0">
                <a:latin typeface="Arial" pitchFamily="34" charset="0"/>
              </a:rPr>
              <a:t>/day (6.5%), while </a:t>
            </a:r>
            <a:r>
              <a:rPr lang="en-CA" altLang="en-US" dirty="0" err="1">
                <a:latin typeface="Arial" pitchFamily="34" charset="0"/>
              </a:rPr>
              <a:t>ASD</a:t>
            </a:r>
            <a:r>
              <a:rPr lang="en-CA" altLang="en-US" dirty="0">
                <a:latin typeface="Arial" pitchFamily="34" charset="0"/>
              </a:rPr>
              <a:t> system with above roof exhaust produced a daily increase of 15.3 </a:t>
            </a:r>
            <a:r>
              <a:rPr lang="en-CA" altLang="en-US" dirty="0" err="1">
                <a:latin typeface="Arial" pitchFamily="34" charset="0"/>
              </a:rPr>
              <a:t>MJ</a:t>
            </a:r>
            <a:r>
              <a:rPr lang="en-CA" altLang="en-US" dirty="0">
                <a:latin typeface="Arial" pitchFamily="34" charset="0"/>
              </a:rPr>
              <a:t>/day (4.2%). Since two points in the Experiment Test 4 trend line lie outside the range of the benchmark trend line, the benchmark trend had to be extrapolated for this analysis.</a:t>
            </a:r>
            <a:endParaRPr lang="en-US" altLang="en-US" dirty="0">
              <a:latin typeface="Arial" pitchFamily="34" charset="0"/>
            </a:endParaRPr>
          </a:p>
        </p:txBody>
      </p:sp>
      <p:sp>
        <p:nvSpPr>
          <p:cNvPr id="52228" name="Slide Number Placeholder 3"/>
          <p:cNvSpPr txBox="1">
            <a:spLocks noGrp="1"/>
          </p:cNvSpPr>
          <p:nvPr/>
        </p:nvSpPr>
        <p:spPr bwMode="auto">
          <a:xfrm>
            <a:off x="3972240" y="8832859"/>
            <a:ext cx="3038160" cy="463541"/>
          </a:xfrm>
          <a:prstGeom prst="rect">
            <a:avLst/>
          </a:prstGeom>
          <a:noFill/>
          <a:ln w="9525">
            <a:noFill/>
            <a:miter lim="800000"/>
            <a:headEnd/>
            <a:tailEnd/>
          </a:ln>
        </p:spPr>
        <p:txBody>
          <a:bodyPr lIns="93055" tIns="46528" rIns="93055" bIns="46528" anchor="b"/>
          <a:lstStyle/>
          <a:p>
            <a:pPr algn="r" defTabSz="931871" eaLnBrk="0" hangingPunct="0"/>
            <a:fld id="{339E9409-1B84-4F44-810D-A56D221D7B95}" type="slidenum">
              <a:rPr lang="en-US" altLang="en-US" sz="1200"/>
              <a:pPr algn="r" defTabSz="931871" eaLnBrk="0" hangingPunct="0"/>
              <a:t>8</a:t>
            </a:fld>
            <a:endParaRPr lang="en-US" altLang="en-US" sz="1200" dirty="0"/>
          </a:p>
        </p:txBody>
      </p:sp>
    </p:spTree>
    <p:extLst>
      <p:ext uri="{BB962C8B-B14F-4D97-AF65-F5344CB8AC3E}">
        <p14:creationId xmlns:p14="http://schemas.microsoft.com/office/powerpoint/2010/main" val="1703088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406400" y="696913"/>
            <a:ext cx="6197600" cy="3486150"/>
          </a:xfrm>
          <a:ln/>
        </p:spPr>
      </p:sp>
      <p:sp>
        <p:nvSpPr>
          <p:cNvPr id="29699" name="Notes Placeholder 2"/>
          <p:cNvSpPr>
            <a:spLocks noGrp="1"/>
          </p:cNvSpPr>
          <p:nvPr>
            <p:ph type="body" idx="1"/>
          </p:nvPr>
        </p:nvSpPr>
        <p:spPr>
          <a:noFill/>
          <a:ln/>
        </p:spPr>
        <p:txBody>
          <a:bodyPr/>
          <a:lstStyle/>
          <a:p>
            <a:pPr eaLnBrk="1" hangingPunct="1"/>
            <a:r>
              <a:rPr lang="en-CA" sz="1200" kern="1200" dirty="0">
                <a:solidFill>
                  <a:schemeClr val="tx1"/>
                </a:solidFill>
                <a:latin typeface="+mn-lt"/>
                <a:ea typeface="+mn-ea"/>
                <a:cs typeface="+mn-cs"/>
              </a:rPr>
              <a:t>The CCHT features twin research houses to evaluate the whole-house performance of technologies in side-by-side assessment.</a:t>
            </a:r>
            <a:endParaRPr lang="en-US" dirty="0">
              <a:latin typeface="Arial" pitchFamily="34" charset="0"/>
            </a:endParaRPr>
          </a:p>
          <a:p>
            <a:pPr eaLnBrk="1" hangingPunct="1"/>
            <a:endParaRPr lang="en-US" dirty="0">
              <a:latin typeface="Arial" pitchFamily="34" charset="0"/>
            </a:endParaRPr>
          </a:p>
          <a:p>
            <a:pPr eaLnBrk="1" hangingPunct="1"/>
            <a:r>
              <a:rPr lang="en-US" dirty="0">
                <a:latin typeface="Arial" pitchFamily="34" charset="0"/>
              </a:rPr>
              <a:t>In</a:t>
            </a:r>
            <a:r>
              <a:rPr lang="en-US" baseline="0" dirty="0">
                <a:latin typeface="Arial" pitchFamily="34" charset="0"/>
              </a:rPr>
              <a:t> r</a:t>
            </a:r>
            <a:r>
              <a:rPr lang="en-US" dirty="0">
                <a:latin typeface="Arial" pitchFamily="34" charset="0"/>
              </a:rPr>
              <a:t>ecent</a:t>
            </a:r>
            <a:r>
              <a:rPr lang="en-US" baseline="0" dirty="0">
                <a:latin typeface="Arial" pitchFamily="34" charset="0"/>
              </a:rPr>
              <a:t> years,</a:t>
            </a:r>
            <a:r>
              <a:rPr lang="en-US" dirty="0">
                <a:latin typeface="Arial" pitchFamily="34" charset="0"/>
              </a:rPr>
              <a:t> </a:t>
            </a:r>
            <a:r>
              <a:rPr lang="en-US" baseline="0" dirty="0">
                <a:latin typeface="Arial" pitchFamily="34" charset="0"/>
              </a:rPr>
              <a:t>passive radon stack has been adopted by BC building code and LEED building rating system for radon reduction; however the performance of such technique under various climate conditions need to be understood further. Some local builders in Ottawa have already included this practice in their new build, but the passive stacks are often detoured to stay invisible or for convenience.. Therefore, we installed passive radon stacks with alternative configurations in the CCHT and the IARL last fall, and long term monitoring are on going. The tests results would be reported to CHBA, builders and radon contractors, in order to confirm how effective such a system is and how to guide the practice on site. </a:t>
            </a:r>
            <a:endParaRPr lang="en-US" dirty="0">
              <a:latin typeface="Arial" pitchFamily="34" charset="0"/>
            </a:endParaRPr>
          </a:p>
        </p:txBody>
      </p:sp>
      <p:sp>
        <p:nvSpPr>
          <p:cNvPr id="29700" name="Slide Number Placeholder 3"/>
          <p:cNvSpPr txBox="1">
            <a:spLocks noGrp="1"/>
          </p:cNvSpPr>
          <p:nvPr/>
        </p:nvSpPr>
        <p:spPr bwMode="auto">
          <a:xfrm>
            <a:off x="3972240" y="8832859"/>
            <a:ext cx="3038160" cy="463541"/>
          </a:xfrm>
          <a:prstGeom prst="rect">
            <a:avLst/>
          </a:prstGeom>
          <a:noFill/>
          <a:ln w="9525">
            <a:noFill/>
            <a:miter lim="800000"/>
            <a:headEnd/>
            <a:tailEnd/>
          </a:ln>
        </p:spPr>
        <p:txBody>
          <a:bodyPr lIns="93055" tIns="46528" rIns="93055" bIns="46528" anchor="b"/>
          <a:lstStyle/>
          <a:p>
            <a:pPr algn="r" defTabSz="931871"/>
            <a:fld id="{A3DDADFA-8C07-4D0E-80A8-5C3E4512BA3F}" type="slidenum">
              <a:rPr lang="en-US" sz="1200"/>
              <a:pPr algn="r" defTabSz="931871"/>
              <a:t>9</a:t>
            </a:fld>
            <a:endParaRPr lang="en-US" sz="1200" dirty="0"/>
          </a:p>
        </p:txBody>
      </p:sp>
    </p:spTree>
    <p:extLst>
      <p:ext uri="{BB962C8B-B14F-4D97-AF65-F5344CB8AC3E}">
        <p14:creationId xmlns:p14="http://schemas.microsoft.com/office/powerpoint/2010/main" val="471245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bkgrnd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invGray">
          <a:xfrm>
            <a:off x="0" y="0"/>
            <a:ext cx="9144000" cy="5143500"/>
          </a:xfrm>
          <a:prstGeom prst="rect">
            <a:avLst/>
          </a:prstGeom>
        </p:spPr>
      </p:pic>
      <p:sp>
        <p:nvSpPr>
          <p:cNvPr id="2" name="Title 1"/>
          <p:cNvSpPr>
            <a:spLocks noGrp="1"/>
          </p:cNvSpPr>
          <p:nvPr>
            <p:ph type="ctrTitle" hasCustomPrompt="1"/>
          </p:nvPr>
        </p:nvSpPr>
        <p:spPr>
          <a:xfrm>
            <a:off x="457200" y="1257301"/>
            <a:ext cx="6096000" cy="2014538"/>
          </a:xfrm>
        </p:spPr>
        <p:txBody>
          <a:bodyPr anchor="b">
            <a:normAutofit/>
          </a:bodyPr>
          <a:lstStyle>
            <a:lvl1pPr algn="l">
              <a:defRPr sz="3200" b="1">
                <a:solidFill>
                  <a:schemeClr val="bg1"/>
                </a:solidFill>
                <a:latin typeface="Arial" pitchFamily="34" charset="0"/>
                <a:cs typeface="Arial" pitchFamily="34" charset="0"/>
              </a:defRPr>
            </a:lvl1pPr>
          </a:lstStyle>
          <a:p>
            <a:r>
              <a:rPr lang="en-US" dirty="0"/>
              <a:t>Click to edit Master title style</a:t>
            </a:r>
            <a:br>
              <a:rPr lang="en-US" dirty="0"/>
            </a:br>
            <a:r>
              <a:rPr lang="en-US" dirty="0"/>
              <a:t>two lines possible</a:t>
            </a:r>
          </a:p>
        </p:txBody>
      </p:sp>
      <p:sp>
        <p:nvSpPr>
          <p:cNvPr id="3" name="Subtitle 2"/>
          <p:cNvSpPr>
            <a:spLocks noGrp="1"/>
          </p:cNvSpPr>
          <p:nvPr>
            <p:ph type="subTitle" idx="1"/>
          </p:nvPr>
        </p:nvSpPr>
        <p:spPr>
          <a:xfrm>
            <a:off x="457200" y="3486150"/>
            <a:ext cx="5410200" cy="1085850"/>
          </a:xfrm>
        </p:spPr>
        <p:txBody>
          <a:bodyPr>
            <a:normAutofit/>
          </a:bodyPr>
          <a:lstStyle>
            <a:lvl1pPr marL="0" indent="0" algn="l">
              <a:buNone/>
              <a:defRPr sz="18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8" name="Rectangle 7"/>
          <p:cNvSpPr/>
          <p:nvPr userDrawn="1"/>
        </p:nvSpPr>
        <p:spPr bwMode="gray">
          <a:xfrm>
            <a:off x="0" y="4629150"/>
            <a:ext cx="914400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bwMode="invGray">
          <a:xfrm>
            <a:off x="0" y="0"/>
            <a:ext cx="9144000" cy="3429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bwMode="gray">
          <a:xfrm>
            <a:off x="0" y="342900"/>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nrc-logotype-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62800" y="81497"/>
            <a:ext cx="1549457" cy="182751"/>
          </a:xfrm>
          <a:prstGeom prst="rect">
            <a:avLst/>
          </a:prstGeom>
        </p:spPr>
      </p:pic>
      <p:pic>
        <p:nvPicPr>
          <p:cNvPr id="5" name="Picture 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7201" y="4773168"/>
            <a:ext cx="8229617" cy="22860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3E4E8C-FA74-4DCD-83BF-7C21F22B09BB}"/>
              </a:ext>
            </a:extLst>
          </p:cNvPr>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1F497D"/>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xmlns="" id="{8B443866-5006-4191-B192-7B2E33CD5E0E}"/>
              </a:ext>
            </a:extLst>
          </p:cNvPr>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1F497D"/>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xmlns="" id="{1E3C49B4-A056-4338-AC16-555283DBB964}"/>
              </a:ext>
            </a:extLst>
          </p:cNvPr>
          <p:cNvSpPr>
            <a:spLocks noGrp="1"/>
          </p:cNvSpPr>
          <p:nvPr>
            <p:ph type="sldNum" sz="quarter" idx="12"/>
          </p:nvPr>
        </p:nvSpPr>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D31E53E-32AD-4656-94AA-781970D0C931}" type="slidenum">
              <a:rPr kumimoji="0" lang="en-US" altLang="en-US" sz="11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1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419803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3E4E8C-FA74-4DCD-83BF-7C21F22B09BB}"/>
              </a:ext>
            </a:extLst>
          </p:cNvPr>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1F497D"/>
              </a:solidFill>
              <a:effectLst/>
              <a:uLnTx/>
              <a:uFillTx/>
              <a:latin typeface="Arial"/>
              <a:ea typeface="+mn-ea"/>
              <a:cs typeface="+mn-cs"/>
            </a:endParaRPr>
          </a:p>
        </p:txBody>
      </p:sp>
      <p:sp>
        <p:nvSpPr>
          <p:cNvPr id="5" name="Footer Placeholder 4">
            <a:extLst>
              <a:ext uri="{FF2B5EF4-FFF2-40B4-BE49-F238E27FC236}">
                <a16:creationId xmlns:a16="http://schemas.microsoft.com/office/drawing/2014/main" xmlns="" id="{8B443866-5006-4191-B192-7B2E33CD5E0E}"/>
              </a:ext>
            </a:extLst>
          </p:cNvPr>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a:ln>
                <a:noFill/>
              </a:ln>
              <a:solidFill>
                <a:srgbClr val="1F497D"/>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xmlns="" id="{1E3C49B4-A056-4338-AC16-555283DBB964}"/>
              </a:ext>
            </a:extLst>
          </p:cNvPr>
          <p:cNvSpPr>
            <a:spLocks noGrp="1"/>
          </p:cNvSpPr>
          <p:nvPr>
            <p:ph type="sldNum" sz="quarter" idx="12"/>
          </p:nvPr>
        </p:nvSpPr>
        <p:spPr/>
        <p:txBody>
          <a:bodyPr/>
          <a:lstStyle>
            <a:lvl1pPr>
              <a:defRPr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D31E53E-32AD-4656-94AA-781970D0C931}" type="slidenum">
              <a:rPr kumimoji="0" lang="en-US" altLang="en-US" sz="11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1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463461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02-15-1540-PPT-HC-EN-01.jpg">
            <a:extLst>
              <a:ext uri="{FF2B5EF4-FFF2-40B4-BE49-F238E27FC236}">
                <a16:creationId xmlns:a16="http://schemas.microsoft.com/office/drawing/2014/main" xmlns="" id="{495937F8-9B21-4901-B35F-2A71BB72FE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xmlns="" id="{1F602DD5-C3B9-47A6-89A2-28FDB7A2200B}"/>
              </a:ext>
            </a:extLst>
          </p:cNvPr>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6" name="Footer Placeholder 4">
            <a:extLst>
              <a:ext uri="{FF2B5EF4-FFF2-40B4-BE49-F238E27FC236}">
                <a16:creationId xmlns:a16="http://schemas.microsoft.com/office/drawing/2014/main" xmlns="" id="{5438A135-BC6A-4435-ADD7-1D0AF4305BC2}"/>
              </a:ext>
            </a:extLst>
          </p:cNvPr>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7" name="Slide Number Placeholder 5">
            <a:extLst>
              <a:ext uri="{FF2B5EF4-FFF2-40B4-BE49-F238E27FC236}">
                <a16:creationId xmlns:a16="http://schemas.microsoft.com/office/drawing/2014/main" xmlns="" id="{E0AB06B5-D9B1-4408-88BB-AC4C1A10C663}"/>
              </a:ext>
            </a:extLst>
          </p:cNvPr>
          <p:cNvSpPr>
            <a:spLocks noGrp="1"/>
          </p:cNvSpPr>
          <p:nvPr>
            <p:ph type="sldNum" sz="quarter" idx="12"/>
          </p:nvPr>
        </p:nvSpPr>
        <p:spPr/>
        <p:txBody>
          <a:bodyPr/>
          <a:lstStyle>
            <a:lvl1pPr>
              <a:defRPr smtClean="0"/>
            </a:lvl1pPr>
          </a:lstStyle>
          <a:p>
            <a:pPr>
              <a:defRPr/>
            </a:pPr>
            <a:fld id="{C91C57D4-736B-42C8-AACD-CBCEE8B6F22E}" type="slidenum">
              <a:rPr lang="en-US" altLang="en-US"/>
              <a:pPr>
                <a:defRPr/>
              </a:pPr>
              <a:t>‹#›</a:t>
            </a:fld>
            <a:endParaRPr lang="en-US" altLang="en-US"/>
          </a:p>
        </p:txBody>
      </p:sp>
    </p:spTree>
    <p:extLst>
      <p:ext uri="{BB962C8B-B14F-4D97-AF65-F5344CB8AC3E}">
        <p14:creationId xmlns:p14="http://schemas.microsoft.com/office/powerpoint/2010/main" val="652086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3E4E8C-FA74-4DCD-83BF-7C21F22B09BB}"/>
              </a:ext>
            </a:extLst>
          </p:cNvPr>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5" name="Footer Placeholder 4">
            <a:extLst>
              <a:ext uri="{FF2B5EF4-FFF2-40B4-BE49-F238E27FC236}">
                <a16:creationId xmlns:a16="http://schemas.microsoft.com/office/drawing/2014/main" xmlns="" id="{8B443866-5006-4191-B192-7B2E33CD5E0E}"/>
              </a:ext>
            </a:extLst>
          </p:cNvPr>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1E3C49B4-A056-4338-AC16-555283DBB964}"/>
              </a:ext>
            </a:extLst>
          </p:cNvPr>
          <p:cNvSpPr>
            <a:spLocks noGrp="1"/>
          </p:cNvSpPr>
          <p:nvPr>
            <p:ph type="sldNum" sz="quarter" idx="12"/>
          </p:nvPr>
        </p:nvSpPr>
        <p:spPr/>
        <p:txBody>
          <a:bodyPr/>
          <a:lstStyle>
            <a:lvl1pPr>
              <a:defRPr smtClean="0"/>
            </a:lvl1pPr>
          </a:lstStyle>
          <a:p>
            <a:pPr>
              <a:defRPr/>
            </a:pPr>
            <a:fld id="{2D31E53E-32AD-4656-94AA-781970D0C931}" type="slidenum">
              <a:rPr lang="en-US" altLang="en-US"/>
              <a:pPr>
                <a:defRPr/>
              </a:pPr>
              <a:t>‹#›</a:t>
            </a:fld>
            <a:endParaRPr lang="en-US" altLang="en-US"/>
          </a:p>
        </p:txBody>
      </p:sp>
    </p:spTree>
    <p:extLst>
      <p:ext uri="{BB962C8B-B14F-4D97-AF65-F5344CB8AC3E}">
        <p14:creationId xmlns:p14="http://schemas.microsoft.com/office/powerpoint/2010/main" val="4135304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48CA64E-C5C0-42D7-882E-80D33471B4AF}"/>
              </a:ext>
            </a:extLst>
          </p:cNvPr>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5" name="Footer Placeholder 4">
            <a:extLst>
              <a:ext uri="{FF2B5EF4-FFF2-40B4-BE49-F238E27FC236}">
                <a16:creationId xmlns:a16="http://schemas.microsoft.com/office/drawing/2014/main" xmlns="" id="{E9DDB3E7-6D5E-4E78-9AE9-2FE39CF70491}"/>
              </a:ext>
            </a:extLst>
          </p:cNvPr>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DD46F0A6-85B1-4038-8B67-BBE5F60BFAD6}"/>
              </a:ext>
            </a:extLst>
          </p:cNvPr>
          <p:cNvSpPr>
            <a:spLocks noGrp="1"/>
          </p:cNvSpPr>
          <p:nvPr>
            <p:ph type="sldNum" sz="quarter" idx="12"/>
          </p:nvPr>
        </p:nvSpPr>
        <p:spPr/>
        <p:txBody>
          <a:bodyPr/>
          <a:lstStyle>
            <a:lvl1pPr>
              <a:defRPr smtClean="0"/>
            </a:lvl1pPr>
          </a:lstStyle>
          <a:p>
            <a:pPr>
              <a:defRPr/>
            </a:pPr>
            <a:fld id="{3B3837DB-5190-4031-9001-BB417C56A38E}" type="slidenum">
              <a:rPr lang="en-US" altLang="en-US"/>
              <a:pPr>
                <a:defRPr/>
              </a:pPr>
              <a:t>‹#›</a:t>
            </a:fld>
            <a:endParaRPr lang="en-US" altLang="en-US"/>
          </a:p>
        </p:txBody>
      </p:sp>
    </p:spTree>
    <p:extLst>
      <p:ext uri="{BB962C8B-B14F-4D97-AF65-F5344CB8AC3E}">
        <p14:creationId xmlns:p14="http://schemas.microsoft.com/office/powerpoint/2010/main" val="217554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3BDE2CD-8828-487E-B244-F464E26E6A08}"/>
              </a:ext>
            </a:extLst>
          </p:cNvPr>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6" name="Footer Placeholder 5">
            <a:extLst>
              <a:ext uri="{FF2B5EF4-FFF2-40B4-BE49-F238E27FC236}">
                <a16:creationId xmlns:a16="http://schemas.microsoft.com/office/drawing/2014/main" xmlns="" id="{176D3EB6-C384-430B-B6F5-B082DAA0FBC7}"/>
              </a:ext>
            </a:extLst>
          </p:cNvPr>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F3832909-0670-456D-9DD5-8C232B3A8B76}"/>
              </a:ext>
            </a:extLst>
          </p:cNvPr>
          <p:cNvSpPr>
            <a:spLocks noGrp="1"/>
          </p:cNvSpPr>
          <p:nvPr>
            <p:ph type="sldNum" sz="quarter" idx="12"/>
          </p:nvPr>
        </p:nvSpPr>
        <p:spPr/>
        <p:txBody>
          <a:bodyPr/>
          <a:lstStyle>
            <a:lvl1pPr>
              <a:defRPr smtClean="0"/>
            </a:lvl1pPr>
          </a:lstStyle>
          <a:p>
            <a:pPr>
              <a:defRPr/>
            </a:pPr>
            <a:fld id="{260C56AF-AC2E-421A-AD6D-724D7D99FECB}" type="slidenum">
              <a:rPr lang="en-US" altLang="en-US"/>
              <a:pPr>
                <a:defRPr/>
              </a:pPr>
              <a:t>‹#›</a:t>
            </a:fld>
            <a:endParaRPr lang="en-US" altLang="en-US"/>
          </a:p>
        </p:txBody>
      </p:sp>
    </p:spTree>
    <p:extLst>
      <p:ext uri="{BB962C8B-B14F-4D97-AF65-F5344CB8AC3E}">
        <p14:creationId xmlns:p14="http://schemas.microsoft.com/office/powerpoint/2010/main" val="1774736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25ADC78-508B-4DB9-B892-E84602DA79EB}"/>
              </a:ext>
            </a:extLst>
          </p:cNvPr>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8" name="Footer Placeholder 7">
            <a:extLst>
              <a:ext uri="{FF2B5EF4-FFF2-40B4-BE49-F238E27FC236}">
                <a16:creationId xmlns:a16="http://schemas.microsoft.com/office/drawing/2014/main" xmlns="" id="{4D7968B8-5553-4208-B036-18C69262B9E0}"/>
              </a:ext>
            </a:extLst>
          </p:cNvPr>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xmlns="" id="{9CCF6C93-A1B8-47B1-BCA6-A3F0D67BD951}"/>
              </a:ext>
            </a:extLst>
          </p:cNvPr>
          <p:cNvSpPr>
            <a:spLocks noGrp="1"/>
          </p:cNvSpPr>
          <p:nvPr>
            <p:ph type="sldNum" sz="quarter" idx="12"/>
          </p:nvPr>
        </p:nvSpPr>
        <p:spPr/>
        <p:txBody>
          <a:bodyPr/>
          <a:lstStyle>
            <a:lvl1pPr>
              <a:defRPr smtClean="0"/>
            </a:lvl1pPr>
          </a:lstStyle>
          <a:p>
            <a:pPr>
              <a:defRPr/>
            </a:pPr>
            <a:fld id="{29CDA8EB-03AE-48B9-AD0A-8CFE9B5610C4}" type="slidenum">
              <a:rPr lang="en-US" altLang="en-US"/>
              <a:pPr>
                <a:defRPr/>
              </a:pPr>
              <a:t>‹#›</a:t>
            </a:fld>
            <a:endParaRPr lang="en-US" altLang="en-US"/>
          </a:p>
        </p:txBody>
      </p:sp>
    </p:spTree>
    <p:extLst>
      <p:ext uri="{BB962C8B-B14F-4D97-AF65-F5344CB8AC3E}">
        <p14:creationId xmlns:p14="http://schemas.microsoft.com/office/powerpoint/2010/main" val="1207683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B77CB10-21B8-4D1B-84B7-618E4653BCE7}"/>
              </a:ext>
            </a:extLst>
          </p:cNvPr>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4" name="Footer Placeholder 3">
            <a:extLst>
              <a:ext uri="{FF2B5EF4-FFF2-40B4-BE49-F238E27FC236}">
                <a16:creationId xmlns:a16="http://schemas.microsoft.com/office/drawing/2014/main" xmlns="" id="{35088184-6C99-45D2-B1F7-76112F76DCFD}"/>
              </a:ext>
            </a:extLst>
          </p:cNvPr>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xmlns="" id="{B6790C57-DE52-4D9F-AD40-2C6A912F154C}"/>
              </a:ext>
            </a:extLst>
          </p:cNvPr>
          <p:cNvSpPr>
            <a:spLocks noGrp="1"/>
          </p:cNvSpPr>
          <p:nvPr>
            <p:ph type="sldNum" sz="quarter" idx="12"/>
          </p:nvPr>
        </p:nvSpPr>
        <p:spPr/>
        <p:txBody>
          <a:bodyPr/>
          <a:lstStyle>
            <a:lvl1pPr>
              <a:defRPr smtClean="0"/>
            </a:lvl1pPr>
          </a:lstStyle>
          <a:p>
            <a:pPr>
              <a:defRPr/>
            </a:pPr>
            <a:fld id="{6F113793-D122-4079-AC59-5DE9D8E350DE}" type="slidenum">
              <a:rPr lang="en-US" altLang="en-US"/>
              <a:pPr>
                <a:defRPr/>
              </a:pPr>
              <a:t>‹#›</a:t>
            </a:fld>
            <a:endParaRPr lang="en-US" altLang="en-US"/>
          </a:p>
        </p:txBody>
      </p:sp>
    </p:spTree>
    <p:extLst>
      <p:ext uri="{BB962C8B-B14F-4D97-AF65-F5344CB8AC3E}">
        <p14:creationId xmlns:p14="http://schemas.microsoft.com/office/powerpoint/2010/main" val="1377179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A7BD8FB-0E1D-49A0-A8A4-C73BDC7DA927}"/>
              </a:ext>
            </a:extLst>
          </p:cNvPr>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3" name="Footer Placeholder 2">
            <a:extLst>
              <a:ext uri="{FF2B5EF4-FFF2-40B4-BE49-F238E27FC236}">
                <a16:creationId xmlns:a16="http://schemas.microsoft.com/office/drawing/2014/main" xmlns="" id="{BA2DD345-84BA-4F62-88CE-1349B555566E}"/>
              </a:ext>
            </a:extLst>
          </p:cNvPr>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xmlns="" id="{6BD39359-421A-46FF-BC1B-06BEBDE54ABD}"/>
              </a:ext>
            </a:extLst>
          </p:cNvPr>
          <p:cNvSpPr>
            <a:spLocks noGrp="1"/>
          </p:cNvSpPr>
          <p:nvPr>
            <p:ph type="sldNum" sz="quarter" idx="12"/>
          </p:nvPr>
        </p:nvSpPr>
        <p:spPr/>
        <p:txBody>
          <a:bodyPr/>
          <a:lstStyle>
            <a:lvl1pPr>
              <a:defRPr smtClean="0"/>
            </a:lvl1pPr>
          </a:lstStyle>
          <a:p>
            <a:pPr>
              <a:defRPr/>
            </a:pPr>
            <a:fld id="{76FD3683-300F-4B43-9681-4A6A749FF47A}" type="slidenum">
              <a:rPr lang="en-US" altLang="en-US"/>
              <a:pPr>
                <a:defRPr/>
              </a:pPr>
              <a:t>‹#›</a:t>
            </a:fld>
            <a:endParaRPr lang="en-US" altLang="en-US"/>
          </a:p>
        </p:txBody>
      </p:sp>
    </p:spTree>
    <p:extLst>
      <p:ext uri="{BB962C8B-B14F-4D97-AF65-F5344CB8AC3E}">
        <p14:creationId xmlns:p14="http://schemas.microsoft.com/office/powerpoint/2010/main" val="1240357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570379AA-2760-45D7-9B21-EDB4A03326C6}"/>
              </a:ext>
            </a:extLst>
          </p:cNvPr>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6" name="Footer Placeholder 5">
            <a:extLst>
              <a:ext uri="{FF2B5EF4-FFF2-40B4-BE49-F238E27FC236}">
                <a16:creationId xmlns:a16="http://schemas.microsoft.com/office/drawing/2014/main" xmlns="" id="{5D493B98-2CC1-4480-97E9-D143AD886E25}"/>
              </a:ext>
            </a:extLst>
          </p:cNvPr>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52956363-59D8-4C2F-82B9-9F14050C52E0}"/>
              </a:ext>
            </a:extLst>
          </p:cNvPr>
          <p:cNvSpPr>
            <a:spLocks noGrp="1"/>
          </p:cNvSpPr>
          <p:nvPr>
            <p:ph type="sldNum" sz="quarter" idx="12"/>
          </p:nvPr>
        </p:nvSpPr>
        <p:spPr/>
        <p:txBody>
          <a:bodyPr/>
          <a:lstStyle>
            <a:lvl1pPr>
              <a:defRPr smtClean="0"/>
            </a:lvl1pPr>
          </a:lstStyle>
          <a:p>
            <a:pPr>
              <a:defRPr/>
            </a:pPr>
            <a:fld id="{59E993B9-017B-4421-ACB6-3868496F0959}" type="slidenum">
              <a:rPr lang="en-US" altLang="en-US"/>
              <a:pPr>
                <a:defRPr/>
              </a:pPr>
              <a:t>‹#›</a:t>
            </a:fld>
            <a:endParaRPr lang="en-US" altLang="en-US"/>
          </a:p>
        </p:txBody>
      </p:sp>
    </p:spTree>
    <p:extLst>
      <p:ext uri="{BB962C8B-B14F-4D97-AF65-F5344CB8AC3E}">
        <p14:creationId xmlns:p14="http://schemas.microsoft.com/office/powerpoint/2010/main" val="1395182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1"/>
            <a:ext cx="8305800" cy="3394472"/>
          </a:xfrm>
        </p:spPr>
        <p:txBody>
          <a:bodyPr/>
          <a:lstStyle>
            <a:lvl1pPr>
              <a:spcBef>
                <a:spcPts val="0"/>
              </a:spcBef>
              <a:spcAft>
                <a:spcPts val="800"/>
              </a:spcAft>
              <a:defRPr/>
            </a:lvl1pPr>
            <a:lvl2pPr>
              <a:spcBef>
                <a:spcPts val="0"/>
              </a:spcBef>
              <a:spcAft>
                <a:spcPts val="8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p:txBody>
          <a:bodyPr/>
          <a:lstStyle/>
          <a:p>
            <a:r>
              <a:rPr lang="en-US"/>
              <a:t>Click to edit Master title style</a:t>
            </a:r>
            <a:endParaRPr lang="en-CA"/>
          </a:p>
        </p:txBody>
      </p:sp>
      <p:sp>
        <p:nvSpPr>
          <p:cNvPr id="8" name="Footer Placeholder 14"/>
          <p:cNvSpPr>
            <a:spLocks noGrp="1"/>
          </p:cNvSpPr>
          <p:nvPr>
            <p:ph type="ftr" sz="quarter" idx="3"/>
          </p:nvPr>
        </p:nvSpPr>
        <p:spPr>
          <a:xfrm>
            <a:off x="3124200" y="4876118"/>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schemeClr val="bg1"/>
                </a:solidFill>
              </a:rPr>
              <a:t>NRC: Canada’s RTO</a:t>
            </a:r>
            <a:endParaRPr lang="en-CA" dirty="0">
              <a:solidFill>
                <a:schemeClr val="bg1"/>
              </a:solidFill>
            </a:endParaRPr>
          </a:p>
        </p:txBody>
      </p:sp>
      <p:sp>
        <p:nvSpPr>
          <p:cNvPr id="10" name="Slide Number Placeholder 15"/>
          <p:cNvSpPr>
            <a:spLocks noGrp="1"/>
          </p:cNvSpPr>
          <p:nvPr>
            <p:ph type="sldNum" sz="quarter" idx="4"/>
          </p:nvPr>
        </p:nvSpPr>
        <p:spPr>
          <a:xfrm>
            <a:off x="406400" y="4876118"/>
            <a:ext cx="1124857" cy="273844"/>
          </a:xfrm>
          <a:prstGeom prst="rect">
            <a:avLst/>
          </a:prstGeom>
        </p:spPr>
        <p:txBody>
          <a:bodyPr vert="horz" lIns="91440" tIns="45720" rIns="91440" bIns="45720" rtlCol="0" anchor="ctr"/>
          <a:lstStyle>
            <a:lvl1pPr algn="l">
              <a:defRPr sz="900" b="1">
                <a:solidFill>
                  <a:schemeClr val="bg1"/>
                </a:solidFill>
              </a:defRPr>
            </a:lvl1pPr>
          </a:lstStyle>
          <a:p>
            <a:fld id="{EE130977-E003-4530-AE2B-3769B03D859D}" type="slidenum">
              <a:rPr lang="en-CA" smtClean="0"/>
              <a:pPr/>
              <a:t>‹#›</a:t>
            </a:fld>
            <a:endParaRPr lang="en-CA"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7EF2A12F-B06A-40C0-800C-D8CA10A8CB5C}"/>
              </a:ext>
            </a:extLst>
          </p:cNvPr>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6" name="Footer Placeholder 5">
            <a:extLst>
              <a:ext uri="{FF2B5EF4-FFF2-40B4-BE49-F238E27FC236}">
                <a16:creationId xmlns:a16="http://schemas.microsoft.com/office/drawing/2014/main" xmlns="" id="{A15C8A7E-74B7-4C6C-9341-6EACBF1C966B}"/>
              </a:ext>
            </a:extLst>
          </p:cNvPr>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xmlns="" id="{9A931EBA-51F8-4ED2-94A0-785C6EFF4692}"/>
              </a:ext>
            </a:extLst>
          </p:cNvPr>
          <p:cNvSpPr>
            <a:spLocks noGrp="1"/>
          </p:cNvSpPr>
          <p:nvPr>
            <p:ph type="sldNum" sz="quarter" idx="12"/>
          </p:nvPr>
        </p:nvSpPr>
        <p:spPr/>
        <p:txBody>
          <a:bodyPr/>
          <a:lstStyle>
            <a:lvl1pPr>
              <a:defRPr smtClean="0"/>
            </a:lvl1pPr>
          </a:lstStyle>
          <a:p>
            <a:pPr>
              <a:defRPr/>
            </a:pPr>
            <a:fld id="{4B609CB1-F6DD-4BF5-9CAF-CD76F08584B6}" type="slidenum">
              <a:rPr lang="en-US" altLang="en-US"/>
              <a:pPr>
                <a:defRPr/>
              </a:pPr>
              <a:t>‹#›</a:t>
            </a:fld>
            <a:endParaRPr lang="en-US" altLang="en-US"/>
          </a:p>
        </p:txBody>
      </p:sp>
    </p:spTree>
    <p:extLst>
      <p:ext uri="{BB962C8B-B14F-4D97-AF65-F5344CB8AC3E}">
        <p14:creationId xmlns:p14="http://schemas.microsoft.com/office/powerpoint/2010/main" val="2037947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86A62E7-4A6C-448A-9485-85A27ED7DDA6}"/>
              </a:ext>
            </a:extLst>
          </p:cNvPr>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5" name="Footer Placeholder 4">
            <a:extLst>
              <a:ext uri="{FF2B5EF4-FFF2-40B4-BE49-F238E27FC236}">
                <a16:creationId xmlns:a16="http://schemas.microsoft.com/office/drawing/2014/main" xmlns="" id="{03BC2922-87C9-486A-874B-26148774BC42}"/>
              </a:ext>
            </a:extLst>
          </p:cNvPr>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821A9FA7-F146-44C8-9481-332A6D652135}"/>
              </a:ext>
            </a:extLst>
          </p:cNvPr>
          <p:cNvSpPr>
            <a:spLocks noGrp="1"/>
          </p:cNvSpPr>
          <p:nvPr>
            <p:ph type="sldNum" sz="quarter" idx="12"/>
          </p:nvPr>
        </p:nvSpPr>
        <p:spPr/>
        <p:txBody>
          <a:bodyPr/>
          <a:lstStyle>
            <a:lvl1pPr>
              <a:defRPr smtClean="0"/>
            </a:lvl1pPr>
          </a:lstStyle>
          <a:p>
            <a:pPr>
              <a:defRPr/>
            </a:pPr>
            <a:fld id="{5BBFA3E7-BC2C-48E1-B763-201D83FC503F}" type="slidenum">
              <a:rPr lang="en-US" altLang="en-US"/>
              <a:pPr>
                <a:defRPr/>
              </a:pPr>
              <a:t>‹#›</a:t>
            </a:fld>
            <a:endParaRPr lang="en-US" altLang="en-US"/>
          </a:p>
        </p:txBody>
      </p:sp>
    </p:spTree>
    <p:extLst>
      <p:ext uri="{BB962C8B-B14F-4D97-AF65-F5344CB8AC3E}">
        <p14:creationId xmlns:p14="http://schemas.microsoft.com/office/powerpoint/2010/main" val="825847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CBD5AB1-DDFA-4B53-85C5-3B0A20439F35}"/>
              </a:ext>
            </a:extLst>
          </p:cNvPr>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5" name="Footer Placeholder 4">
            <a:extLst>
              <a:ext uri="{FF2B5EF4-FFF2-40B4-BE49-F238E27FC236}">
                <a16:creationId xmlns:a16="http://schemas.microsoft.com/office/drawing/2014/main" xmlns="" id="{A648932A-1139-42C5-AADF-A2E890887127}"/>
              </a:ext>
            </a:extLst>
          </p:cNvPr>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xmlns="" id="{8C78304C-CC78-496E-9C85-10FFA8DDE40D}"/>
              </a:ext>
            </a:extLst>
          </p:cNvPr>
          <p:cNvSpPr>
            <a:spLocks noGrp="1"/>
          </p:cNvSpPr>
          <p:nvPr>
            <p:ph type="sldNum" sz="quarter" idx="12"/>
          </p:nvPr>
        </p:nvSpPr>
        <p:spPr/>
        <p:txBody>
          <a:bodyPr/>
          <a:lstStyle>
            <a:lvl1pPr>
              <a:defRPr smtClean="0"/>
            </a:lvl1pPr>
          </a:lstStyle>
          <a:p>
            <a:pPr>
              <a:defRPr/>
            </a:pPr>
            <a:fld id="{57DCA73D-E7C5-409A-863F-D1EA2E732A8B}" type="slidenum">
              <a:rPr lang="en-US" altLang="en-US"/>
              <a:pPr>
                <a:defRPr/>
              </a:pPr>
              <a:t>‹#›</a:t>
            </a:fld>
            <a:endParaRPr lang="en-US" altLang="en-US"/>
          </a:p>
        </p:txBody>
      </p:sp>
    </p:spTree>
    <p:extLst>
      <p:ext uri="{BB962C8B-B14F-4D97-AF65-F5344CB8AC3E}">
        <p14:creationId xmlns:p14="http://schemas.microsoft.com/office/powerpoint/2010/main" val="909909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9800" y="742950"/>
            <a:ext cx="6248400" cy="6858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85800" y="1485900"/>
            <a:ext cx="38100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485900"/>
            <a:ext cx="38100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574448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E634984-CFE4-423B-8627-1E7DD323BFB5}"/>
              </a:ext>
            </a:extLst>
          </p:cNvPr>
          <p:cNvSpPr txBox="1">
            <a:spLocks noChangeArrowheads="1"/>
          </p:cNvSpPr>
          <p:nvPr userDrawn="1"/>
        </p:nvSpPr>
        <p:spPr bwMode="auto">
          <a:xfrm>
            <a:off x="0" y="0"/>
            <a:ext cx="9144000" cy="461665"/>
          </a:xfrm>
          <a:prstGeom prst="rect">
            <a:avLst/>
          </a:prstGeom>
          <a:solidFill>
            <a:srgbClr val="99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hangingPunct="1">
              <a:defRPr/>
            </a:pPr>
            <a:endParaRPr lang="en-US" altLang="en-US"/>
          </a:p>
        </p:txBody>
      </p:sp>
      <p:sp>
        <p:nvSpPr>
          <p:cNvPr id="2" name="Title 1"/>
          <p:cNvSpPr>
            <a:spLocks noGrp="1"/>
          </p:cNvSpPr>
          <p:nvPr>
            <p:ph type="title"/>
          </p:nvPr>
        </p:nvSpPr>
        <p:spPr>
          <a:xfrm>
            <a:off x="284870" y="327572"/>
            <a:ext cx="8581679" cy="451325"/>
          </a:xfrm>
        </p:spPr>
        <p:txBody>
          <a:bodyPr/>
          <a:lstStyle/>
          <a:p>
            <a:r>
              <a:rPr lang="en-US"/>
              <a:t>Click to edit Master title style</a:t>
            </a:r>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12"/>
          <p:cNvSpPr>
            <a:spLocks noGrp="1"/>
          </p:cNvSpPr>
          <p:nvPr>
            <p:ph type="body" sz="quarter" idx="13"/>
          </p:nvPr>
        </p:nvSpPr>
        <p:spPr>
          <a:xfrm>
            <a:off x="284164" y="19845"/>
            <a:ext cx="8582025" cy="257154"/>
          </a:xfrm>
        </p:spPr>
        <p:txBody>
          <a:bodyPr/>
          <a:lstStyle>
            <a:lvl1pPr marL="0" indent="0">
              <a:buNone/>
              <a:defRPr sz="1500">
                <a:solidFill>
                  <a:srgbClr val="FFFFFF"/>
                </a:solidFill>
              </a:defRPr>
            </a:lvl1pPr>
          </a:lstStyle>
          <a:p>
            <a:pPr lvl="0"/>
            <a:r>
              <a:rPr lang="en-US"/>
              <a:t>Click to edit Master text styles</a:t>
            </a:r>
          </a:p>
        </p:txBody>
      </p:sp>
      <p:sp>
        <p:nvSpPr>
          <p:cNvPr id="6" name="Date Placeholder 3">
            <a:extLst>
              <a:ext uri="{FF2B5EF4-FFF2-40B4-BE49-F238E27FC236}">
                <a16:creationId xmlns:a16="http://schemas.microsoft.com/office/drawing/2014/main" xmlns="" id="{5CE8B3B5-FDE3-467A-971B-F7EB667BB520}"/>
              </a:ext>
            </a:extLst>
          </p:cNvPr>
          <p:cNvSpPr>
            <a:spLocks noGrp="1"/>
          </p:cNvSpPr>
          <p:nvPr>
            <p:ph type="dt" sz="half" idx="14"/>
          </p:nvPr>
        </p:nvSpPr>
        <p:spPr>
          <a:xfrm>
            <a:off x="457200" y="4767263"/>
            <a:ext cx="2133600" cy="273844"/>
          </a:xfrm>
          <a:prstGeom prst="rect">
            <a:avLst/>
          </a:prstGeom>
        </p:spPr>
        <p:txBody>
          <a:bodyPr/>
          <a:lstStyle>
            <a:lvl1pPr eaLnBrk="1" hangingPunct="1">
              <a:defRPr>
                <a:latin typeface="Arial" charset="0"/>
              </a:defRPr>
            </a:lvl1pPr>
          </a:lstStyle>
          <a:p>
            <a:pPr>
              <a:defRPr/>
            </a:pPr>
            <a:endParaRPr lang="en-US"/>
          </a:p>
        </p:txBody>
      </p:sp>
      <p:sp>
        <p:nvSpPr>
          <p:cNvPr id="7" name="Footer Placeholder 4">
            <a:extLst>
              <a:ext uri="{FF2B5EF4-FFF2-40B4-BE49-F238E27FC236}">
                <a16:creationId xmlns:a16="http://schemas.microsoft.com/office/drawing/2014/main" xmlns="" id="{50A7E606-A010-494B-94E4-C9C0F235731A}"/>
              </a:ext>
            </a:extLst>
          </p:cNvPr>
          <p:cNvSpPr>
            <a:spLocks noGrp="1"/>
          </p:cNvSpPr>
          <p:nvPr>
            <p:ph type="ftr" sz="quarter" idx="15"/>
          </p:nvPr>
        </p:nvSpPr>
        <p:spPr>
          <a:xfrm>
            <a:off x="3124200" y="4767263"/>
            <a:ext cx="2895600" cy="273844"/>
          </a:xfrm>
          <a:prstGeom prst="rect">
            <a:avLst/>
          </a:prstGeom>
        </p:spPr>
        <p:txBody>
          <a:bodyPr/>
          <a:lstStyle>
            <a:lvl1pPr eaLnBrk="1" hangingPunct="1">
              <a:defRPr>
                <a:latin typeface="Arial" charset="0"/>
              </a:defRPr>
            </a:lvl1pPr>
          </a:lstStyle>
          <a:p>
            <a:pPr>
              <a:defRPr/>
            </a:pPr>
            <a:endParaRPr lang="en-US"/>
          </a:p>
        </p:txBody>
      </p:sp>
      <p:sp>
        <p:nvSpPr>
          <p:cNvPr id="9" name="Slide Number Placeholder 5">
            <a:extLst>
              <a:ext uri="{FF2B5EF4-FFF2-40B4-BE49-F238E27FC236}">
                <a16:creationId xmlns:a16="http://schemas.microsoft.com/office/drawing/2014/main" xmlns="" id="{714A973F-1BB6-4059-A400-E792B497E246}"/>
              </a:ext>
            </a:extLst>
          </p:cNvPr>
          <p:cNvSpPr>
            <a:spLocks noGrp="1"/>
          </p:cNvSpPr>
          <p:nvPr>
            <p:ph type="sldNum" sz="quarter" idx="16"/>
          </p:nvPr>
        </p:nvSpPr>
        <p:spPr/>
        <p:txBody>
          <a:bodyPr/>
          <a:lstStyle>
            <a:lvl1pPr>
              <a:defRPr smtClean="0"/>
            </a:lvl1pPr>
          </a:lstStyle>
          <a:p>
            <a:pPr>
              <a:defRPr/>
            </a:pPr>
            <a:fld id="{E5DFE478-A661-4E48-ADBD-6ACAA61A1F82}" type="slidenum">
              <a:rPr lang="en-US" altLang="en-US"/>
              <a:pPr>
                <a:defRPr/>
              </a:pPr>
              <a:t>‹#›</a:t>
            </a:fld>
            <a:endParaRPr lang="en-US" altLang="en-US"/>
          </a:p>
        </p:txBody>
      </p:sp>
    </p:spTree>
    <p:extLst>
      <p:ext uri="{BB962C8B-B14F-4D97-AF65-F5344CB8AC3E}">
        <p14:creationId xmlns:p14="http://schemas.microsoft.com/office/powerpoint/2010/main" val="26937093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02-15-1540-PPT-HC-EN-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Footer Placeholder 4"/>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7" name="Slide Number Placeholder 5"/>
          <p:cNvSpPr>
            <a:spLocks noGrp="1"/>
          </p:cNvSpPr>
          <p:nvPr>
            <p:ph type="sldNum" sz="quarter" idx="12"/>
          </p:nvPr>
        </p:nvSpPr>
        <p:spPr/>
        <p:txBody>
          <a:bodyPr/>
          <a:lstStyle>
            <a:lvl1pPr>
              <a:defRPr smtClean="0"/>
            </a:lvl1pPr>
          </a:lstStyle>
          <a:p>
            <a:pPr>
              <a:defRPr/>
            </a:pPr>
            <a:fld id="{4CD66EB4-A40D-480E-96BE-46C32817DEE7}" type="slidenum">
              <a:rPr lang="en-US" altLang="en-US"/>
              <a:pPr>
                <a:defRPr/>
              </a:pPr>
              <a:t>‹#›</a:t>
            </a:fld>
            <a:endParaRPr lang="en-US" altLang="en-US"/>
          </a:p>
        </p:txBody>
      </p:sp>
    </p:spTree>
    <p:extLst>
      <p:ext uri="{BB962C8B-B14F-4D97-AF65-F5344CB8AC3E}">
        <p14:creationId xmlns:p14="http://schemas.microsoft.com/office/powerpoint/2010/main" val="28759719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Slide Number Placeholder 5"/>
          <p:cNvSpPr>
            <a:spLocks noGrp="1"/>
          </p:cNvSpPr>
          <p:nvPr>
            <p:ph type="sldNum" sz="quarter" idx="12"/>
          </p:nvPr>
        </p:nvSpPr>
        <p:spPr/>
        <p:txBody>
          <a:bodyPr/>
          <a:lstStyle>
            <a:lvl1pPr>
              <a:defRPr smtClean="0"/>
            </a:lvl1pPr>
          </a:lstStyle>
          <a:p>
            <a:pPr>
              <a:defRPr/>
            </a:pPr>
            <a:fld id="{7F07977E-F6CE-4EA4-AFF4-384AAAA83BAA}" type="slidenum">
              <a:rPr lang="en-US" altLang="en-US"/>
              <a:pPr>
                <a:defRPr/>
              </a:pPr>
              <a:t>‹#›</a:t>
            </a:fld>
            <a:endParaRPr lang="en-US" altLang="en-US"/>
          </a:p>
        </p:txBody>
      </p:sp>
    </p:spTree>
    <p:extLst>
      <p:ext uri="{BB962C8B-B14F-4D97-AF65-F5344CB8AC3E}">
        <p14:creationId xmlns:p14="http://schemas.microsoft.com/office/powerpoint/2010/main" val="5619932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Slide Number Placeholder 5"/>
          <p:cNvSpPr>
            <a:spLocks noGrp="1"/>
          </p:cNvSpPr>
          <p:nvPr>
            <p:ph type="sldNum" sz="quarter" idx="12"/>
          </p:nvPr>
        </p:nvSpPr>
        <p:spPr/>
        <p:txBody>
          <a:bodyPr/>
          <a:lstStyle>
            <a:lvl1pPr>
              <a:defRPr smtClean="0"/>
            </a:lvl1pPr>
          </a:lstStyle>
          <a:p>
            <a:pPr>
              <a:defRPr/>
            </a:pPr>
            <a:fld id="{3AE3DEE2-D920-4482-8C9B-25E8C20265A8}" type="slidenum">
              <a:rPr lang="en-US" altLang="en-US"/>
              <a:pPr>
                <a:defRPr/>
              </a:pPr>
              <a:t>‹#›</a:t>
            </a:fld>
            <a:endParaRPr lang="en-US" altLang="en-US"/>
          </a:p>
        </p:txBody>
      </p:sp>
    </p:spTree>
    <p:extLst>
      <p:ext uri="{BB962C8B-B14F-4D97-AF65-F5344CB8AC3E}">
        <p14:creationId xmlns:p14="http://schemas.microsoft.com/office/powerpoint/2010/main" val="2149799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7" name="Slide Number Placeholder 6"/>
          <p:cNvSpPr>
            <a:spLocks noGrp="1"/>
          </p:cNvSpPr>
          <p:nvPr>
            <p:ph type="sldNum" sz="quarter" idx="12"/>
          </p:nvPr>
        </p:nvSpPr>
        <p:spPr/>
        <p:txBody>
          <a:bodyPr/>
          <a:lstStyle>
            <a:lvl1pPr>
              <a:defRPr smtClean="0"/>
            </a:lvl1pPr>
          </a:lstStyle>
          <a:p>
            <a:pPr>
              <a:defRPr/>
            </a:pPr>
            <a:fld id="{998D4354-B24C-4C9D-80E3-B685C1A81D3D}" type="slidenum">
              <a:rPr lang="en-US" altLang="en-US"/>
              <a:pPr>
                <a:defRPr/>
              </a:pPr>
              <a:t>‹#›</a:t>
            </a:fld>
            <a:endParaRPr lang="en-US" altLang="en-US"/>
          </a:p>
        </p:txBody>
      </p:sp>
    </p:spTree>
    <p:extLst>
      <p:ext uri="{BB962C8B-B14F-4D97-AF65-F5344CB8AC3E}">
        <p14:creationId xmlns:p14="http://schemas.microsoft.com/office/powerpoint/2010/main" val="3991372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9" name="Slide Number Placeholder 8"/>
          <p:cNvSpPr>
            <a:spLocks noGrp="1"/>
          </p:cNvSpPr>
          <p:nvPr>
            <p:ph type="sldNum" sz="quarter" idx="12"/>
          </p:nvPr>
        </p:nvSpPr>
        <p:spPr/>
        <p:txBody>
          <a:bodyPr/>
          <a:lstStyle>
            <a:lvl1pPr>
              <a:defRPr smtClean="0"/>
            </a:lvl1pPr>
          </a:lstStyle>
          <a:p>
            <a:pPr>
              <a:defRPr/>
            </a:pPr>
            <a:fld id="{9FEF8238-A60F-4169-8F16-5A067F3F1EB0}" type="slidenum">
              <a:rPr lang="en-US" altLang="en-US"/>
              <a:pPr>
                <a:defRPr/>
              </a:pPr>
              <a:t>‹#›</a:t>
            </a:fld>
            <a:endParaRPr lang="en-US" altLang="en-US"/>
          </a:p>
        </p:txBody>
      </p:sp>
    </p:spTree>
    <p:extLst>
      <p:ext uri="{BB962C8B-B14F-4D97-AF65-F5344CB8AC3E}">
        <p14:creationId xmlns:p14="http://schemas.microsoft.com/office/powerpoint/2010/main" val="70881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aphic r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966064"/>
            <a:ext cx="9144000" cy="3886200"/>
          </a:xfrm>
          <a:prstGeom prst="rect">
            <a:avLst/>
          </a:prstGeom>
        </p:spPr>
      </p:pic>
      <p:sp>
        <p:nvSpPr>
          <p:cNvPr id="8" name="Rectangle 7"/>
          <p:cNvSpPr/>
          <p:nvPr userDrawn="1"/>
        </p:nvSpPr>
        <p:spPr>
          <a:xfrm>
            <a:off x="0" y="971550"/>
            <a:ext cx="9144000" cy="2800350"/>
          </a:xfrm>
          <a:prstGeom prst="rect">
            <a:avLst/>
          </a:prstGeom>
          <a:gradFill>
            <a:gsLst>
              <a:gs pos="0">
                <a:schemeClr val="bg1">
                  <a:alpha val="0"/>
                </a:schemeClr>
              </a:gs>
              <a:gs pos="100000">
                <a:schemeClr val="bg1"/>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205978"/>
            <a:ext cx="8305800" cy="651272"/>
          </a:xfrm>
        </p:spPr>
        <p:txBody>
          <a:bodyPr/>
          <a:lstStyle/>
          <a:p>
            <a:r>
              <a:rPr lang="en-US" dirty="0"/>
              <a:t>Click to edit Master title style</a:t>
            </a:r>
          </a:p>
        </p:txBody>
      </p:sp>
      <p:sp>
        <p:nvSpPr>
          <p:cNvPr id="3" name="Content Placeholder 2"/>
          <p:cNvSpPr>
            <a:spLocks noGrp="1"/>
          </p:cNvSpPr>
          <p:nvPr>
            <p:ph idx="1"/>
          </p:nvPr>
        </p:nvSpPr>
        <p:spPr>
          <a:xfrm>
            <a:off x="457200" y="1200151"/>
            <a:ext cx="8305800" cy="3394472"/>
          </a:xfrm>
        </p:spPr>
        <p:txBody>
          <a:bodyPr/>
          <a:lstStyle>
            <a:lvl1pPr>
              <a:spcBef>
                <a:spcPts val="6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14"/>
          <p:cNvSpPr>
            <a:spLocks noGrp="1"/>
          </p:cNvSpPr>
          <p:nvPr>
            <p:ph type="ftr" sz="quarter" idx="3"/>
          </p:nvPr>
        </p:nvSpPr>
        <p:spPr>
          <a:xfrm>
            <a:off x="3124200" y="4876118"/>
            <a:ext cx="2895600" cy="273844"/>
          </a:xfrm>
          <a:prstGeom prst="rect">
            <a:avLst/>
          </a:prstGeom>
        </p:spPr>
        <p:txBody>
          <a:bodyPr vert="horz" lIns="91440" tIns="45720" rIns="91440" bIns="45720" rtlCol="0" anchor="ctr"/>
          <a:lstStyle>
            <a:lvl1pPr algn="ctr">
              <a:defRPr sz="900">
                <a:solidFill>
                  <a:schemeClr val="bg1"/>
                </a:solidFill>
              </a:defRPr>
            </a:lvl1pPr>
          </a:lstStyle>
          <a:p>
            <a:r>
              <a:rPr lang="en-US" dirty="0"/>
              <a:t>NRC: Canada’s RTO</a:t>
            </a:r>
            <a:endParaRPr lang="en-CA" dirty="0"/>
          </a:p>
        </p:txBody>
      </p:sp>
      <p:sp>
        <p:nvSpPr>
          <p:cNvPr id="14" name="Slide Number Placeholder 15"/>
          <p:cNvSpPr>
            <a:spLocks noGrp="1"/>
          </p:cNvSpPr>
          <p:nvPr>
            <p:ph type="sldNum" sz="quarter" idx="4"/>
          </p:nvPr>
        </p:nvSpPr>
        <p:spPr>
          <a:xfrm>
            <a:off x="406400" y="4876118"/>
            <a:ext cx="1124857" cy="273844"/>
          </a:xfrm>
          <a:prstGeom prst="rect">
            <a:avLst/>
          </a:prstGeom>
        </p:spPr>
        <p:txBody>
          <a:bodyPr vert="horz" lIns="91440" tIns="45720" rIns="91440" bIns="45720" rtlCol="0" anchor="ctr"/>
          <a:lstStyle>
            <a:lvl1pPr algn="l">
              <a:defRPr sz="900" b="1">
                <a:solidFill>
                  <a:schemeClr val="bg1"/>
                </a:solidFill>
              </a:defRPr>
            </a:lvl1pPr>
          </a:lstStyle>
          <a:p>
            <a:fld id="{EE130977-E003-4530-AE2B-3769B03D859D}" type="slidenum">
              <a:rPr lang="en-CA" smtClean="0"/>
              <a:pPr/>
              <a:t>‹#›</a:t>
            </a:fld>
            <a:endParaRPr lang="en-CA"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5" name="Slide Number Placeholder 4"/>
          <p:cNvSpPr>
            <a:spLocks noGrp="1"/>
          </p:cNvSpPr>
          <p:nvPr>
            <p:ph type="sldNum" sz="quarter" idx="12"/>
          </p:nvPr>
        </p:nvSpPr>
        <p:spPr/>
        <p:txBody>
          <a:bodyPr/>
          <a:lstStyle>
            <a:lvl1pPr>
              <a:defRPr smtClean="0"/>
            </a:lvl1pPr>
          </a:lstStyle>
          <a:p>
            <a:pPr>
              <a:defRPr/>
            </a:pPr>
            <a:fld id="{D9F617EC-949D-4AA0-966C-6039B004374F}" type="slidenum">
              <a:rPr lang="en-US" altLang="en-US"/>
              <a:pPr>
                <a:defRPr/>
              </a:pPr>
              <a:t>‹#›</a:t>
            </a:fld>
            <a:endParaRPr lang="en-US" altLang="en-US"/>
          </a:p>
        </p:txBody>
      </p:sp>
    </p:spTree>
    <p:extLst>
      <p:ext uri="{BB962C8B-B14F-4D97-AF65-F5344CB8AC3E}">
        <p14:creationId xmlns:p14="http://schemas.microsoft.com/office/powerpoint/2010/main" val="489936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4" name="Slide Number Placeholder 3"/>
          <p:cNvSpPr>
            <a:spLocks noGrp="1"/>
          </p:cNvSpPr>
          <p:nvPr>
            <p:ph type="sldNum" sz="quarter" idx="12"/>
          </p:nvPr>
        </p:nvSpPr>
        <p:spPr/>
        <p:txBody>
          <a:bodyPr/>
          <a:lstStyle>
            <a:lvl1pPr>
              <a:defRPr smtClean="0"/>
            </a:lvl1pPr>
          </a:lstStyle>
          <a:p>
            <a:pPr>
              <a:defRPr/>
            </a:pPr>
            <a:fld id="{1C3EA3A2-5543-4F2F-B864-436EAABA657F}" type="slidenum">
              <a:rPr lang="en-US" altLang="en-US"/>
              <a:pPr>
                <a:defRPr/>
              </a:pPr>
              <a:t>‹#›</a:t>
            </a:fld>
            <a:endParaRPr lang="en-US" altLang="en-US"/>
          </a:p>
        </p:txBody>
      </p:sp>
    </p:spTree>
    <p:extLst>
      <p:ext uri="{BB962C8B-B14F-4D97-AF65-F5344CB8AC3E}">
        <p14:creationId xmlns:p14="http://schemas.microsoft.com/office/powerpoint/2010/main" val="3758283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7" name="Slide Number Placeholder 6"/>
          <p:cNvSpPr>
            <a:spLocks noGrp="1"/>
          </p:cNvSpPr>
          <p:nvPr>
            <p:ph type="sldNum" sz="quarter" idx="12"/>
          </p:nvPr>
        </p:nvSpPr>
        <p:spPr/>
        <p:txBody>
          <a:bodyPr/>
          <a:lstStyle>
            <a:lvl1pPr>
              <a:defRPr smtClean="0"/>
            </a:lvl1pPr>
          </a:lstStyle>
          <a:p>
            <a:pPr>
              <a:defRPr/>
            </a:pPr>
            <a:fld id="{9E561FEA-238E-4162-89EA-C7AEB5F6B2CA}" type="slidenum">
              <a:rPr lang="en-US" altLang="en-US"/>
              <a:pPr>
                <a:defRPr/>
              </a:pPr>
              <a:t>‹#›</a:t>
            </a:fld>
            <a:endParaRPr lang="en-US" altLang="en-US"/>
          </a:p>
        </p:txBody>
      </p:sp>
    </p:spTree>
    <p:extLst>
      <p:ext uri="{BB962C8B-B14F-4D97-AF65-F5344CB8AC3E}">
        <p14:creationId xmlns:p14="http://schemas.microsoft.com/office/powerpoint/2010/main" val="38629268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7" name="Slide Number Placeholder 6"/>
          <p:cNvSpPr>
            <a:spLocks noGrp="1"/>
          </p:cNvSpPr>
          <p:nvPr>
            <p:ph type="sldNum" sz="quarter" idx="12"/>
          </p:nvPr>
        </p:nvSpPr>
        <p:spPr/>
        <p:txBody>
          <a:bodyPr/>
          <a:lstStyle>
            <a:lvl1pPr>
              <a:defRPr smtClean="0"/>
            </a:lvl1pPr>
          </a:lstStyle>
          <a:p>
            <a:pPr>
              <a:defRPr/>
            </a:pPr>
            <a:fld id="{B61EBA5A-6636-4391-A763-1F5B76DB9F48}" type="slidenum">
              <a:rPr lang="en-US" altLang="en-US"/>
              <a:pPr>
                <a:defRPr/>
              </a:pPr>
              <a:t>‹#›</a:t>
            </a:fld>
            <a:endParaRPr lang="en-US" altLang="en-US"/>
          </a:p>
        </p:txBody>
      </p:sp>
    </p:spTree>
    <p:extLst>
      <p:ext uri="{BB962C8B-B14F-4D97-AF65-F5344CB8AC3E}">
        <p14:creationId xmlns:p14="http://schemas.microsoft.com/office/powerpoint/2010/main" val="648482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Slide Number Placeholder 5"/>
          <p:cNvSpPr>
            <a:spLocks noGrp="1"/>
          </p:cNvSpPr>
          <p:nvPr>
            <p:ph type="sldNum" sz="quarter" idx="12"/>
          </p:nvPr>
        </p:nvSpPr>
        <p:spPr/>
        <p:txBody>
          <a:bodyPr/>
          <a:lstStyle>
            <a:lvl1pPr>
              <a:defRPr smtClean="0"/>
            </a:lvl1pPr>
          </a:lstStyle>
          <a:p>
            <a:pPr>
              <a:defRPr/>
            </a:pPr>
            <a:fld id="{34AA1A87-2423-4405-8E92-6632144A4D08}" type="slidenum">
              <a:rPr lang="en-US" altLang="en-US"/>
              <a:pPr>
                <a:defRPr/>
              </a:pPr>
              <a:t>‹#›</a:t>
            </a:fld>
            <a:endParaRPr lang="en-US" altLang="en-US"/>
          </a:p>
        </p:txBody>
      </p:sp>
    </p:spTree>
    <p:extLst>
      <p:ext uri="{BB962C8B-B14F-4D97-AF65-F5344CB8AC3E}">
        <p14:creationId xmlns:p14="http://schemas.microsoft.com/office/powerpoint/2010/main" val="25689800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Slide Number Placeholder 5"/>
          <p:cNvSpPr>
            <a:spLocks noGrp="1"/>
          </p:cNvSpPr>
          <p:nvPr>
            <p:ph type="sldNum" sz="quarter" idx="12"/>
          </p:nvPr>
        </p:nvSpPr>
        <p:spPr/>
        <p:txBody>
          <a:bodyPr/>
          <a:lstStyle>
            <a:lvl1pPr>
              <a:defRPr smtClean="0"/>
            </a:lvl1pPr>
          </a:lstStyle>
          <a:p>
            <a:pPr>
              <a:defRPr/>
            </a:pPr>
            <a:fld id="{AD083B15-070F-47A3-823C-DF11A0D20F47}" type="slidenum">
              <a:rPr lang="en-US" altLang="en-US"/>
              <a:pPr>
                <a:defRPr/>
              </a:pPr>
              <a:t>‹#›</a:t>
            </a:fld>
            <a:endParaRPr lang="en-US" altLang="en-US"/>
          </a:p>
        </p:txBody>
      </p:sp>
    </p:spTree>
    <p:extLst>
      <p:ext uri="{BB962C8B-B14F-4D97-AF65-F5344CB8AC3E}">
        <p14:creationId xmlns:p14="http://schemas.microsoft.com/office/powerpoint/2010/main" val="19404438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9800" y="742950"/>
            <a:ext cx="6248400" cy="6858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485900"/>
            <a:ext cx="3810000" cy="2914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485900"/>
            <a:ext cx="3810000" cy="2914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965007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0"/>
            <a:ext cx="9144000" cy="461665"/>
          </a:xfrm>
          <a:prstGeom prst="rect">
            <a:avLst/>
          </a:prstGeom>
          <a:solidFill>
            <a:srgbClr val="99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fontAlgn="base" hangingPunct="1">
              <a:spcBef>
                <a:spcPct val="0"/>
              </a:spcBef>
              <a:spcAft>
                <a:spcPct val="0"/>
              </a:spcAft>
              <a:defRPr/>
            </a:pPr>
            <a:endParaRPr lang="en-US" altLang="en-US" smtClean="0">
              <a:solidFill>
                <a:srgbClr val="1F497D"/>
              </a:solidFill>
            </a:endParaRPr>
          </a:p>
        </p:txBody>
      </p:sp>
      <p:sp>
        <p:nvSpPr>
          <p:cNvPr id="2" name="Title 1"/>
          <p:cNvSpPr>
            <a:spLocks noGrp="1"/>
          </p:cNvSpPr>
          <p:nvPr>
            <p:ph type="title"/>
          </p:nvPr>
        </p:nvSpPr>
        <p:spPr>
          <a:xfrm>
            <a:off x="284870" y="342690"/>
            <a:ext cx="8581679" cy="436207"/>
          </a:xfrm>
        </p:spPr>
        <p:txBody>
          <a:bodyPr/>
          <a:lstStyle/>
          <a:p>
            <a:r>
              <a:rPr lang="en-US" smtClean="0"/>
              <a:t>Click to edit Master title style</a:t>
            </a:r>
            <a:endParaRPr lang="en-US"/>
          </a:p>
        </p:txBody>
      </p:sp>
      <p:sp>
        <p:nvSpPr>
          <p:cNvPr id="7" name="Text Placeholder 12"/>
          <p:cNvSpPr>
            <a:spLocks noGrp="1"/>
          </p:cNvSpPr>
          <p:nvPr>
            <p:ph type="body" sz="quarter" idx="13"/>
          </p:nvPr>
        </p:nvSpPr>
        <p:spPr>
          <a:xfrm>
            <a:off x="284164" y="19845"/>
            <a:ext cx="8582025" cy="257154"/>
          </a:xfrm>
        </p:spPr>
        <p:txBody>
          <a:bodyPr/>
          <a:lstStyle>
            <a:lvl1pPr marL="0" indent="0">
              <a:buNone/>
              <a:defRPr sz="1500">
                <a:solidFill>
                  <a:srgbClr val="FFFFFF"/>
                </a:solidFill>
              </a:defRPr>
            </a:lvl1pPr>
          </a:lstStyle>
          <a:p>
            <a:pPr lvl="0"/>
            <a:r>
              <a:rPr lang="en-US" smtClean="0"/>
              <a:t>Click to edit Master text styles</a:t>
            </a:r>
          </a:p>
        </p:txBody>
      </p:sp>
      <p:sp>
        <p:nvSpPr>
          <p:cNvPr id="5" name="Date Placeholder 2"/>
          <p:cNvSpPr>
            <a:spLocks noGrp="1"/>
          </p:cNvSpPr>
          <p:nvPr>
            <p:ph type="dt" sz="half" idx="14"/>
          </p:nvPr>
        </p:nvSpPr>
        <p:spPr>
          <a:xfrm>
            <a:off x="457200" y="4767263"/>
            <a:ext cx="2133600" cy="273844"/>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sz="2400" b="1">
              <a:solidFill>
                <a:srgbClr val="1F497D"/>
              </a:solidFill>
              <a:ea typeface="ＭＳ Ｐゴシック" panose="020B0600070205080204" pitchFamily="34" charset="-128"/>
            </a:endParaRPr>
          </a:p>
        </p:txBody>
      </p:sp>
      <p:sp>
        <p:nvSpPr>
          <p:cNvPr id="6" name="Footer Placeholder 3"/>
          <p:cNvSpPr>
            <a:spLocks noGrp="1"/>
          </p:cNvSpPr>
          <p:nvPr>
            <p:ph type="ftr" sz="quarter" idx="15"/>
          </p:nvPr>
        </p:nvSpPr>
        <p:spPr>
          <a:xfrm>
            <a:off x="3124200" y="4767263"/>
            <a:ext cx="2895600" cy="273844"/>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sz="2400" b="1">
              <a:solidFill>
                <a:srgbClr val="1F497D"/>
              </a:solidFill>
              <a:ea typeface="ＭＳ Ｐゴシック" panose="020B0600070205080204" pitchFamily="34" charset="-128"/>
            </a:endParaRPr>
          </a:p>
        </p:txBody>
      </p:sp>
      <p:sp>
        <p:nvSpPr>
          <p:cNvPr id="8" name="Slide Number Placeholder 4"/>
          <p:cNvSpPr>
            <a:spLocks noGrp="1"/>
          </p:cNvSpPr>
          <p:nvPr>
            <p:ph type="sldNum" sz="quarter" idx="16"/>
          </p:nvPr>
        </p:nvSpPr>
        <p:spPr/>
        <p:txBody>
          <a:bodyPr/>
          <a:lstStyle>
            <a:lvl1pPr>
              <a:defRPr smtClean="0"/>
            </a:lvl1pPr>
          </a:lstStyle>
          <a:p>
            <a:pPr>
              <a:defRPr/>
            </a:pPr>
            <a:fld id="{9052AC63-56B8-4518-AD6D-18310FF00BE0}" type="slidenum">
              <a:rPr lang="en-US" altLang="en-US"/>
              <a:pPr>
                <a:defRPr/>
              </a:pPr>
              <a:t>‹#›</a:t>
            </a:fld>
            <a:endParaRPr lang="en-US" altLang="en-US"/>
          </a:p>
        </p:txBody>
      </p:sp>
    </p:spTree>
    <p:extLst>
      <p:ext uri="{BB962C8B-B14F-4D97-AF65-F5344CB8AC3E}">
        <p14:creationId xmlns:p14="http://schemas.microsoft.com/office/powerpoint/2010/main" val="26064270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0"/>
            <a:ext cx="9144000" cy="461665"/>
          </a:xfrm>
          <a:prstGeom prst="rect">
            <a:avLst/>
          </a:prstGeom>
          <a:solidFill>
            <a:srgbClr val="99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fontAlgn="base" hangingPunct="1">
              <a:spcBef>
                <a:spcPct val="0"/>
              </a:spcBef>
              <a:spcAft>
                <a:spcPct val="0"/>
              </a:spcAft>
              <a:defRPr/>
            </a:pPr>
            <a:endParaRPr lang="en-US" altLang="en-US" smtClean="0">
              <a:solidFill>
                <a:srgbClr val="1F497D"/>
              </a:solidFill>
            </a:endParaRPr>
          </a:p>
        </p:txBody>
      </p:sp>
      <p:sp>
        <p:nvSpPr>
          <p:cNvPr id="2" name="Title 1"/>
          <p:cNvSpPr>
            <a:spLocks noGrp="1"/>
          </p:cNvSpPr>
          <p:nvPr>
            <p:ph type="title"/>
          </p:nvPr>
        </p:nvSpPr>
        <p:spPr>
          <a:xfrm>
            <a:off x="284870" y="342690"/>
            <a:ext cx="8581679" cy="436207"/>
          </a:xfrm>
        </p:spPr>
        <p:txBody>
          <a:bodyPr/>
          <a:lstStyle/>
          <a:p>
            <a:r>
              <a:rPr lang="en-US" smtClean="0"/>
              <a:t>Click to edit Master title style</a:t>
            </a:r>
            <a:endParaRPr lang="en-US"/>
          </a:p>
        </p:txBody>
      </p:sp>
      <p:sp>
        <p:nvSpPr>
          <p:cNvPr id="7" name="Text Placeholder 12"/>
          <p:cNvSpPr>
            <a:spLocks noGrp="1"/>
          </p:cNvSpPr>
          <p:nvPr>
            <p:ph type="body" sz="quarter" idx="13"/>
          </p:nvPr>
        </p:nvSpPr>
        <p:spPr>
          <a:xfrm>
            <a:off x="284164" y="19845"/>
            <a:ext cx="8582025" cy="257154"/>
          </a:xfrm>
        </p:spPr>
        <p:txBody>
          <a:bodyPr/>
          <a:lstStyle>
            <a:lvl1pPr marL="0" indent="0">
              <a:buNone/>
              <a:defRPr sz="1500">
                <a:solidFill>
                  <a:srgbClr val="FFFFFF"/>
                </a:solidFill>
              </a:defRPr>
            </a:lvl1pPr>
          </a:lstStyle>
          <a:p>
            <a:pPr lvl="0"/>
            <a:r>
              <a:rPr lang="en-US" smtClean="0"/>
              <a:t>Click to edit Master text styles</a:t>
            </a:r>
          </a:p>
        </p:txBody>
      </p:sp>
      <p:sp>
        <p:nvSpPr>
          <p:cNvPr id="5" name="Date Placeholder 2"/>
          <p:cNvSpPr>
            <a:spLocks noGrp="1"/>
          </p:cNvSpPr>
          <p:nvPr>
            <p:ph type="dt" sz="half" idx="14"/>
          </p:nvPr>
        </p:nvSpPr>
        <p:spPr>
          <a:xfrm>
            <a:off x="457200" y="4767263"/>
            <a:ext cx="2133600" cy="273844"/>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sz="2400" b="1">
              <a:solidFill>
                <a:srgbClr val="1F497D"/>
              </a:solidFill>
              <a:ea typeface="ＭＳ Ｐゴシック" panose="020B0600070205080204" pitchFamily="34" charset="-128"/>
            </a:endParaRPr>
          </a:p>
        </p:txBody>
      </p:sp>
      <p:sp>
        <p:nvSpPr>
          <p:cNvPr id="6" name="Footer Placeholder 3"/>
          <p:cNvSpPr>
            <a:spLocks noGrp="1"/>
          </p:cNvSpPr>
          <p:nvPr>
            <p:ph type="ftr" sz="quarter" idx="15"/>
          </p:nvPr>
        </p:nvSpPr>
        <p:spPr>
          <a:xfrm>
            <a:off x="3124200" y="4767263"/>
            <a:ext cx="2895600" cy="273844"/>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sz="2400" b="1">
              <a:solidFill>
                <a:srgbClr val="1F497D"/>
              </a:solidFill>
              <a:ea typeface="ＭＳ Ｐゴシック" panose="020B0600070205080204" pitchFamily="34" charset="-128"/>
            </a:endParaRPr>
          </a:p>
        </p:txBody>
      </p:sp>
      <p:sp>
        <p:nvSpPr>
          <p:cNvPr id="8" name="Slide Number Placeholder 4"/>
          <p:cNvSpPr>
            <a:spLocks noGrp="1"/>
          </p:cNvSpPr>
          <p:nvPr>
            <p:ph type="sldNum" sz="quarter" idx="16"/>
          </p:nvPr>
        </p:nvSpPr>
        <p:spPr/>
        <p:txBody>
          <a:bodyPr/>
          <a:lstStyle>
            <a:lvl1pPr>
              <a:defRPr smtClean="0"/>
            </a:lvl1pPr>
          </a:lstStyle>
          <a:p>
            <a:pPr>
              <a:defRPr/>
            </a:pPr>
            <a:fld id="{1DF1948D-7A72-46E0-AB56-3318390D0781}" type="slidenum">
              <a:rPr lang="en-US" altLang="en-US"/>
              <a:pPr>
                <a:defRPr/>
              </a:pPr>
              <a:t>‹#›</a:t>
            </a:fld>
            <a:endParaRPr lang="en-US" altLang="en-US"/>
          </a:p>
        </p:txBody>
      </p:sp>
    </p:spTree>
    <p:extLst>
      <p:ext uri="{BB962C8B-B14F-4D97-AF65-F5344CB8AC3E}">
        <p14:creationId xmlns:p14="http://schemas.microsoft.com/office/powerpoint/2010/main" val="18566004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0"/>
            <a:ext cx="9144000" cy="461665"/>
          </a:xfrm>
          <a:prstGeom prst="rect">
            <a:avLst/>
          </a:prstGeom>
          <a:solidFill>
            <a:srgbClr val="99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fontAlgn="base" hangingPunct="1">
              <a:spcBef>
                <a:spcPct val="0"/>
              </a:spcBef>
              <a:spcAft>
                <a:spcPct val="0"/>
              </a:spcAft>
              <a:defRPr/>
            </a:pPr>
            <a:endParaRPr lang="en-US" altLang="en-US" smtClean="0">
              <a:solidFill>
                <a:srgbClr val="1F497D"/>
              </a:solidFill>
            </a:endParaRPr>
          </a:p>
        </p:txBody>
      </p:sp>
      <p:sp>
        <p:nvSpPr>
          <p:cNvPr id="2" name="Title 1"/>
          <p:cNvSpPr>
            <a:spLocks noGrp="1"/>
          </p:cNvSpPr>
          <p:nvPr>
            <p:ph type="title"/>
          </p:nvPr>
        </p:nvSpPr>
        <p:spPr>
          <a:xfrm>
            <a:off x="284870" y="327572"/>
            <a:ext cx="8581679" cy="45132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2"/>
          <p:cNvSpPr>
            <a:spLocks noGrp="1"/>
          </p:cNvSpPr>
          <p:nvPr>
            <p:ph type="body" sz="quarter" idx="13"/>
          </p:nvPr>
        </p:nvSpPr>
        <p:spPr>
          <a:xfrm>
            <a:off x="284164" y="19845"/>
            <a:ext cx="8582025" cy="257154"/>
          </a:xfrm>
        </p:spPr>
        <p:txBody>
          <a:bodyPr/>
          <a:lstStyle>
            <a:lvl1pPr marL="0" indent="0">
              <a:buNone/>
              <a:defRPr sz="1500">
                <a:solidFill>
                  <a:srgbClr val="FFFFFF"/>
                </a:solidFill>
              </a:defRPr>
            </a:lvl1pPr>
          </a:lstStyle>
          <a:p>
            <a:pPr lvl="0"/>
            <a:r>
              <a:rPr lang="en-US" smtClean="0"/>
              <a:t>Click to edit Master text styles</a:t>
            </a:r>
          </a:p>
        </p:txBody>
      </p:sp>
      <p:sp>
        <p:nvSpPr>
          <p:cNvPr id="6" name="Date Placeholder 3"/>
          <p:cNvSpPr>
            <a:spLocks noGrp="1"/>
          </p:cNvSpPr>
          <p:nvPr>
            <p:ph type="dt" sz="half" idx="14"/>
          </p:nvPr>
        </p:nvSpPr>
        <p:spPr>
          <a:xfrm>
            <a:off x="457200" y="4767263"/>
            <a:ext cx="2133600" cy="273844"/>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sz="2400" b="1">
              <a:solidFill>
                <a:srgbClr val="1F497D"/>
              </a:solidFill>
              <a:ea typeface="ＭＳ Ｐゴシック" panose="020B0600070205080204" pitchFamily="34" charset="-128"/>
            </a:endParaRPr>
          </a:p>
        </p:txBody>
      </p:sp>
      <p:sp>
        <p:nvSpPr>
          <p:cNvPr id="7" name="Footer Placeholder 4"/>
          <p:cNvSpPr>
            <a:spLocks noGrp="1"/>
          </p:cNvSpPr>
          <p:nvPr>
            <p:ph type="ftr" sz="quarter" idx="15"/>
          </p:nvPr>
        </p:nvSpPr>
        <p:spPr>
          <a:xfrm>
            <a:off x="3124200" y="4767263"/>
            <a:ext cx="2895600" cy="273844"/>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sz="2400" b="1">
              <a:solidFill>
                <a:srgbClr val="1F497D"/>
              </a:solidFill>
              <a:ea typeface="ＭＳ Ｐゴシック" panose="020B0600070205080204" pitchFamily="34" charset="-128"/>
            </a:endParaRPr>
          </a:p>
        </p:txBody>
      </p:sp>
      <p:sp>
        <p:nvSpPr>
          <p:cNvPr id="9" name="Slide Number Placeholder 5"/>
          <p:cNvSpPr>
            <a:spLocks noGrp="1"/>
          </p:cNvSpPr>
          <p:nvPr>
            <p:ph type="sldNum" sz="quarter" idx="16"/>
          </p:nvPr>
        </p:nvSpPr>
        <p:spPr/>
        <p:txBody>
          <a:bodyPr/>
          <a:lstStyle>
            <a:lvl1pPr>
              <a:defRPr smtClean="0"/>
            </a:lvl1pPr>
          </a:lstStyle>
          <a:p>
            <a:pPr>
              <a:defRPr/>
            </a:pPr>
            <a:fld id="{91F999A3-51C5-465F-81E7-808A3FC6A0FC}" type="slidenum">
              <a:rPr lang="en-US" altLang="en-US"/>
              <a:pPr>
                <a:defRPr/>
              </a:pPr>
              <a:t>‹#›</a:t>
            </a:fld>
            <a:endParaRPr lang="en-US" altLang="en-US"/>
          </a:p>
        </p:txBody>
      </p:sp>
    </p:spTree>
    <p:extLst>
      <p:ext uri="{BB962C8B-B14F-4D97-AF65-F5344CB8AC3E}">
        <p14:creationId xmlns:p14="http://schemas.microsoft.com/office/powerpoint/2010/main" val="387887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1"/>
            <a:ext cx="4038600" cy="339447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14"/>
          <p:cNvSpPr>
            <a:spLocks noGrp="1"/>
          </p:cNvSpPr>
          <p:nvPr>
            <p:ph type="ftr" sz="quarter" idx="3"/>
          </p:nvPr>
        </p:nvSpPr>
        <p:spPr>
          <a:xfrm>
            <a:off x="3124200" y="4876118"/>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schemeClr val="bg1"/>
                </a:solidFill>
              </a:rPr>
              <a:t>NRC: Canada’s RTO</a:t>
            </a:r>
            <a:endParaRPr lang="en-CA" dirty="0">
              <a:solidFill>
                <a:schemeClr val="bg1"/>
              </a:solidFill>
            </a:endParaRPr>
          </a:p>
        </p:txBody>
      </p:sp>
      <p:sp>
        <p:nvSpPr>
          <p:cNvPr id="11" name="Slide Number Placeholder 15"/>
          <p:cNvSpPr>
            <a:spLocks noGrp="1"/>
          </p:cNvSpPr>
          <p:nvPr>
            <p:ph type="sldNum" sz="quarter" idx="4"/>
          </p:nvPr>
        </p:nvSpPr>
        <p:spPr>
          <a:xfrm>
            <a:off x="406400" y="4876118"/>
            <a:ext cx="1124857" cy="273844"/>
          </a:xfrm>
          <a:prstGeom prst="rect">
            <a:avLst/>
          </a:prstGeom>
        </p:spPr>
        <p:txBody>
          <a:bodyPr vert="horz" lIns="91440" tIns="45720" rIns="91440" bIns="45720" rtlCol="0" anchor="ctr"/>
          <a:lstStyle>
            <a:lvl1pPr algn="l">
              <a:defRPr sz="900" b="1">
                <a:solidFill>
                  <a:schemeClr val="bg1"/>
                </a:solidFill>
              </a:defRPr>
            </a:lvl1pPr>
          </a:lstStyle>
          <a:p>
            <a:fld id="{EE130977-E003-4530-AE2B-3769B03D859D}" type="slidenum">
              <a:rPr lang="en-CA" smtClean="0"/>
              <a:pPr/>
              <a:t>‹#›</a:t>
            </a:fld>
            <a:endParaRPr lang="en-CA"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02-15-1540-PPT-HC-EN-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Footer Placeholder 4"/>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7" name="Slide Number Placeholder 5"/>
          <p:cNvSpPr>
            <a:spLocks noGrp="1"/>
          </p:cNvSpPr>
          <p:nvPr>
            <p:ph type="sldNum" sz="quarter" idx="12"/>
          </p:nvPr>
        </p:nvSpPr>
        <p:spPr/>
        <p:txBody>
          <a:bodyPr/>
          <a:lstStyle>
            <a:lvl1pPr>
              <a:defRPr smtClean="0"/>
            </a:lvl1pPr>
          </a:lstStyle>
          <a:p>
            <a:pPr>
              <a:defRPr/>
            </a:pPr>
            <a:fld id="{4CD66EB4-A40D-480E-96BE-46C32817DEE7}" type="slidenum">
              <a:rPr lang="en-US" altLang="en-US"/>
              <a:pPr>
                <a:defRPr/>
              </a:pPr>
              <a:t>‹#›</a:t>
            </a:fld>
            <a:endParaRPr lang="en-US" altLang="en-US"/>
          </a:p>
        </p:txBody>
      </p:sp>
    </p:spTree>
    <p:extLst>
      <p:ext uri="{BB962C8B-B14F-4D97-AF65-F5344CB8AC3E}">
        <p14:creationId xmlns:p14="http://schemas.microsoft.com/office/powerpoint/2010/main" val="37556757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Slide Number Placeholder 5"/>
          <p:cNvSpPr>
            <a:spLocks noGrp="1"/>
          </p:cNvSpPr>
          <p:nvPr>
            <p:ph type="sldNum" sz="quarter" idx="12"/>
          </p:nvPr>
        </p:nvSpPr>
        <p:spPr/>
        <p:txBody>
          <a:bodyPr/>
          <a:lstStyle>
            <a:lvl1pPr>
              <a:defRPr smtClean="0"/>
            </a:lvl1pPr>
          </a:lstStyle>
          <a:p>
            <a:pPr>
              <a:defRPr/>
            </a:pPr>
            <a:fld id="{7F07977E-F6CE-4EA4-AFF4-384AAAA83BAA}" type="slidenum">
              <a:rPr lang="en-US" altLang="en-US"/>
              <a:pPr>
                <a:defRPr/>
              </a:pPr>
              <a:t>‹#›</a:t>
            </a:fld>
            <a:endParaRPr lang="en-US" altLang="en-US"/>
          </a:p>
        </p:txBody>
      </p:sp>
    </p:spTree>
    <p:extLst>
      <p:ext uri="{BB962C8B-B14F-4D97-AF65-F5344CB8AC3E}">
        <p14:creationId xmlns:p14="http://schemas.microsoft.com/office/powerpoint/2010/main" val="23204862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Slide Number Placeholder 5"/>
          <p:cNvSpPr>
            <a:spLocks noGrp="1"/>
          </p:cNvSpPr>
          <p:nvPr>
            <p:ph type="sldNum" sz="quarter" idx="12"/>
          </p:nvPr>
        </p:nvSpPr>
        <p:spPr/>
        <p:txBody>
          <a:bodyPr/>
          <a:lstStyle>
            <a:lvl1pPr>
              <a:defRPr smtClean="0"/>
            </a:lvl1pPr>
          </a:lstStyle>
          <a:p>
            <a:pPr>
              <a:defRPr/>
            </a:pPr>
            <a:fld id="{3AE3DEE2-D920-4482-8C9B-25E8C20265A8}" type="slidenum">
              <a:rPr lang="en-US" altLang="en-US"/>
              <a:pPr>
                <a:defRPr/>
              </a:pPr>
              <a:t>‹#›</a:t>
            </a:fld>
            <a:endParaRPr lang="en-US" altLang="en-US"/>
          </a:p>
        </p:txBody>
      </p:sp>
    </p:spTree>
    <p:extLst>
      <p:ext uri="{BB962C8B-B14F-4D97-AF65-F5344CB8AC3E}">
        <p14:creationId xmlns:p14="http://schemas.microsoft.com/office/powerpoint/2010/main" val="2957884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7" name="Slide Number Placeholder 6"/>
          <p:cNvSpPr>
            <a:spLocks noGrp="1"/>
          </p:cNvSpPr>
          <p:nvPr>
            <p:ph type="sldNum" sz="quarter" idx="12"/>
          </p:nvPr>
        </p:nvSpPr>
        <p:spPr/>
        <p:txBody>
          <a:bodyPr/>
          <a:lstStyle>
            <a:lvl1pPr>
              <a:defRPr smtClean="0"/>
            </a:lvl1pPr>
          </a:lstStyle>
          <a:p>
            <a:pPr>
              <a:defRPr/>
            </a:pPr>
            <a:fld id="{998D4354-B24C-4C9D-80E3-B685C1A81D3D}" type="slidenum">
              <a:rPr lang="en-US" altLang="en-US"/>
              <a:pPr>
                <a:defRPr/>
              </a:pPr>
              <a:t>‹#›</a:t>
            </a:fld>
            <a:endParaRPr lang="en-US" altLang="en-US"/>
          </a:p>
        </p:txBody>
      </p:sp>
    </p:spTree>
    <p:extLst>
      <p:ext uri="{BB962C8B-B14F-4D97-AF65-F5344CB8AC3E}">
        <p14:creationId xmlns:p14="http://schemas.microsoft.com/office/powerpoint/2010/main" val="28398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9" name="Slide Number Placeholder 8"/>
          <p:cNvSpPr>
            <a:spLocks noGrp="1"/>
          </p:cNvSpPr>
          <p:nvPr>
            <p:ph type="sldNum" sz="quarter" idx="12"/>
          </p:nvPr>
        </p:nvSpPr>
        <p:spPr/>
        <p:txBody>
          <a:bodyPr/>
          <a:lstStyle>
            <a:lvl1pPr>
              <a:defRPr smtClean="0"/>
            </a:lvl1pPr>
          </a:lstStyle>
          <a:p>
            <a:pPr>
              <a:defRPr/>
            </a:pPr>
            <a:fld id="{9FEF8238-A60F-4169-8F16-5A067F3F1EB0}" type="slidenum">
              <a:rPr lang="en-US" altLang="en-US"/>
              <a:pPr>
                <a:defRPr/>
              </a:pPr>
              <a:t>‹#›</a:t>
            </a:fld>
            <a:endParaRPr lang="en-US" altLang="en-US"/>
          </a:p>
        </p:txBody>
      </p:sp>
    </p:spTree>
    <p:extLst>
      <p:ext uri="{BB962C8B-B14F-4D97-AF65-F5344CB8AC3E}">
        <p14:creationId xmlns:p14="http://schemas.microsoft.com/office/powerpoint/2010/main" val="18016260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5" name="Slide Number Placeholder 4"/>
          <p:cNvSpPr>
            <a:spLocks noGrp="1"/>
          </p:cNvSpPr>
          <p:nvPr>
            <p:ph type="sldNum" sz="quarter" idx="12"/>
          </p:nvPr>
        </p:nvSpPr>
        <p:spPr/>
        <p:txBody>
          <a:bodyPr/>
          <a:lstStyle>
            <a:lvl1pPr>
              <a:defRPr smtClean="0"/>
            </a:lvl1pPr>
          </a:lstStyle>
          <a:p>
            <a:pPr>
              <a:defRPr/>
            </a:pPr>
            <a:fld id="{D9F617EC-949D-4AA0-966C-6039B004374F}" type="slidenum">
              <a:rPr lang="en-US" altLang="en-US"/>
              <a:pPr>
                <a:defRPr/>
              </a:pPr>
              <a:t>‹#›</a:t>
            </a:fld>
            <a:endParaRPr lang="en-US" altLang="en-US"/>
          </a:p>
        </p:txBody>
      </p:sp>
    </p:spTree>
    <p:extLst>
      <p:ext uri="{BB962C8B-B14F-4D97-AF65-F5344CB8AC3E}">
        <p14:creationId xmlns:p14="http://schemas.microsoft.com/office/powerpoint/2010/main" val="4050699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4" name="Slide Number Placeholder 3"/>
          <p:cNvSpPr>
            <a:spLocks noGrp="1"/>
          </p:cNvSpPr>
          <p:nvPr>
            <p:ph type="sldNum" sz="quarter" idx="12"/>
          </p:nvPr>
        </p:nvSpPr>
        <p:spPr/>
        <p:txBody>
          <a:bodyPr/>
          <a:lstStyle>
            <a:lvl1pPr>
              <a:defRPr smtClean="0"/>
            </a:lvl1pPr>
          </a:lstStyle>
          <a:p>
            <a:pPr>
              <a:defRPr/>
            </a:pPr>
            <a:fld id="{1C3EA3A2-5543-4F2F-B864-436EAABA657F}" type="slidenum">
              <a:rPr lang="en-US" altLang="en-US"/>
              <a:pPr>
                <a:defRPr/>
              </a:pPr>
              <a:t>‹#›</a:t>
            </a:fld>
            <a:endParaRPr lang="en-US" altLang="en-US"/>
          </a:p>
        </p:txBody>
      </p:sp>
    </p:spTree>
    <p:extLst>
      <p:ext uri="{BB962C8B-B14F-4D97-AF65-F5344CB8AC3E}">
        <p14:creationId xmlns:p14="http://schemas.microsoft.com/office/powerpoint/2010/main" val="4033453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7" name="Slide Number Placeholder 6"/>
          <p:cNvSpPr>
            <a:spLocks noGrp="1"/>
          </p:cNvSpPr>
          <p:nvPr>
            <p:ph type="sldNum" sz="quarter" idx="12"/>
          </p:nvPr>
        </p:nvSpPr>
        <p:spPr/>
        <p:txBody>
          <a:bodyPr/>
          <a:lstStyle>
            <a:lvl1pPr>
              <a:defRPr smtClean="0"/>
            </a:lvl1pPr>
          </a:lstStyle>
          <a:p>
            <a:pPr>
              <a:defRPr/>
            </a:pPr>
            <a:fld id="{9E561FEA-238E-4162-89EA-C7AEB5F6B2CA}" type="slidenum">
              <a:rPr lang="en-US" altLang="en-US"/>
              <a:pPr>
                <a:defRPr/>
              </a:pPr>
              <a:t>‹#›</a:t>
            </a:fld>
            <a:endParaRPr lang="en-US" altLang="en-US"/>
          </a:p>
        </p:txBody>
      </p:sp>
    </p:spTree>
    <p:extLst>
      <p:ext uri="{BB962C8B-B14F-4D97-AF65-F5344CB8AC3E}">
        <p14:creationId xmlns:p14="http://schemas.microsoft.com/office/powerpoint/2010/main" val="33873686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7" name="Slide Number Placeholder 6"/>
          <p:cNvSpPr>
            <a:spLocks noGrp="1"/>
          </p:cNvSpPr>
          <p:nvPr>
            <p:ph type="sldNum" sz="quarter" idx="12"/>
          </p:nvPr>
        </p:nvSpPr>
        <p:spPr/>
        <p:txBody>
          <a:bodyPr/>
          <a:lstStyle>
            <a:lvl1pPr>
              <a:defRPr smtClean="0"/>
            </a:lvl1pPr>
          </a:lstStyle>
          <a:p>
            <a:pPr>
              <a:defRPr/>
            </a:pPr>
            <a:fld id="{B61EBA5A-6636-4391-A763-1F5B76DB9F48}" type="slidenum">
              <a:rPr lang="en-US" altLang="en-US"/>
              <a:pPr>
                <a:defRPr/>
              </a:pPr>
              <a:t>‹#›</a:t>
            </a:fld>
            <a:endParaRPr lang="en-US" altLang="en-US"/>
          </a:p>
        </p:txBody>
      </p:sp>
    </p:spTree>
    <p:extLst>
      <p:ext uri="{BB962C8B-B14F-4D97-AF65-F5344CB8AC3E}">
        <p14:creationId xmlns:p14="http://schemas.microsoft.com/office/powerpoint/2010/main" val="34477128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Slide Number Placeholder 5"/>
          <p:cNvSpPr>
            <a:spLocks noGrp="1"/>
          </p:cNvSpPr>
          <p:nvPr>
            <p:ph type="sldNum" sz="quarter" idx="12"/>
          </p:nvPr>
        </p:nvSpPr>
        <p:spPr/>
        <p:txBody>
          <a:bodyPr/>
          <a:lstStyle>
            <a:lvl1pPr>
              <a:defRPr smtClean="0"/>
            </a:lvl1pPr>
          </a:lstStyle>
          <a:p>
            <a:pPr>
              <a:defRPr/>
            </a:pPr>
            <a:fld id="{34AA1A87-2423-4405-8E92-6632144A4D08}" type="slidenum">
              <a:rPr lang="en-US" altLang="en-US"/>
              <a:pPr>
                <a:defRPr/>
              </a:pPr>
              <a:t>‹#›</a:t>
            </a:fld>
            <a:endParaRPr lang="en-US" altLang="en-US"/>
          </a:p>
        </p:txBody>
      </p:sp>
    </p:spTree>
    <p:extLst>
      <p:ext uri="{BB962C8B-B14F-4D97-AF65-F5344CB8AC3E}">
        <p14:creationId xmlns:p14="http://schemas.microsoft.com/office/powerpoint/2010/main" val="234395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14"/>
          <p:cNvSpPr>
            <a:spLocks noGrp="1"/>
          </p:cNvSpPr>
          <p:nvPr>
            <p:ph type="ftr" sz="quarter" idx="10"/>
          </p:nvPr>
        </p:nvSpPr>
        <p:spPr>
          <a:xfrm>
            <a:off x="3124200" y="4876118"/>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schemeClr val="bg1"/>
                </a:solidFill>
              </a:rPr>
              <a:t>NRC: Canada’s RTO</a:t>
            </a:r>
            <a:endParaRPr lang="en-CA" dirty="0">
              <a:solidFill>
                <a:schemeClr val="bg1"/>
              </a:solidFill>
            </a:endParaRPr>
          </a:p>
        </p:txBody>
      </p:sp>
      <p:sp>
        <p:nvSpPr>
          <p:cNvPr id="12" name="Slide Number Placeholder 15"/>
          <p:cNvSpPr>
            <a:spLocks noGrp="1"/>
          </p:cNvSpPr>
          <p:nvPr>
            <p:ph type="sldNum" sz="quarter" idx="11"/>
          </p:nvPr>
        </p:nvSpPr>
        <p:spPr>
          <a:xfrm>
            <a:off x="406400" y="4876118"/>
            <a:ext cx="1124857" cy="273844"/>
          </a:xfrm>
          <a:prstGeom prst="rect">
            <a:avLst/>
          </a:prstGeom>
        </p:spPr>
        <p:txBody>
          <a:bodyPr vert="horz" lIns="91440" tIns="45720" rIns="91440" bIns="45720" rtlCol="0" anchor="ctr"/>
          <a:lstStyle>
            <a:lvl1pPr algn="l">
              <a:defRPr sz="900" b="1">
                <a:solidFill>
                  <a:schemeClr val="bg1"/>
                </a:solidFill>
              </a:defRPr>
            </a:lvl1pPr>
          </a:lstStyle>
          <a:p>
            <a:fld id="{EE130977-E003-4530-AE2B-3769B03D859D}" type="slidenum">
              <a:rPr lang="en-CA" smtClean="0"/>
              <a:pPr/>
              <a:t>‹#›</a:t>
            </a:fld>
            <a:endParaRPr lang="en-CA"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eaLnBrk="1" fontAlgn="auto" hangingPunct="1">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Slide Number Placeholder 5"/>
          <p:cNvSpPr>
            <a:spLocks noGrp="1"/>
          </p:cNvSpPr>
          <p:nvPr>
            <p:ph type="sldNum" sz="quarter" idx="12"/>
          </p:nvPr>
        </p:nvSpPr>
        <p:spPr/>
        <p:txBody>
          <a:bodyPr/>
          <a:lstStyle>
            <a:lvl1pPr>
              <a:defRPr smtClean="0"/>
            </a:lvl1pPr>
          </a:lstStyle>
          <a:p>
            <a:pPr>
              <a:defRPr/>
            </a:pPr>
            <a:fld id="{AD083B15-070F-47A3-823C-DF11A0D20F47}" type="slidenum">
              <a:rPr lang="en-US" altLang="en-US"/>
              <a:pPr>
                <a:defRPr/>
              </a:pPr>
              <a:t>‹#›</a:t>
            </a:fld>
            <a:endParaRPr lang="en-US" altLang="en-US"/>
          </a:p>
        </p:txBody>
      </p:sp>
    </p:spTree>
    <p:extLst>
      <p:ext uri="{BB962C8B-B14F-4D97-AF65-F5344CB8AC3E}">
        <p14:creationId xmlns:p14="http://schemas.microsoft.com/office/powerpoint/2010/main" val="41460837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9800" y="742950"/>
            <a:ext cx="6248400" cy="6858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485900"/>
            <a:ext cx="3810000" cy="2914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485900"/>
            <a:ext cx="3810000" cy="2914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4229972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0"/>
            <a:ext cx="9144000" cy="461665"/>
          </a:xfrm>
          <a:prstGeom prst="rect">
            <a:avLst/>
          </a:prstGeom>
          <a:solidFill>
            <a:srgbClr val="99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fontAlgn="base" hangingPunct="1">
              <a:spcBef>
                <a:spcPct val="0"/>
              </a:spcBef>
              <a:spcAft>
                <a:spcPct val="0"/>
              </a:spcAft>
              <a:defRPr/>
            </a:pPr>
            <a:endParaRPr lang="en-US" altLang="en-US" smtClean="0">
              <a:solidFill>
                <a:srgbClr val="1F497D"/>
              </a:solidFill>
            </a:endParaRPr>
          </a:p>
        </p:txBody>
      </p:sp>
      <p:sp>
        <p:nvSpPr>
          <p:cNvPr id="2" name="Title 1"/>
          <p:cNvSpPr>
            <a:spLocks noGrp="1"/>
          </p:cNvSpPr>
          <p:nvPr>
            <p:ph type="title"/>
          </p:nvPr>
        </p:nvSpPr>
        <p:spPr>
          <a:xfrm>
            <a:off x="284870" y="342690"/>
            <a:ext cx="8581679" cy="436207"/>
          </a:xfrm>
        </p:spPr>
        <p:txBody>
          <a:bodyPr/>
          <a:lstStyle/>
          <a:p>
            <a:r>
              <a:rPr lang="en-US" smtClean="0"/>
              <a:t>Click to edit Master title style</a:t>
            </a:r>
            <a:endParaRPr lang="en-US"/>
          </a:p>
        </p:txBody>
      </p:sp>
      <p:sp>
        <p:nvSpPr>
          <p:cNvPr id="7" name="Text Placeholder 12"/>
          <p:cNvSpPr>
            <a:spLocks noGrp="1"/>
          </p:cNvSpPr>
          <p:nvPr>
            <p:ph type="body" sz="quarter" idx="13"/>
          </p:nvPr>
        </p:nvSpPr>
        <p:spPr>
          <a:xfrm>
            <a:off x="284164" y="19845"/>
            <a:ext cx="8582025" cy="257154"/>
          </a:xfrm>
        </p:spPr>
        <p:txBody>
          <a:bodyPr/>
          <a:lstStyle>
            <a:lvl1pPr marL="0" indent="0">
              <a:buNone/>
              <a:defRPr sz="1500">
                <a:solidFill>
                  <a:srgbClr val="FFFFFF"/>
                </a:solidFill>
              </a:defRPr>
            </a:lvl1pPr>
          </a:lstStyle>
          <a:p>
            <a:pPr lvl="0"/>
            <a:r>
              <a:rPr lang="en-US" smtClean="0"/>
              <a:t>Click to edit Master text styles</a:t>
            </a:r>
          </a:p>
        </p:txBody>
      </p:sp>
      <p:sp>
        <p:nvSpPr>
          <p:cNvPr id="5" name="Date Placeholder 2"/>
          <p:cNvSpPr>
            <a:spLocks noGrp="1"/>
          </p:cNvSpPr>
          <p:nvPr>
            <p:ph type="dt" sz="half" idx="14"/>
          </p:nvPr>
        </p:nvSpPr>
        <p:spPr>
          <a:xfrm>
            <a:off x="457200" y="4767263"/>
            <a:ext cx="2133600" cy="273844"/>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sz="2400" b="1">
              <a:solidFill>
                <a:srgbClr val="1F497D"/>
              </a:solidFill>
              <a:ea typeface="ＭＳ Ｐゴシック" panose="020B0600070205080204" pitchFamily="34" charset="-128"/>
            </a:endParaRPr>
          </a:p>
        </p:txBody>
      </p:sp>
      <p:sp>
        <p:nvSpPr>
          <p:cNvPr id="6" name="Footer Placeholder 3"/>
          <p:cNvSpPr>
            <a:spLocks noGrp="1"/>
          </p:cNvSpPr>
          <p:nvPr>
            <p:ph type="ftr" sz="quarter" idx="15"/>
          </p:nvPr>
        </p:nvSpPr>
        <p:spPr>
          <a:xfrm>
            <a:off x="3124200" y="4767263"/>
            <a:ext cx="2895600" cy="273844"/>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sz="2400" b="1">
              <a:solidFill>
                <a:srgbClr val="1F497D"/>
              </a:solidFill>
              <a:ea typeface="ＭＳ Ｐゴシック" panose="020B0600070205080204" pitchFamily="34" charset="-128"/>
            </a:endParaRPr>
          </a:p>
        </p:txBody>
      </p:sp>
      <p:sp>
        <p:nvSpPr>
          <p:cNvPr id="8" name="Slide Number Placeholder 4"/>
          <p:cNvSpPr>
            <a:spLocks noGrp="1"/>
          </p:cNvSpPr>
          <p:nvPr>
            <p:ph type="sldNum" sz="quarter" idx="16"/>
          </p:nvPr>
        </p:nvSpPr>
        <p:spPr/>
        <p:txBody>
          <a:bodyPr/>
          <a:lstStyle>
            <a:lvl1pPr>
              <a:defRPr smtClean="0"/>
            </a:lvl1pPr>
          </a:lstStyle>
          <a:p>
            <a:pPr>
              <a:defRPr/>
            </a:pPr>
            <a:fld id="{9052AC63-56B8-4518-AD6D-18310FF00BE0}" type="slidenum">
              <a:rPr lang="en-US" altLang="en-US"/>
              <a:pPr>
                <a:defRPr/>
              </a:pPr>
              <a:t>‹#›</a:t>
            </a:fld>
            <a:endParaRPr lang="en-US" altLang="en-US"/>
          </a:p>
        </p:txBody>
      </p:sp>
    </p:spTree>
    <p:extLst>
      <p:ext uri="{BB962C8B-B14F-4D97-AF65-F5344CB8AC3E}">
        <p14:creationId xmlns:p14="http://schemas.microsoft.com/office/powerpoint/2010/main" val="5036020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0"/>
            <a:ext cx="9144000" cy="461665"/>
          </a:xfrm>
          <a:prstGeom prst="rect">
            <a:avLst/>
          </a:prstGeom>
          <a:solidFill>
            <a:srgbClr val="99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fontAlgn="base" hangingPunct="1">
              <a:spcBef>
                <a:spcPct val="0"/>
              </a:spcBef>
              <a:spcAft>
                <a:spcPct val="0"/>
              </a:spcAft>
              <a:defRPr/>
            </a:pPr>
            <a:endParaRPr lang="en-US" altLang="en-US" smtClean="0">
              <a:solidFill>
                <a:srgbClr val="1F497D"/>
              </a:solidFill>
            </a:endParaRPr>
          </a:p>
        </p:txBody>
      </p:sp>
      <p:sp>
        <p:nvSpPr>
          <p:cNvPr id="2" name="Title 1"/>
          <p:cNvSpPr>
            <a:spLocks noGrp="1"/>
          </p:cNvSpPr>
          <p:nvPr>
            <p:ph type="title"/>
          </p:nvPr>
        </p:nvSpPr>
        <p:spPr>
          <a:xfrm>
            <a:off x="284870" y="342690"/>
            <a:ext cx="8581679" cy="436207"/>
          </a:xfrm>
        </p:spPr>
        <p:txBody>
          <a:bodyPr/>
          <a:lstStyle/>
          <a:p>
            <a:r>
              <a:rPr lang="en-US" smtClean="0"/>
              <a:t>Click to edit Master title style</a:t>
            </a:r>
            <a:endParaRPr lang="en-US"/>
          </a:p>
        </p:txBody>
      </p:sp>
      <p:sp>
        <p:nvSpPr>
          <p:cNvPr id="7" name="Text Placeholder 12"/>
          <p:cNvSpPr>
            <a:spLocks noGrp="1"/>
          </p:cNvSpPr>
          <p:nvPr>
            <p:ph type="body" sz="quarter" idx="13"/>
          </p:nvPr>
        </p:nvSpPr>
        <p:spPr>
          <a:xfrm>
            <a:off x="284164" y="19845"/>
            <a:ext cx="8582025" cy="257154"/>
          </a:xfrm>
        </p:spPr>
        <p:txBody>
          <a:bodyPr/>
          <a:lstStyle>
            <a:lvl1pPr marL="0" indent="0">
              <a:buNone/>
              <a:defRPr sz="1500">
                <a:solidFill>
                  <a:srgbClr val="FFFFFF"/>
                </a:solidFill>
              </a:defRPr>
            </a:lvl1pPr>
          </a:lstStyle>
          <a:p>
            <a:pPr lvl="0"/>
            <a:r>
              <a:rPr lang="en-US" smtClean="0"/>
              <a:t>Click to edit Master text styles</a:t>
            </a:r>
          </a:p>
        </p:txBody>
      </p:sp>
      <p:sp>
        <p:nvSpPr>
          <p:cNvPr id="5" name="Date Placeholder 2"/>
          <p:cNvSpPr>
            <a:spLocks noGrp="1"/>
          </p:cNvSpPr>
          <p:nvPr>
            <p:ph type="dt" sz="half" idx="14"/>
          </p:nvPr>
        </p:nvSpPr>
        <p:spPr>
          <a:xfrm>
            <a:off x="457200" y="4767263"/>
            <a:ext cx="2133600" cy="273844"/>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sz="2400" b="1">
              <a:solidFill>
                <a:srgbClr val="1F497D"/>
              </a:solidFill>
              <a:ea typeface="ＭＳ Ｐゴシック" panose="020B0600070205080204" pitchFamily="34" charset="-128"/>
            </a:endParaRPr>
          </a:p>
        </p:txBody>
      </p:sp>
      <p:sp>
        <p:nvSpPr>
          <p:cNvPr id="6" name="Footer Placeholder 3"/>
          <p:cNvSpPr>
            <a:spLocks noGrp="1"/>
          </p:cNvSpPr>
          <p:nvPr>
            <p:ph type="ftr" sz="quarter" idx="15"/>
          </p:nvPr>
        </p:nvSpPr>
        <p:spPr>
          <a:xfrm>
            <a:off x="3124200" y="4767263"/>
            <a:ext cx="2895600" cy="273844"/>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sz="2400" b="1">
              <a:solidFill>
                <a:srgbClr val="1F497D"/>
              </a:solidFill>
              <a:ea typeface="ＭＳ Ｐゴシック" panose="020B0600070205080204" pitchFamily="34" charset="-128"/>
            </a:endParaRPr>
          </a:p>
        </p:txBody>
      </p:sp>
      <p:sp>
        <p:nvSpPr>
          <p:cNvPr id="8" name="Slide Number Placeholder 4"/>
          <p:cNvSpPr>
            <a:spLocks noGrp="1"/>
          </p:cNvSpPr>
          <p:nvPr>
            <p:ph type="sldNum" sz="quarter" idx="16"/>
          </p:nvPr>
        </p:nvSpPr>
        <p:spPr/>
        <p:txBody>
          <a:bodyPr/>
          <a:lstStyle>
            <a:lvl1pPr>
              <a:defRPr smtClean="0"/>
            </a:lvl1pPr>
          </a:lstStyle>
          <a:p>
            <a:pPr>
              <a:defRPr/>
            </a:pPr>
            <a:fld id="{1DF1948D-7A72-46E0-AB56-3318390D0781}" type="slidenum">
              <a:rPr lang="en-US" altLang="en-US"/>
              <a:pPr>
                <a:defRPr/>
              </a:pPr>
              <a:t>‹#›</a:t>
            </a:fld>
            <a:endParaRPr lang="en-US" altLang="en-US"/>
          </a:p>
        </p:txBody>
      </p:sp>
    </p:spTree>
    <p:extLst>
      <p:ext uri="{BB962C8B-B14F-4D97-AF65-F5344CB8AC3E}">
        <p14:creationId xmlns:p14="http://schemas.microsoft.com/office/powerpoint/2010/main" val="28489106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0"/>
            <a:ext cx="9144000" cy="461665"/>
          </a:xfrm>
          <a:prstGeom prst="rect">
            <a:avLst/>
          </a:prstGeom>
          <a:solidFill>
            <a:srgbClr val="99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fontAlgn="base" hangingPunct="1">
              <a:spcBef>
                <a:spcPct val="0"/>
              </a:spcBef>
              <a:spcAft>
                <a:spcPct val="0"/>
              </a:spcAft>
              <a:defRPr/>
            </a:pPr>
            <a:endParaRPr lang="en-US" altLang="en-US" smtClean="0">
              <a:solidFill>
                <a:srgbClr val="1F497D"/>
              </a:solidFill>
            </a:endParaRPr>
          </a:p>
        </p:txBody>
      </p:sp>
      <p:sp>
        <p:nvSpPr>
          <p:cNvPr id="2" name="Title 1"/>
          <p:cNvSpPr>
            <a:spLocks noGrp="1"/>
          </p:cNvSpPr>
          <p:nvPr>
            <p:ph type="title"/>
          </p:nvPr>
        </p:nvSpPr>
        <p:spPr>
          <a:xfrm>
            <a:off x="284870" y="327572"/>
            <a:ext cx="8581679" cy="45132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2"/>
          <p:cNvSpPr>
            <a:spLocks noGrp="1"/>
          </p:cNvSpPr>
          <p:nvPr>
            <p:ph type="body" sz="quarter" idx="13"/>
          </p:nvPr>
        </p:nvSpPr>
        <p:spPr>
          <a:xfrm>
            <a:off x="284164" y="19845"/>
            <a:ext cx="8582025" cy="257154"/>
          </a:xfrm>
        </p:spPr>
        <p:txBody>
          <a:bodyPr/>
          <a:lstStyle>
            <a:lvl1pPr marL="0" indent="0">
              <a:buNone/>
              <a:defRPr sz="1500">
                <a:solidFill>
                  <a:srgbClr val="FFFFFF"/>
                </a:solidFill>
              </a:defRPr>
            </a:lvl1pPr>
          </a:lstStyle>
          <a:p>
            <a:pPr lvl="0"/>
            <a:r>
              <a:rPr lang="en-US" smtClean="0"/>
              <a:t>Click to edit Master text styles</a:t>
            </a:r>
          </a:p>
        </p:txBody>
      </p:sp>
      <p:sp>
        <p:nvSpPr>
          <p:cNvPr id="6" name="Date Placeholder 3"/>
          <p:cNvSpPr>
            <a:spLocks noGrp="1"/>
          </p:cNvSpPr>
          <p:nvPr>
            <p:ph type="dt" sz="half" idx="14"/>
          </p:nvPr>
        </p:nvSpPr>
        <p:spPr>
          <a:xfrm>
            <a:off x="457200" y="4767263"/>
            <a:ext cx="2133600" cy="273844"/>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sz="2400" b="1">
              <a:solidFill>
                <a:srgbClr val="1F497D"/>
              </a:solidFill>
              <a:ea typeface="ＭＳ Ｐゴシック" panose="020B0600070205080204" pitchFamily="34" charset="-128"/>
            </a:endParaRPr>
          </a:p>
        </p:txBody>
      </p:sp>
      <p:sp>
        <p:nvSpPr>
          <p:cNvPr id="7" name="Footer Placeholder 4"/>
          <p:cNvSpPr>
            <a:spLocks noGrp="1"/>
          </p:cNvSpPr>
          <p:nvPr>
            <p:ph type="ftr" sz="quarter" idx="15"/>
          </p:nvPr>
        </p:nvSpPr>
        <p:spPr>
          <a:xfrm>
            <a:off x="3124200" y="4767263"/>
            <a:ext cx="2895600" cy="273844"/>
          </a:xfrm>
          <a:prstGeom prst="rect">
            <a:avLst/>
          </a:prstGeom>
        </p:spPr>
        <p:txBody>
          <a:bodyPr/>
          <a:lstStyle>
            <a:lvl1pPr eaLnBrk="1" hangingPunct="1">
              <a:defRPr>
                <a:latin typeface="Arial" charset="0"/>
              </a:defRPr>
            </a:lvl1pPr>
          </a:lstStyle>
          <a:p>
            <a:pPr fontAlgn="base">
              <a:spcBef>
                <a:spcPct val="0"/>
              </a:spcBef>
              <a:spcAft>
                <a:spcPct val="0"/>
              </a:spcAft>
              <a:defRPr/>
            </a:pPr>
            <a:endParaRPr lang="en-US" sz="2400" b="1">
              <a:solidFill>
                <a:srgbClr val="1F497D"/>
              </a:solidFill>
              <a:ea typeface="ＭＳ Ｐゴシック" panose="020B0600070205080204" pitchFamily="34" charset="-128"/>
            </a:endParaRPr>
          </a:p>
        </p:txBody>
      </p:sp>
      <p:sp>
        <p:nvSpPr>
          <p:cNvPr id="9" name="Slide Number Placeholder 5"/>
          <p:cNvSpPr>
            <a:spLocks noGrp="1"/>
          </p:cNvSpPr>
          <p:nvPr>
            <p:ph type="sldNum" sz="quarter" idx="16"/>
          </p:nvPr>
        </p:nvSpPr>
        <p:spPr/>
        <p:txBody>
          <a:bodyPr/>
          <a:lstStyle>
            <a:lvl1pPr>
              <a:defRPr smtClean="0"/>
            </a:lvl1pPr>
          </a:lstStyle>
          <a:p>
            <a:pPr>
              <a:defRPr/>
            </a:pPr>
            <a:fld id="{91F999A3-51C5-465F-81E7-808A3FC6A0FC}" type="slidenum">
              <a:rPr lang="en-US" altLang="en-US"/>
              <a:pPr>
                <a:defRPr/>
              </a:pPr>
              <a:t>‹#›</a:t>
            </a:fld>
            <a:endParaRPr lang="en-US" altLang="en-US"/>
          </a:p>
        </p:txBody>
      </p:sp>
    </p:spTree>
    <p:extLst>
      <p:ext uri="{BB962C8B-B14F-4D97-AF65-F5344CB8AC3E}">
        <p14:creationId xmlns:p14="http://schemas.microsoft.com/office/powerpoint/2010/main" val="21181193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02-15-1540-PPT-HC-EN-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Footer Placeholder 4"/>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7" name="Slide Number Placeholder 5"/>
          <p:cNvSpPr>
            <a:spLocks noGrp="1"/>
          </p:cNvSpPr>
          <p:nvPr>
            <p:ph type="sldNum" sz="quarter" idx="12"/>
          </p:nvPr>
        </p:nvSpPr>
        <p:spPr/>
        <p:txBody>
          <a:bodyPr/>
          <a:lstStyle>
            <a:lvl1pPr>
              <a:defRPr/>
            </a:lvl1pPr>
          </a:lstStyle>
          <a:p>
            <a:fld id="{E98563B3-BF1C-4293-86B2-36CB561BAF59}" type="slidenum">
              <a:rPr lang="en-US" altLang="en-US"/>
              <a:pPr/>
              <a:t>‹#›</a:t>
            </a:fld>
            <a:endParaRPr lang="en-US" altLang="en-US"/>
          </a:p>
        </p:txBody>
      </p:sp>
    </p:spTree>
    <p:extLst>
      <p:ext uri="{BB962C8B-B14F-4D97-AF65-F5344CB8AC3E}">
        <p14:creationId xmlns:p14="http://schemas.microsoft.com/office/powerpoint/2010/main" val="42763619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Slide Number Placeholder 5"/>
          <p:cNvSpPr>
            <a:spLocks noGrp="1"/>
          </p:cNvSpPr>
          <p:nvPr>
            <p:ph type="sldNum" sz="quarter" idx="12"/>
          </p:nvPr>
        </p:nvSpPr>
        <p:spPr/>
        <p:txBody>
          <a:bodyPr/>
          <a:lstStyle>
            <a:lvl1pPr>
              <a:defRPr/>
            </a:lvl1pPr>
          </a:lstStyle>
          <a:p>
            <a:fld id="{2D280931-A967-4BD9-ACD2-9616CB56033F}" type="slidenum">
              <a:rPr lang="en-US" altLang="en-US"/>
              <a:pPr/>
              <a:t>‹#›</a:t>
            </a:fld>
            <a:endParaRPr lang="en-US" altLang="en-US"/>
          </a:p>
        </p:txBody>
      </p:sp>
    </p:spTree>
    <p:extLst>
      <p:ext uri="{BB962C8B-B14F-4D97-AF65-F5344CB8AC3E}">
        <p14:creationId xmlns:p14="http://schemas.microsoft.com/office/powerpoint/2010/main" val="19198370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Slide Number Placeholder 5"/>
          <p:cNvSpPr>
            <a:spLocks noGrp="1"/>
          </p:cNvSpPr>
          <p:nvPr>
            <p:ph type="sldNum" sz="quarter" idx="12"/>
          </p:nvPr>
        </p:nvSpPr>
        <p:spPr/>
        <p:txBody>
          <a:bodyPr/>
          <a:lstStyle>
            <a:lvl1pPr>
              <a:defRPr/>
            </a:lvl1pPr>
          </a:lstStyle>
          <a:p>
            <a:fld id="{69A0E5D8-BE15-4E8C-8B1C-7EE0F1238BA0}" type="slidenum">
              <a:rPr lang="en-US" altLang="en-US"/>
              <a:pPr/>
              <a:t>‹#›</a:t>
            </a:fld>
            <a:endParaRPr lang="en-US" altLang="en-US"/>
          </a:p>
        </p:txBody>
      </p:sp>
    </p:spTree>
    <p:extLst>
      <p:ext uri="{BB962C8B-B14F-4D97-AF65-F5344CB8AC3E}">
        <p14:creationId xmlns:p14="http://schemas.microsoft.com/office/powerpoint/2010/main" val="36143957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7" name="Slide Number Placeholder 6"/>
          <p:cNvSpPr>
            <a:spLocks noGrp="1"/>
          </p:cNvSpPr>
          <p:nvPr>
            <p:ph type="sldNum" sz="quarter" idx="12"/>
          </p:nvPr>
        </p:nvSpPr>
        <p:spPr/>
        <p:txBody>
          <a:bodyPr/>
          <a:lstStyle>
            <a:lvl1pPr>
              <a:defRPr/>
            </a:lvl1pPr>
          </a:lstStyle>
          <a:p>
            <a:fld id="{74A8FA90-C63D-4537-A720-C8E2653C6CD1}" type="slidenum">
              <a:rPr lang="en-US" altLang="en-US"/>
              <a:pPr/>
              <a:t>‹#›</a:t>
            </a:fld>
            <a:endParaRPr lang="en-US" altLang="en-US"/>
          </a:p>
        </p:txBody>
      </p:sp>
    </p:spTree>
    <p:extLst>
      <p:ext uri="{BB962C8B-B14F-4D97-AF65-F5344CB8AC3E}">
        <p14:creationId xmlns:p14="http://schemas.microsoft.com/office/powerpoint/2010/main" val="38843451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9" name="Slide Number Placeholder 8"/>
          <p:cNvSpPr>
            <a:spLocks noGrp="1"/>
          </p:cNvSpPr>
          <p:nvPr>
            <p:ph type="sldNum" sz="quarter" idx="12"/>
          </p:nvPr>
        </p:nvSpPr>
        <p:spPr/>
        <p:txBody>
          <a:bodyPr/>
          <a:lstStyle>
            <a:lvl1pPr>
              <a:defRPr/>
            </a:lvl1pPr>
          </a:lstStyle>
          <a:p>
            <a:fld id="{820B07AA-DD38-4C06-8FAE-EB278943F236}" type="slidenum">
              <a:rPr lang="en-US" altLang="en-US"/>
              <a:pPr/>
              <a:t>‹#›</a:t>
            </a:fld>
            <a:endParaRPr lang="en-US" altLang="en-US"/>
          </a:p>
        </p:txBody>
      </p:sp>
    </p:spTree>
    <p:extLst>
      <p:ext uri="{BB962C8B-B14F-4D97-AF65-F5344CB8AC3E}">
        <p14:creationId xmlns:p14="http://schemas.microsoft.com/office/powerpoint/2010/main" val="3395696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ark bkgrnd">
    <p:spTree>
      <p:nvGrpSpPr>
        <p:cNvPr id="1" name=""/>
        <p:cNvGrpSpPr/>
        <p:nvPr/>
      </p:nvGrpSpPr>
      <p:grpSpPr>
        <a:xfrm>
          <a:off x="0" y="0"/>
          <a:ext cx="0" cy="0"/>
          <a:chOff x="0" y="0"/>
          <a:chExt cx="0" cy="0"/>
        </a:xfrm>
      </p:grpSpPr>
      <p:pic>
        <p:nvPicPr>
          <p:cNvPr id="6" name="Picture 5" descr="cover-bkgrnd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invGray">
          <a:xfrm>
            <a:off x="0" y="0"/>
            <a:ext cx="9144000" cy="5143500"/>
          </a:xfrm>
          <a:prstGeom prst="rect">
            <a:avLst/>
          </a:prstGeom>
        </p:spPr>
      </p:pic>
      <p:sp>
        <p:nvSpPr>
          <p:cNvPr id="8" name="Rectangle 7"/>
          <p:cNvSpPr/>
          <p:nvPr userDrawn="1"/>
        </p:nvSpPr>
        <p:spPr bwMode="invGray">
          <a:xfrm>
            <a:off x="0" y="4857750"/>
            <a:ext cx="9144000" cy="28575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p:txBody>
          <a:bodyPr/>
          <a:lstStyle/>
          <a:p>
            <a:r>
              <a:rPr lang="en-US"/>
              <a:t>Click to edit Master title style</a:t>
            </a:r>
          </a:p>
        </p:txBody>
      </p:sp>
      <p:pic>
        <p:nvPicPr>
          <p:cNvPr id="9" name="Picture 8" descr="nrc-logotype-e.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509640" y="4938548"/>
            <a:ext cx="1219200" cy="143799"/>
          </a:xfrm>
          <a:prstGeom prst="rect">
            <a:avLst/>
          </a:prstGeom>
        </p:spPr>
      </p:pic>
      <p:sp>
        <p:nvSpPr>
          <p:cNvPr id="10" name="Rectangle 9"/>
          <p:cNvSpPr/>
          <p:nvPr userDrawn="1"/>
        </p:nvSpPr>
        <p:spPr bwMode="gray">
          <a:xfrm>
            <a:off x="0" y="4857589"/>
            <a:ext cx="9144000" cy="2057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ooter Placeholder 14"/>
          <p:cNvSpPr>
            <a:spLocks noGrp="1"/>
          </p:cNvSpPr>
          <p:nvPr>
            <p:ph type="ftr" sz="quarter" idx="3"/>
          </p:nvPr>
        </p:nvSpPr>
        <p:spPr>
          <a:xfrm>
            <a:off x="3124200" y="4876118"/>
            <a:ext cx="2895600" cy="273844"/>
          </a:xfrm>
          <a:prstGeom prst="rect">
            <a:avLst/>
          </a:prstGeom>
        </p:spPr>
        <p:txBody>
          <a:bodyPr vert="horz" lIns="91440" tIns="45720" rIns="91440" bIns="45720" rtlCol="0" anchor="ctr"/>
          <a:lstStyle>
            <a:lvl1pPr algn="ctr">
              <a:defRPr sz="900">
                <a:solidFill>
                  <a:schemeClr val="bg1"/>
                </a:solidFill>
              </a:defRPr>
            </a:lvl1pPr>
          </a:lstStyle>
          <a:p>
            <a:r>
              <a:rPr lang="en-US"/>
              <a:t>NRC: Canada’s RTO</a:t>
            </a:r>
            <a:endParaRPr lang="en-CA" dirty="0"/>
          </a:p>
        </p:txBody>
      </p:sp>
      <p:sp>
        <p:nvSpPr>
          <p:cNvPr id="14" name="Slide Number Placeholder 15"/>
          <p:cNvSpPr>
            <a:spLocks noGrp="1"/>
          </p:cNvSpPr>
          <p:nvPr>
            <p:ph type="sldNum" sz="quarter" idx="4"/>
          </p:nvPr>
        </p:nvSpPr>
        <p:spPr>
          <a:xfrm>
            <a:off x="406400" y="4876118"/>
            <a:ext cx="1124857" cy="273844"/>
          </a:xfrm>
          <a:prstGeom prst="rect">
            <a:avLst/>
          </a:prstGeom>
        </p:spPr>
        <p:txBody>
          <a:bodyPr vert="horz" lIns="91440" tIns="45720" rIns="91440" bIns="45720" rtlCol="0" anchor="ctr"/>
          <a:lstStyle>
            <a:lvl1pPr algn="l">
              <a:defRPr sz="900" b="1">
                <a:solidFill>
                  <a:schemeClr val="bg1"/>
                </a:solidFill>
              </a:defRPr>
            </a:lvl1pPr>
          </a:lstStyle>
          <a:p>
            <a:fld id="{EE130977-E003-4530-AE2B-3769B03D859D}" type="slidenum">
              <a:rPr lang="en-CA" smtClean="0"/>
              <a:pPr/>
              <a:t>‹#›</a:t>
            </a:fld>
            <a:endParaRPr lang="en-CA"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5" name="Slide Number Placeholder 4"/>
          <p:cNvSpPr>
            <a:spLocks noGrp="1"/>
          </p:cNvSpPr>
          <p:nvPr>
            <p:ph type="sldNum" sz="quarter" idx="12"/>
          </p:nvPr>
        </p:nvSpPr>
        <p:spPr/>
        <p:txBody>
          <a:bodyPr/>
          <a:lstStyle>
            <a:lvl1pPr>
              <a:defRPr/>
            </a:lvl1pPr>
          </a:lstStyle>
          <a:p>
            <a:fld id="{E291182B-964C-4B69-8B75-ED9B99745083}" type="slidenum">
              <a:rPr lang="en-US" altLang="en-US"/>
              <a:pPr/>
              <a:t>‹#›</a:t>
            </a:fld>
            <a:endParaRPr lang="en-US" altLang="en-US"/>
          </a:p>
        </p:txBody>
      </p:sp>
    </p:spTree>
    <p:extLst>
      <p:ext uri="{BB962C8B-B14F-4D97-AF65-F5344CB8AC3E}">
        <p14:creationId xmlns:p14="http://schemas.microsoft.com/office/powerpoint/2010/main" val="991077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4" name="Slide Number Placeholder 3"/>
          <p:cNvSpPr>
            <a:spLocks noGrp="1"/>
          </p:cNvSpPr>
          <p:nvPr>
            <p:ph type="sldNum" sz="quarter" idx="12"/>
          </p:nvPr>
        </p:nvSpPr>
        <p:spPr/>
        <p:txBody>
          <a:bodyPr/>
          <a:lstStyle>
            <a:lvl1pPr>
              <a:defRPr/>
            </a:lvl1pPr>
          </a:lstStyle>
          <a:p>
            <a:fld id="{9CFA4CC7-A42F-402F-895D-9EF59B75CD36}" type="slidenum">
              <a:rPr lang="en-US" altLang="en-US"/>
              <a:pPr/>
              <a:t>‹#›</a:t>
            </a:fld>
            <a:endParaRPr lang="en-US" altLang="en-US"/>
          </a:p>
        </p:txBody>
      </p:sp>
    </p:spTree>
    <p:extLst>
      <p:ext uri="{BB962C8B-B14F-4D97-AF65-F5344CB8AC3E}">
        <p14:creationId xmlns:p14="http://schemas.microsoft.com/office/powerpoint/2010/main" val="1220691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7" name="Slide Number Placeholder 6"/>
          <p:cNvSpPr>
            <a:spLocks noGrp="1"/>
          </p:cNvSpPr>
          <p:nvPr>
            <p:ph type="sldNum" sz="quarter" idx="12"/>
          </p:nvPr>
        </p:nvSpPr>
        <p:spPr/>
        <p:txBody>
          <a:bodyPr/>
          <a:lstStyle>
            <a:lvl1pPr>
              <a:defRPr/>
            </a:lvl1pPr>
          </a:lstStyle>
          <a:p>
            <a:fld id="{2A187C76-1153-4124-B8D4-5A23F903FB55}" type="slidenum">
              <a:rPr lang="en-US" altLang="en-US"/>
              <a:pPr/>
              <a:t>‹#›</a:t>
            </a:fld>
            <a:endParaRPr lang="en-US" altLang="en-US"/>
          </a:p>
        </p:txBody>
      </p:sp>
    </p:spTree>
    <p:extLst>
      <p:ext uri="{BB962C8B-B14F-4D97-AF65-F5344CB8AC3E}">
        <p14:creationId xmlns:p14="http://schemas.microsoft.com/office/powerpoint/2010/main" val="6587062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7" name="Slide Number Placeholder 6"/>
          <p:cNvSpPr>
            <a:spLocks noGrp="1"/>
          </p:cNvSpPr>
          <p:nvPr>
            <p:ph type="sldNum" sz="quarter" idx="12"/>
          </p:nvPr>
        </p:nvSpPr>
        <p:spPr/>
        <p:txBody>
          <a:bodyPr/>
          <a:lstStyle>
            <a:lvl1pPr>
              <a:defRPr/>
            </a:lvl1pPr>
          </a:lstStyle>
          <a:p>
            <a:fld id="{3D87D852-367A-4582-9B5F-A360169DDEF4}" type="slidenum">
              <a:rPr lang="en-US" altLang="en-US"/>
              <a:pPr/>
              <a:t>‹#›</a:t>
            </a:fld>
            <a:endParaRPr lang="en-US" altLang="en-US"/>
          </a:p>
        </p:txBody>
      </p:sp>
    </p:spTree>
    <p:extLst>
      <p:ext uri="{BB962C8B-B14F-4D97-AF65-F5344CB8AC3E}">
        <p14:creationId xmlns:p14="http://schemas.microsoft.com/office/powerpoint/2010/main" val="222508217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Slide Number Placeholder 5"/>
          <p:cNvSpPr>
            <a:spLocks noGrp="1"/>
          </p:cNvSpPr>
          <p:nvPr>
            <p:ph type="sldNum" sz="quarter" idx="12"/>
          </p:nvPr>
        </p:nvSpPr>
        <p:spPr/>
        <p:txBody>
          <a:bodyPr/>
          <a:lstStyle>
            <a:lvl1pPr>
              <a:defRPr/>
            </a:lvl1pPr>
          </a:lstStyle>
          <a:p>
            <a:fld id="{D13A4B9A-5C03-49DB-BB58-5150A3BBE76C}" type="slidenum">
              <a:rPr lang="en-US" altLang="en-US"/>
              <a:pPr/>
              <a:t>‹#›</a:t>
            </a:fld>
            <a:endParaRPr lang="en-US" altLang="en-US"/>
          </a:p>
        </p:txBody>
      </p:sp>
    </p:spTree>
    <p:extLst>
      <p:ext uri="{BB962C8B-B14F-4D97-AF65-F5344CB8AC3E}">
        <p14:creationId xmlns:p14="http://schemas.microsoft.com/office/powerpoint/2010/main" val="37583803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solidFill>
                  <a:srgbClr val="1F497D"/>
                </a:solidFill>
                <a:latin typeface="+mn-lt"/>
                <a:ea typeface="+mn-ea"/>
                <a:cs typeface="+mn-cs"/>
              </a:defRPr>
            </a:lvl1pPr>
          </a:lstStyle>
          <a:p>
            <a:pPr>
              <a:defRPr/>
            </a:pPr>
            <a:endParaRPr lang="en-US" sz="2400" b="1"/>
          </a:p>
        </p:txBody>
      </p:sp>
      <p:sp>
        <p:nvSpPr>
          <p:cNvPr id="6" name="Slide Number Placeholder 5"/>
          <p:cNvSpPr>
            <a:spLocks noGrp="1"/>
          </p:cNvSpPr>
          <p:nvPr>
            <p:ph type="sldNum" sz="quarter" idx="12"/>
          </p:nvPr>
        </p:nvSpPr>
        <p:spPr/>
        <p:txBody>
          <a:bodyPr/>
          <a:lstStyle>
            <a:lvl1pPr>
              <a:defRPr/>
            </a:lvl1pPr>
          </a:lstStyle>
          <a:p>
            <a:fld id="{8F26A385-9B5E-467E-B3F9-853FCC497494}" type="slidenum">
              <a:rPr lang="en-US" altLang="en-US"/>
              <a:pPr/>
              <a:t>‹#›</a:t>
            </a:fld>
            <a:endParaRPr lang="en-US" altLang="en-US"/>
          </a:p>
        </p:txBody>
      </p:sp>
    </p:spTree>
    <p:extLst>
      <p:ext uri="{BB962C8B-B14F-4D97-AF65-F5344CB8AC3E}">
        <p14:creationId xmlns:p14="http://schemas.microsoft.com/office/powerpoint/2010/main" val="37933057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09800" y="742950"/>
            <a:ext cx="6248400" cy="6858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685800" y="1485900"/>
            <a:ext cx="3810000" cy="2914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485900"/>
            <a:ext cx="3810000" cy="29146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318481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0"/>
            <a:ext cx="9144000" cy="461665"/>
          </a:xfrm>
          <a:prstGeom prst="rect">
            <a:avLst/>
          </a:prstGeom>
          <a:solidFill>
            <a:srgbClr val="99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fontAlgn="base" hangingPunct="1">
              <a:spcBef>
                <a:spcPct val="0"/>
              </a:spcBef>
              <a:spcAft>
                <a:spcPct val="0"/>
              </a:spcAft>
              <a:defRPr/>
            </a:pPr>
            <a:endParaRPr lang="en-US" altLang="en-US" smtClean="0">
              <a:solidFill>
                <a:srgbClr val="1F497D"/>
              </a:solidFill>
            </a:endParaRPr>
          </a:p>
        </p:txBody>
      </p:sp>
      <p:sp>
        <p:nvSpPr>
          <p:cNvPr id="2" name="Title 1"/>
          <p:cNvSpPr>
            <a:spLocks noGrp="1"/>
          </p:cNvSpPr>
          <p:nvPr>
            <p:ph type="title"/>
          </p:nvPr>
        </p:nvSpPr>
        <p:spPr>
          <a:xfrm>
            <a:off x="284870" y="342690"/>
            <a:ext cx="8581679" cy="436207"/>
          </a:xfrm>
        </p:spPr>
        <p:txBody>
          <a:bodyPr/>
          <a:lstStyle/>
          <a:p>
            <a:r>
              <a:rPr lang="en-US" smtClean="0"/>
              <a:t>Click to edit Master title style</a:t>
            </a:r>
            <a:endParaRPr lang="en-US"/>
          </a:p>
        </p:txBody>
      </p:sp>
      <p:sp>
        <p:nvSpPr>
          <p:cNvPr id="7" name="Text Placeholder 12"/>
          <p:cNvSpPr>
            <a:spLocks noGrp="1"/>
          </p:cNvSpPr>
          <p:nvPr>
            <p:ph type="body" sz="quarter" idx="13"/>
          </p:nvPr>
        </p:nvSpPr>
        <p:spPr>
          <a:xfrm>
            <a:off x="284164" y="19845"/>
            <a:ext cx="8582025" cy="257154"/>
          </a:xfrm>
        </p:spPr>
        <p:txBody>
          <a:bodyPr/>
          <a:lstStyle>
            <a:lvl1pPr marL="0" indent="0">
              <a:buNone/>
              <a:defRPr sz="1500">
                <a:solidFill>
                  <a:srgbClr val="FFFFFF"/>
                </a:solidFill>
              </a:defRPr>
            </a:lvl1pPr>
          </a:lstStyle>
          <a:p>
            <a:pPr lvl="0"/>
            <a:r>
              <a:rPr lang="en-US" smtClean="0"/>
              <a:t>Click to edit Master text styles</a:t>
            </a:r>
          </a:p>
        </p:txBody>
      </p:sp>
      <p:sp>
        <p:nvSpPr>
          <p:cNvPr id="5" name="Date Placeholder 2"/>
          <p:cNvSpPr>
            <a:spLocks noGrp="1"/>
          </p:cNvSpPr>
          <p:nvPr>
            <p:ph type="dt" sz="half" idx="14"/>
          </p:nvPr>
        </p:nvSpPr>
        <p:spPr>
          <a:xfrm>
            <a:off x="457200" y="4767263"/>
            <a:ext cx="2133600" cy="273844"/>
          </a:xfrm>
          <a:prstGeom prst="rect">
            <a:avLst/>
          </a:prstGeom>
        </p:spPr>
        <p:txBody>
          <a:bodyPr/>
          <a:lstStyle>
            <a:lvl1pPr>
              <a:defRPr>
                <a:latin typeface="Arial" charset="0"/>
              </a:defRPr>
            </a:lvl1pPr>
          </a:lstStyle>
          <a:p>
            <a:pPr fontAlgn="base">
              <a:spcBef>
                <a:spcPct val="0"/>
              </a:spcBef>
              <a:spcAft>
                <a:spcPct val="0"/>
              </a:spcAft>
              <a:defRPr/>
            </a:pPr>
            <a:endParaRPr lang="en-US" sz="2400" b="1">
              <a:solidFill>
                <a:srgbClr val="1F497D"/>
              </a:solidFill>
              <a:ea typeface="ＭＳ Ｐゴシック" panose="020B0600070205080204" pitchFamily="34" charset="-128"/>
            </a:endParaRPr>
          </a:p>
        </p:txBody>
      </p:sp>
      <p:sp>
        <p:nvSpPr>
          <p:cNvPr id="6" name="Footer Placeholder 3"/>
          <p:cNvSpPr>
            <a:spLocks noGrp="1"/>
          </p:cNvSpPr>
          <p:nvPr>
            <p:ph type="ftr" sz="quarter" idx="15"/>
          </p:nvPr>
        </p:nvSpPr>
        <p:spPr>
          <a:xfrm>
            <a:off x="3124200" y="4767263"/>
            <a:ext cx="2895600" cy="273844"/>
          </a:xfrm>
          <a:prstGeom prst="rect">
            <a:avLst/>
          </a:prstGeom>
        </p:spPr>
        <p:txBody>
          <a:bodyPr/>
          <a:lstStyle>
            <a:lvl1pPr>
              <a:defRPr>
                <a:latin typeface="Arial" charset="0"/>
              </a:defRPr>
            </a:lvl1pPr>
          </a:lstStyle>
          <a:p>
            <a:pPr fontAlgn="base">
              <a:spcBef>
                <a:spcPct val="0"/>
              </a:spcBef>
              <a:spcAft>
                <a:spcPct val="0"/>
              </a:spcAft>
              <a:defRPr/>
            </a:pPr>
            <a:endParaRPr lang="en-US" sz="2400" b="1">
              <a:solidFill>
                <a:srgbClr val="1F497D"/>
              </a:solidFill>
              <a:ea typeface="ＭＳ Ｐゴシック" panose="020B0600070205080204" pitchFamily="34" charset="-128"/>
            </a:endParaRPr>
          </a:p>
        </p:txBody>
      </p:sp>
      <p:sp>
        <p:nvSpPr>
          <p:cNvPr id="8" name="Slide Number Placeholder 4"/>
          <p:cNvSpPr>
            <a:spLocks noGrp="1"/>
          </p:cNvSpPr>
          <p:nvPr>
            <p:ph type="sldNum" sz="quarter" idx="16"/>
          </p:nvPr>
        </p:nvSpPr>
        <p:spPr/>
        <p:txBody>
          <a:bodyPr/>
          <a:lstStyle>
            <a:lvl1pPr>
              <a:defRPr/>
            </a:lvl1pPr>
          </a:lstStyle>
          <a:p>
            <a:fld id="{1A1792BF-CDA7-4661-B782-60037D1EF4D4}" type="slidenum">
              <a:rPr lang="en-US" altLang="en-US"/>
              <a:pPr/>
              <a:t>‹#›</a:t>
            </a:fld>
            <a:endParaRPr lang="en-US" altLang="en-US"/>
          </a:p>
        </p:txBody>
      </p:sp>
    </p:spTree>
    <p:extLst>
      <p:ext uri="{BB962C8B-B14F-4D97-AF65-F5344CB8AC3E}">
        <p14:creationId xmlns:p14="http://schemas.microsoft.com/office/powerpoint/2010/main" val="16805999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0"/>
            <a:ext cx="9144000" cy="461665"/>
          </a:xfrm>
          <a:prstGeom prst="rect">
            <a:avLst/>
          </a:prstGeom>
          <a:solidFill>
            <a:srgbClr val="99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fontAlgn="base" hangingPunct="1">
              <a:spcBef>
                <a:spcPct val="0"/>
              </a:spcBef>
              <a:spcAft>
                <a:spcPct val="0"/>
              </a:spcAft>
              <a:defRPr/>
            </a:pPr>
            <a:endParaRPr lang="en-US" altLang="en-US" smtClean="0">
              <a:solidFill>
                <a:srgbClr val="1F497D"/>
              </a:solidFill>
            </a:endParaRPr>
          </a:p>
        </p:txBody>
      </p:sp>
      <p:sp>
        <p:nvSpPr>
          <p:cNvPr id="2" name="Title 1"/>
          <p:cNvSpPr>
            <a:spLocks noGrp="1"/>
          </p:cNvSpPr>
          <p:nvPr>
            <p:ph type="title"/>
          </p:nvPr>
        </p:nvSpPr>
        <p:spPr>
          <a:xfrm>
            <a:off x="284870" y="342690"/>
            <a:ext cx="8581679" cy="436207"/>
          </a:xfrm>
        </p:spPr>
        <p:txBody>
          <a:bodyPr/>
          <a:lstStyle/>
          <a:p>
            <a:r>
              <a:rPr lang="en-US" smtClean="0"/>
              <a:t>Click to edit Master title style</a:t>
            </a:r>
            <a:endParaRPr lang="en-US"/>
          </a:p>
        </p:txBody>
      </p:sp>
      <p:sp>
        <p:nvSpPr>
          <p:cNvPr id="7" name="Text Placeholder 12"/>
          <p:cNvSpPr>
            <a:spLocks noGrp="1"/>
          </p:cNvSpPr>
          <p:nvPr>
            <p:ph type="body" sz="quarter" idx="13"/>
          </p:nvPr>
        </p:nvSpPr>
        <p:spPr>
          <a:xfrm>
            <a:off x="284164" y="19845"/>
            <a:ext cx="8582025" cy="257154"/>
          </a:xfrm>
        </p:spPr>
        <p:txBody>
          <a:bodyPr/>
          <a:lstStyle>
            <a:lvl1pPr marL="0" indent="0">
              <a:buNone/>
              <a:defRPr sz="1500">
                <a:solidFill>
                  <a:srgbClr val="FFFFFF"/>
                </a:solidFill>
              </a:defRPr>
            </a:lvl1pPr>
          </a:lstStyle>
          <a:p>
            <a:pPr lvl="0"/>
            <a:r>
              <a:rPr lang="en-US" smtClean="0"/>
              <a:t>Click to edit Master text styles</a:t>
            </a:r>
          </a:p>
        </p:txBody>
      </p:sp>
      <p:sp>
        <p:nvSpPr>
          <p:cNvPr id="5" name="Date Placeholder 2"/>
          <p:cNvSpPr>
            <a:spLocks noGrp="1"/>
          </p:cNvSpPr>
          <p:nvPr>
            <p:ph type="dt" sz="half" idx="14"/>
          </p:nvPr>
        </p:nvSpPr>
        <p:spPr>
          <a:xfrm>
            <a:off x="457200" y="4767263"/>
            <a:ext cx="2133600" cy="273844"/>
          </a:xfrm>
          <a:prstGeom prst="rect">
            <a:avLst/>
          </a:prstGeom>
        </p:spPr>
        <p:txBody>
          <a:bodyPr/>
          <a:lstStyle>
            <a:lvl1pPr>
              <a:defRPr>
                <a:latin typeface="Arial" charset="0"/>
              </a:defRPr>
            </a:lvl1pPr>
          </a:lstStyle>
          <a:p>
            <a:pPr fontAlgn="base">
              <a:spcBef>
                <a:spcPct val="0"/>
              </a:spcBef>
              <a:spcAft>
                <a:spcPct val="0"/>
              </a:spcAft>
              <a:defRPr/>
            </a:pPr>
            <a:endParaRPr lang="en-US" sz="2400" b="1">
              <a:solidFill>
                <a:srgbClr val="1F497D"/>
              </a:solidFill>
              <a:ea typeface="ＭＳ Ｐゴシック" panose="020B0600070205080204" pitchFamily="34" charset="-128"/>
            </a:endParaRPr>
          </a:p>
        </p:txBody>
      </p:sp>
      <p:sp>
        <p:nvSpPr>
          <p:cNvPr id="6" name="Footer Placeholder 3"/>
          <p:cNvSpPr>
            <a:spLocks noGrp="1"/>
          </p:cNvSpPr>
          <p:nvPr>
            <p:ph type="ftr" sz="quarter" idx="15"/>
          </p:nvPr>
        </p:nvSpPr>
        <p:spPr>
          <a:xfrm>
            <a:off x="3124200" y="4767263"/>
            <a:ext cx="2895600" cy="273844"/>
          </a:xfrm>
          <a:prstGeom prst="rect">
            <a:avLst/>
          </a:prstGeom>
        </p:spPr>
        <p:txBody>
          <a:bodyPr/>
          <a:lstStyle>
            <a:lvl1pPr>
              <a:defRPr>
                <a:latin typeface="Arial" charset="0"/>
              </a:defRPr>
            </a:lvl1pPr>
          </a:lstStyle>
          <a:p>
            <a:pPr fontAlgn="base">
              <a:spcBef>
                <a:spcPct val="0"/>
              </a:spcBef>
              <a:spcAft>
                <a:spcPct val="0"/>
              </a:spcAft>
              <a:defRPr/>
            </a:pPr>
            <a:endParaRPr lang="en-US" sz="2400" b="1">
              <a:solidFill>
                <a:srgbClr val="1F497D"/>
              </a:solidFill>
              <a:ea typeface="ＭＳ Ｐゴシック" panose="020B0600070205080204" pitchFamily="34" charset="-128"/>
            </a:endParaRPr>
          </a:p>
        </p:txBody>
      </p:sp>
      <p:sp>
        <p:nvSpPr>
          <p:cNvPr id="8" name="Slide Number Placeholder 4"/>
          <p:cNvSpPr>
            <a:spLocks noGrp="1"/>
          </p:cNvSpPr>
          <p:nvPr>
            <p:ph type="sldNum" sz="quarter" idx="16"/>
          </p:nvPr>
        </p:nvSpPr>
        <p:spPr/>
        <p:txBody>
          <a:bodyPr/>
          <a:lstStyle>
            <a:lvl1pPr>
              <a:defRPr/>
            </a:lvl1pPr>
          </a:lstStyle>
          <a:p>
            <a:fld id="{FE7F33AC-0F58-4C01-942E-D8450B832C9D}" type="slidenum">
              <a:rPr lang="en-US" altLang="en-US"/>
              <a:pPr/>
              <a:t>‹#›</a:t>
            </a:fld>
            <a:endParaRPr lang="en-US" altLang="en-US"/>
          </a:p>
        </p:txBody>
      </p:sp>
    </p:spTree>
    <p:extLst>
      <p:ext uri="{BB962C8B-B14F-4D97-AF65-F5344CB8AC3E}">
        <p14:creationId xmlns:p14="http://schemas.microsoft.com/office/powerpoint/2010/main" val="20537542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0"/>
            <a:ext cx="9144000" cy="461665"/>
          </a:xfrm>
          <a:prstGeom prst="rect">
            <a:avLst/>
          </a:prstGeom>
          <a:solidFill>
            <a:srgbClr val="99001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2"/>
                </a:solidFill>
                <a:latin typeface="Arial" charset="0"/>
                <a:ea typeface="ＭＳ Ｐゴシック" pitchFamily="34" charset="-128"/>
              </a:defRPr>
            </a:lvl1pPr>
            <a:lvl2pPr marL="742950" indent="-285750" eaLnBrk="0" hangingPunct="0">
              <a:defRPr sz="2400" b="1">
                <a:solidFill>
                  <a:schemeClr val="tx2"/>
                </a:solidFill>
                <a:latin typeface="Arial" charset="0"/>
                <a:ea typeface="ＭＳ Ｐゴシック" pitchFamily="34" charset="-128"/>
              </a:defRPr>
            </a:lvl2pPr>
            <a:lvl3pPr marL="1143000" indent="-228600" eaLnBrk="0" hangingPunct="0">
              <a:defRPr sz="2400" b="1">
                <a:solidFill>
                  <a:schemeClr val="tx2"/>
                </a:solidFill>
                <a:latin typeface="Arial" charset="0"/>
                <a:ea typeface="ＭＳ Ｐゴシック" pitchFamily="34" charset="-128"/>
              </a:defRPr>
            </a:lvl3pPr>
            <a:lvl4pPr marL="1600200" indent="-228600" eaLnBrk="0" hangingPunct="0">
              <a:defRPr sz="2400" b="1">
                <a:solidFill>
                  <a:schemeClr val="tx2"/>
                </a:solidFill>
                <a:latin typeface="Arial" charset="0"/>
                <a:ea typeface="ＭＳ Ｐゴシック" pitchFamily="34" charset="-128"/>
              </a:defRPr>
            </a:lvl4pPr>
            <a:lvl5pPr marL="2057400" indent="-228600" eaLnBrk="0" hangingPunct="0">
              <a:defRPr sz="2400" b="1">
                <a:solidFill>
                  <a:schemeClr val="tx2"/>
                </a:solidFill>
                <a:latin typeface="Arial" charset="0"/>
                <a:ea typeface="ＭＳ Ｐゴシック" pitchFamily="34" charset="-128"/>
              </a:defRPr>
            </a:lvl5pPr>
            <a:lvl6pPr marL="2514600" indent="-228600" eaLnBrk="0" fontAlgn="base" hangingPunct="0">
              <a:spcBef>
                <a:spcPct val="0"/>
              </a:spcBef>
              <a:spcAft>
                <a:spcPct val="0"/>
              </a:spcAft>
              <a:defRPr sz="2400" b="1">
                <a:solidFill>
                  <a:schemeClr val="tx2"/>
                </a:solidFill>
                <a:latin typeface="Arial" charset="0"/>
                <a:ea typeface="ＭＳ Ｐゴシック" pitchFamily="34" charset="-128"/>
              </a:defRPr>
            </a:lvl6pPr>
            <a:lvl7pPr marL="2971800" indent="-228600" eaLnBrk="0" fontAlgn="base" hangingPunct="0">
              <a:spcBef>
                <a:spcPct val="0"/>
              </a:spcBef>
              <a:spcAft>
                <a:spcPct val="0"/>
              </a:spcAft>
              <a:defRPr sz="2400" b="1">
                <a:solidFill>
                  <a:schemeClr val="tx2"/>
                </a:solidFill>
                <a:latin typeface="Arial" charset="0"/>
                <a:ea typeface="ＭＳ Ｐゴシック" pitchFamily="34" charset="-128"/>
              </a:defRPr>
            </a:lvl7pPr>
            <a:lvl8pPr marL="3429000" indent="-228600" eaLnBrk="0" fontAlgn="base" hangingPunct="0">
              <a:spcBef>
                <a:spcPct val="0"/>
              </a:spcBef>
              <a:spcAft>
                <a:spcPct val="0"/>
              </a:spcAft>
              <a:defRPr sz="2400" b="1">
                <a:solidFill>
                  <a:schemeClr val="tx2"/>
                </a:solidFill>
                <a:latin typeface="Arial" charset="0"/>
                <a:ea typeface="ＭＳ Ｐゴシック" pitchFamily="34" charset="-128"/>
              </a:defRPr>
            </a:lvl8pPr>
            <a:lvl9pPr marL="3886200" indent="-228600" eaLnBrk="0" fontAlgn="base" hangingPunct="0">
              <a:spcBef>
                <a:spcPct val="0"/>
              </a:spcBef>
              <a:spcAft>
                <a:spcPct val="0"/>
              </a:spcAft>
              <a:defRPr sz="2400" b="1">
                <a:solidFill>
                  <a:schemeClr val="tx2"/>
                </a:solidFill>
                <a:latin typeface="Arial" charset="0"/>
                <a:ea typeface="ＭＳ Ｐゴシック" pitchFamily="34" charset="-128"/>
              </a:defRPr>
            </a:lvl9pPr>
          </a:lstStyle>
          <a:p>
            <a:pPr eaLnBrk="1" fontAlgn="base" hangingPunct="1">
              <a:spcBef>
                <a:spcPct val="0"/>
              </a:spcBef>
              <a:spcAft>
                <a:spcPct val="0"/>
              </a:spcAft>
              <a:defRPr/>
            </a:pPr>
            <a:endParaRPr lang="en-US" altLang="en-US" smtClean="0">
              <a:solidFill>
                <a:srgbClr val="1F497D"/>
              </a:solidFill>
            </a:endParaRPr>
          </a:p>
        </p:txBody>
      </p:sp>
      <p:sp>
        <p:nvSpPr>
          <p:cNvPr id="2" name="Title 1"/>
          <p:cNvSpPr>
            <a:spLocks noGrp="1"/>
          </p:cNvSpPr>
          <p:nvPr>
            <p:ph type="title"/>
          </p:nvPr>
        </p:nvSpPr>
        <p:spPr>
          <a:xfrm>
            <a:off x="284870" y="327572"/>
            <a:ext cx="8581679" cy="451325"/>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noAutofit/>
          </a:bodyPr>
          <a:lstStyle>
            <a:lvl1pPr>
              <a:defRPr sz="1900"/>
            </a:lvl1pPr>
            <a:lvl2pPr>
              <a:defRPr sz="1700"/>
            </a:lvl2pPr>
            <a:lvl3pPr>
              <a:defRPr sz="1500"/>
            </a:lvl3pPr>
            <a:lvl4pPr>
              <a:defRPr sz="13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12"/>
          <p:cNvSpPr>
            <a:spLocks noGrp="1"/>
          </p:cNvSpPr>
          <p:nvPr>
            <p:ph type="body" sz="quarter" idx="13"/>
          </p:nvPr>
        </p:nvSpPr>
        <p:spPr>
          <a:xfrm>
            <a:off x="284164" y="19845"/>
            <a:ext cx="8582025" cy="257154"/>
          </a:xfrm>
        </p:spPr>
        <p:txBody>
          <a:bodyPr/>
          <a:lstStyle>
            <a:lvl1pPr marL="0" indent="0">
              <a:buNone/>
              <a:defRPr sz="1500">
                <a:solidFill>
                  <a:srgbClr val="FFFFFF"/>
                </a:solidFill>
              </a:defRPr>
            </a:lvl1pPr>
          </a:lstStyle>
          <a:p>
            <a:pPr lvl="0"/>
            <a:r>
              <a:rPr lang="en-US" smtClean="0"/>
              <a:t>Click to edit Master text styles</a:t>
            </a:r>
          </a:p>
        </p:txBody>
      </p:sp>
      <p:sp>
        <p:nvSpPr>
          <p:cNvPr id="6" name="Date Placeholder 3"/>
          <p:cNvSpPr>
            <a:spLocks noGrp="1"/>
          </p:cNvSpPr>
          <p:nvPr>
            <p:ph type="dt" sz="half" idx="14"/>
          </p:nvPr>
        </p:nvSpPr>
        <p:spPr>
          <a:xfrm>
            <a:off x="457200" y="4767263"/>
            <a:ext cx="2133600" cy="273844"/>
          </a:xfrm>
          <a:prstGeom prst="rect">
            <a:avLst/>
          </a:prstGeom>
        </p:spPr>
        <p:txBody>
          <a:bodyPr/>
          <a:lstStyle>
            <a:lvl1pPr>
              <a:defRPr>
                <a:latin typeface="Arial" charset="0"/>
              </a:defRPr>
            </a:lvl1pPr>
          </a:lstStyle>
          <a:p>
            <a:pPr fontAlgn="base">
              <a:spcBef>
                <a:spcPct val="0"/>
              </a:spcBef>
              <a:spcAft>
                <a:spcPct val="0"/>
              </a:spcAft>
              <a:defRPr/>
            </a:pPr>
            <a:endParaRPr lang="en-US" sz="2400" b="1">
              <a:solidFill>
                <a:srgbClr val="1F497D"/>
              </a:solidFill>
              <a:ea typeface="ＭＳ Ｐゴシック" panose="020B0600070205080204" pitchFamily="34" charset="-128"/>
            </a:endParaRPr>
          </a:p>
        </p:txBody>
      </p:sp>
      <p:sp>
        <p:nvSpPr>
          <p:cNvPr id="7" name="Footer Placeholder 4"/>
          <p:cNvSpPr>
            <a:spLocks noGrp="1"/>
          </p:cNvSpPr>
          <p:nvPr>
            <p:ph type="ftr" sz="quarter" idx="15"/>
          </p:nvPr>
        </p:nvSpPr>
        <p:spPr>
          <a:xfrm>
            <a:off x="3124200" y="4767263"/>
            <a:ext cx="2895600" cy="273844"/>
          </a:xfrm>
          <a:prstGeom prst="rect">
            <a:avLst/>
          </a:prstGeom>
        </p:spPr>
        <p:txBody>
          <a:bodyPr/>
          <a:lstStyle>
            <a:lvl1pPr>
              <a:defRPr>
                <a:latin typeface="Arial" charset="0"/>
              </a:defRPr>
            </a:lvl1pPr>
          </a:lstStyle>
          <a:p>
            <a:pPr fontAlgn="base">
              <a:spcBef>
                <a:spcPct val="0"/>
              </a:spcBef>
              <a:spcAft>
                <a:spcPct val="0"/>
              </a:spcAft>
              <a:defRPr/>
            </a:pPr>
            <a:endParaRPr lang="en-US" sz="2400" b="1">
              <a:solidFill>
                <a:srgbClr val="1F497D"/>
              </a:solidFill>
              <a:ea typeface="ＭＳ Ｐゴシック" panose="020B0600070205080204" pitchFamily="34" charset="-128"/>
            </a:endParaRPr>
          </a:p>
        </p:txBody>
      </p:sp>
      <p:sp>
        <p:nvSpPr>
          <p:cNvPr id="9" name="Slide Number Placeholder 5"/>
          <p:cNvSpPr>
            <a:spLocks noGrp="1"/>
          </p:cNvSpPr>
          <p:nvPr>
            <p:ph type="sldNum" sz="quarter" idx="16"/>
          </p:nvPr>
        </p:nvSpPr>
        <p:spPr/>
        <p:txBody>
          <a:bodyPr/>
          <a:lstStyle>
            <a:lvl1pPr>
              <a:defRPr/>
            </a:lvl1pPr>
          </a:lstStyle>
          <a:p>
            <a:fld id="{712CCF08-03CF-4DF2-AEA6-EDBE1AF84DE4}" type="slidenum">
              <a:rPr lang="en-US" altLang="en-US"/>
              <a:pPr/>
              <a:t>‹#›</a:t>
            </a:fld>
            <a:endParaRPr lang="en-US" altLang="en-US"/>
          </a:p>
        </p:txBody>
      </p:sp>
    </p:spTree>
    <p:extLst>
      <p:ext uri="{BB962C8B-B14F-4D97-AF65-F5344CB8AC3E}">
        <p14:creationId xmlns:p14="http://schemas.microsoft.com/office/powerpoint/2010/main" val="3480176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blue bakgrnd">
    <p:spTree>
      <p:nvGrpSpPr>
        <p:cNvPr id="1" name=""/>
        <p:cNvGrpSpPr/>
        <p:nvPr/>
      </p:nvGrpSpPr>
      <p:grpSpPr>
        <a:xfrm>
          <a:off x="0" y="0"/>
          <a:ext cx="0" cy="0"/>
          <a:chOff x="0" y="0"/>
          <a:chExt cx="0" cy="0"/>
        </a:xfrm>
      </p:grpSpPr>
      <p:sp>
        <p:nvSpPr>
          <p:cNvPr id="7" name="Rectangle 6"/>
          <p:cNvSpPr/>
          <p:nvPr userDrawn="1"/>
        </p:nvSpPr>
        <p:spPr>
          <a:xfrm>
            <a:off x="0" y="0"/>
            <a:ext cx="9144000" cy="5143500"/>
          </a:xfrm>
          <a:prstGeom prst="rect">
            <a:avLst/>
          </a:prstGeom>
          <a:gradFill>
            <a:gsLst>
              <a:gs pos="0">
                <a:srgbClr val="89DAFF"/>
              </a:gs>
              <a:gs pos="100000">
                <a:schemeClr val="bg1"/>
              </a:gs>
            </a:gsLst>
            <a:lin ang="5400000" scaled="0"/>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bwMode="invGray">
          <a:xfrm>
            <a:off x="0" y="4857750"/>
            <a:ext cx="9144000" cy="28575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schemeClr val="bg1"/>
              </a:solidFill>
            </a:endParaRPr>
          </a:p>
        </p:txBody>
      </p:sp>
      <p:pic>
        <p:nvPicPr>
          <p:cNvPr id="9" name="Picture 8" descr="nrc-logotype-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09640" y="4938548"/>
            <a:ext cx="1219200" cy="143799"/>
          </a:xfrm>
          <a:prstGeom prst="rect">
            <a:avLst/>
          </a:prstGeom>
        </p:spPr>
      </p:pic>
      <p:sp>
        <p:nvSpPr>
          <p:cNvPr id="2" name="Title 1"/>
          <p:cNvSpPr>
            <a:spLocks noGrp="1"/>
          </p:cNvSpPr>
          <p:nvPr>
            <p:ph type="title"/>
          </p:nvPr>
        </p:nvSpPr>
        <p:spPr>
          <a:xfrm>
            <a:off x="457200" y="4000500"/>
            <a:ext cx="8305800" cy="651272"/>
          </a:xfrm>
        </p:spPr>
        <p:txBody>
          <a:bodyPr/>
          <a:lstStyle>
            <a:lvl1pPr>
              <a:defRPr>
                <a:solidFill>
                  <a:schemeClr val="tx2">
                    <a:lumMod val="75000"/>
                  </a:schemeClr>
                </a:solidFill>
              </a:defRPr>
            </a:lvl1pPr>
          </a:lstStyle>
          <a:p>
            <a:r>
              <a:rPr lang="en-US" dirty="0"/>
              <a:t>Click to edit Master title style</a:t>
            </a:r>
          </a:p>
        </p:txBody>
      </p:sp>
      <p:sp>
        <p:nvSpPr>
          <p:cNvPr id="10" name="Rectangle 9"/>
          <p:cNvSpPr/>
          <p:nvPr userDrawn="1"/>
        </p:nvSpPr>
        <p:spPr bwMode="gray">
          <a:xfrm>
            <a:off x="0" y="4857589"/>
            <a:ext cx="9144000" cy="2057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ooter Placeholder 14"/>
          <p:cNvSpPr>
            <a:spLocks noGrp="1"/>
          </p:cNvSpPr>
          <p:nvPr>
            <p:ph type="ftr" sz="quarter" idx="3"/>
          </p:nvPr>
        </p:nvSpPr>
        <p:spPr>
          <a:xfrm>
            <a:off x="3124200" y="4876118"/>
            <a:ext cx="2895600" cy="273844"/>
          </a:xfrm>
          <a:prstGeom prst="rect">
            <a:avLst/>
          </a:prstGeom>
        </p:spPr>
        <p:txBody>
          <a:bodyPr vert="horz" lIns="91440" tIns="45720" rIns="91440" bIns="45720" rtlCol="0" anchor="ctr"/>
          <a:lstStyle>
            <a:lvl1pPr algn="ctr">
              <a:defRPr sz="900">
                <a:solidFill>
                  <a:schemeClr val="bg1"/>
                </a:solidFill>
              </a:defRPr>
            </a:lvl1pPr>
          </a:lstStyle>
          <a:p>
            <a:r>
              <a:rPr lang="en-US"/>
              <a:t>NRC: Canada’s RTO</a:t>
            </a:r>
            <a:endParaRPr lang="en-CA" dirty="0"/>
          </a:p>
        </p:txBody>
      </p:sp>
      <p:sp>
        <p:nvSpPr>
          <p:cNvPr id="14" name="Slide Number Placeholder 15"/>
          <p:cNvSpPr>
            <a:spLocks noGrp="1"/>
          </p:cNvSpPr>
          <p:nvPr>
            <p:ph type="sldNum" sz="quarter" idx="4"/>
          </p:nvPr>
        </p:nvSpPr>
        <p:spPr>
          <a:xfrm>
            <a:off x="406400" y="4876118"/>
            <a:ext cx="1124857" cy="273844"/>
          </a:xfrm>
          <a:prstGeom prst="rect">
            <a:avLst/>
          </a:prstGeom>
        </p:spPr>
        <p:txBody>
          <a:bodyPr vert="horz" lIns="91440" tIns="45720" rIns="91440" bIns="45720" rtlCol="0" anchor="ctr"/>
          <a:lstStyle>
            <a:lvl1pPr algn="l">
              <a:defRPr sz="900" b="1">
                <a:solidFill>
                  <a:schemeClr val="bg1"/>
                </a:solidFill>
              </a:defRPr>
            </a:lvl1pPr>
          </a:lstStyle>
          <a:p>
            <a:fld id="{EE130977-E003-4530-AE2B-3769B03D859D}" type="slidenum">
              <a:rPr lang="en-CA" smtClean="0"/>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header">
    <p:spTree>
      <p:nvGrpSpPr>
        <p:cNvPr id="1" name=""/>
        <p:cNvGrpSpPr/>
        <p:nvPr/>
      </p:nvGrpSpPr>
      <p:grpSpPr>
        <a:xfrm>
          <a:off x="0" y="0"/>
          <a:ext cx="0" cy="0"/>
          <a:chOff x="0" y="0"/>
          <a:chExt cx="0" cy="0"/>
        </a:xfrm>
      </p:grpSpPr>
      <p:sp>
        <p:nvSpPr>
          <p:cNvPr id="6" name="Rectangle 5"/>
          <p:cNvSpPr/>
          <p:nvPr userDrawn="1"/>
        </p:nvSpPr>
        <p:spPr bwMode="gray">
          <a:xfrm>
            <a:off x="0" y="0"/>
            <a:ext cx="9144000" cy="4857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bwMode="gray">
          <a:xfrm>
            <a:off x="0" y="4857589"/>
            <a:ext cx="9144000" cy="2057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ooter Placeholder 14"/>
          <p:cNvSpPr>
            <a:spLocks noGrp="1"/>
          </p:cNvSpPr>
          <p:nvPr>
            <p:ph type="ftr" sz="quarter" idx="3"/>
          </p:nvPr>
        </p:nvSpPr>
        <p:spPr>
          <a:xfrm>
            <a:off x="3124200" y="4876118"/>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schemeClr val="bg1"/>
                </a:solidFill>
              </a:rPr>
              <a:t>NRC: Canada’s RTO</a:t>
            </a:r>
            <a:endParaRPr lang="en-CA" dirty="0">
              <a:solidFill>
                <a:schemeClr val="bg1"/>
              </a:solidFill>
            </a:endParaRPr>
          </a:p>
        </p:txBody>
      </p:sp>
      <p:sp>
        <p:nvSpPr>
          <p:cNvPr id="11" name="Slide Number Placeholder 15"/>
          <p:cNvSpPr>
            <a:spLocks noGrp="1"/>
          </p:cNvSpPr>
          <p:nvPr>
            <p:ph type="sldNum" sz="quarter" idx="4"/>
          </p:nvPr>
        </p:nvSpPr>
        <p:spPr>
          <a:xfrm>
            <a:off x="406400" y="4876118"/>
            <a:ext cx="1124857" cy="273844"/>
          </a:xfrm>
          <a:prstGeom prst="rect">
            <a:avLst/>
          </a:prstGeom>
        </p:spPr>
        <p:txBody>
          <a:bodyPr vert="horz" lIns="91440" tIns="45720" rIns="91440" bIns="45720" rtlCol="0" anchor="ctr"/>
          <a:lstStyle>
            <a:lvl1pPr algn="l">
              <a:defRPr sz="900" b="1">
                <a:solidFill>
                  <a:schemeClr val="bg1"/>
                </a:solidFill>
              </a:defRPr>
            </a:lvl1pPr>
          </a:lstStyle>
          <a:p>
            <a:fld id="{EE130977-E003-4530-AE2B-3769B03D859D}" type="slidenum">
              <a:rPr lang="en-CA" smtClean="0"/>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Footer Placeholder 14"/>
          <p:cNvSpPr>
            <a:spLocks noGrp="1"/>
          </p:cNvSpPr>
          <p:nvPr>
            <p:ph type="ftr" sz="quarter" idx="3"/>
          </p:nvPr>
        </p:nvSpPr>
        <p:spPr>
          <a:xfrm>
            <a:off x="3124200" y="4876118"/>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schemeClr val="bg1"/>
                </a:solidFill>
              </a:rPr>
              <a:t>NRC: Canada’s RTO</a:t>
            </a:r>
            <a:endParaRPr lang="en-CA" dirty="0">
              <a:solidFill>
                <a:schemeClr val="bg1"/>
              </a:solidFill>
            </a:endParaRPr>
          </a:p>
        </p:txBody>
      </p:sp>
      <p:sp>
        <p:nvSpPr>
          <p:cNvPr id="7" name="Slide Number Placeholder 15"/>
          <p:cNvSpPr>
            <a:spLocks noGrp="1"/>
          </p:cNvSpPr>
          <p:nvPr>
            <p:ph type="sldNum" sz="quarter" idx="4"/>
          </p:nvPr>
        </p:nvSpPr>
        <p:spPr>
          <a:xfrm>
            <a:off x="406400" y="4876118"/>
            <a:ext cx="1124857" cy="273844"/>
          </a:xfrm>
          <a:prstGeom prst="rect">
            <a:avLst/>
          </a:prstGeom>
        </p:spPr>
        <p:txBody>
          <a:bodyPr vert="horz" lIns="91440" tIns="45720" rIns="91440" bIns="45720" rtlCol="0" anchor="ctr"/>
          <a:lstStyle>
            <a:lvl1pPr algn="l">
              <a:defRPr sz="900" b="1">
                <a:solidFill>
                  <a:schemeClr val="bg1"/>
                </a:solidFill>
              </a:defRPr>
            </a:lvl1pPr>
          </a:lstStyle>
          <a:p>
            <a:fld id="{EE130977-E003-4530-AE2B-3769B03D859D}" type="slidenum">
              <a:rPr lang="en-CA" smtClean="0"/>
              <a:pPr/>
              <a:t>‹#›</a:t>
            </a:fld>
            <a:endParaRPr lang="en-CA" dirty="0"/>
          </a:p>
        </p:txBody>
      </p:sp>
    </p:spTree>
    <p:extLst>
      <p:ext uri="{BB962C8B-B14F-4D97-AF65-F5344CB8AC3E}">
        <p14:creationId xmlns:p14="http://schemas.microsoft.com/office/powerpoint/2010/main" val="121999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7.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7.jpeg"/><Relationship Id="rId2" Type="http://schemas.openxmlformats.org/officeDocument/2006/relationships/slideLayout" Target="../slideLayouts/slideLayout26.xml"/><Relationship Id="rId16" Type="http://schemas.openxmlformats.org/officeDocument/2006/relationships/theme" Target="../theme/theme5.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7.jpeg"/><Relationship Id="rId2" Type="http://schemas.openxmlformats.org/officeDocument/2006/relationships/slideLayout" Target="../slideLayouts/slideLayout41.xml"/><Relationship Id="rId16" Type="http://schemas.openxmlformats.org/officeDocument/2006/relationships/theme" Target="../theme/theme6.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7.jpeg"/><Relationship Id="rId2" Type="http://schemas.openxmlformats.org/officeDocument/2006/relationships/slideLayout" Target="../slideLayouts/slideLayout56.xml"/><Relationship Id="rId16" Type="http://schemas.openxmlformats.org/officeDocument/2006/relationships/theme" Target="../theme/theme7.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header2.png"/>
          <p:cNvPicPr>
            <a:picLocks noChangeAspect="1"/>
          </p:cNvPicPr>
          <p:nvPr userDrawn="1"/>
        </p:nvPicPr>
        <p:blipFill>
          <a:blip r:embed="rId11" cstate="email">
            <a:extLst>
              <a:ext uri="{28A0092B-C50C-407E-A947-70E740481C1C}">
                <a14:useLocalDpi xmlns:a14="http://schemas.microsoft.com/office/drawing/2010/main"/>
              </a:ext>
            </a:extLst>
          </a:blip>
          <a:srcRect/>
          <a:stretch>
            <a:fillRect/>
          </a:stretch>
        </p:blipFill>
        <p:spPr bwMode="invGray">
          <a:xfrm>
            <a:off x="0" y="0"/>
            <a:ext cx="9144000" cy="1250128"/>
          </a:xfrm>
          <a:prstGeom prst="rect">
            <a:avLst/>
          </a:prstGeom>
        </p:spPr>
      </p:pic>
      <p:sp>
        <p:nvSpPr>
          <p:cNvPr id="7" name="Rectangle 6"/>
          <p:cNvSpPr/>
          <p:nvPr userDrawn="1"/>
        </p:nvSpPr>
        <p:spPr bwMode="invGray">
          <a:xfrm>
            <a:off x="0" y="4857750"/>
            <a:ext cx="9144000" cy="285750"/>
          </a:xfrm>
          <a:prstGeom prst="rect">
            <a:avLst/>
          </a:prstGeom>
          <a:solidFill>
            <a:schemeClr val="tx2">
              <a:lumMod val="7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8" name="Picture 7" descr="nrc-logotype-e.png"/>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7509640" y="4938548"/>
            <a:ext cx="1219200" cy="143799"/>
          </a:xfrm>
          <a:prstGeom prst="rect">
            <a:avLst/>
          </a:prstGeom>
        </p:spPr>
      </p:pic>
      <p:sp>
        <p:nvSpPr>
          <p:cNvPr id="2" name="Title Placeholder 1"/>
          <p:cNvSpPr>
            <a:spLocks noGrp="1"/>
          </p:cNvSpPr>
          <p:nvPr>
            <p:ph type="title"/>
          </p:nvPr>
        </p:nvSpPr>
        <p:spPr>
          <a:xfrm>
            <a:off x="457200" y="205978"/>
            <a:ext cx="8229600" cy="65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bwMode="gray">
          <a:xfrm>
            <a:off x="0" y="4857589"/>
            <a:ext cx="9144000" cy="2057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Footer Placeholder 14"/>
          <p:cNvSpPr>
            <a:spLocks noGrp="1"/>
          </p:cNvSpPr>
          <p:nvPr>
            <p:ph type="ftr" sz="quarter" idx="3"/>
          </p:nvPr>
        </p:nvSpPr>
        <p:spPr>
          <a:xfrm>
            <a:off x="3124200" y="4876118"/>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solidFill>
                  <a:schemeClr val="bg1"/>
                </a:solidFill>
              </a:rPr>
              <a:t>NRC: Canada’s RTO</a:t>
            </a:r>
            <a:endParaRPr lang="en-CA" dirty="0">
              <a:solidFill>
                <a:schemeClr val="bg1"/>
              </a:solidFill>
            </a:endParaRPr>
          </a:p>
        </p:txBody>
      </p:sp>
      <p:sp>
        <p:nvSpPr>
          <p:cNvPr id="16" name="Slide Number Placeholder 15"/>
          <p:cNvSpPr>
            <a:spLocks noGrp="1"/>
          </p:cNvSpPr>
          <p:nvPr>
            <p:ph type="sldNum" sz="quarter" idx="4"/>
          </p:nvPr>
        </p:nvSpPr>
        <p:spPr>
          <a:xfrm>
            <a:off x="406400" y="4876118"/>
            <a:ext cx="1124857" cy="273844"/>
          </a:xfrm>
          <a:prstGeom prst="rect">
            <a:avLst/>
          </a:prstGeom>
        </p:spPr>
        <p:txBody>
          <a:bodyPr vert="horz" lIns="91440" tIns="45720" rIns="91440" bIns="45720" rtlCol="0" anchor="ctr"/>
          <a:lstStyle>
            <a:lvl1pPr algn="l">
              <a:defRPr sz="900" b="1">
                <a:solidFill>
                  <a:schemeClr val="bg1"/>
                </a:solidFill>
              </a:defRPr>
            </a:lvl1pPr>
          </a:lstStyle>
          <a:p>
            <a:fld id="{EE130977-E003-4530-AE2B-3769B03D859D}" type="slidenum">
              <a:rPr lang="en-CA" smtClean="0"/>
              <a:pPr/>
              <a:t>‹#›</a:t>
            </a:fld>
            <a:endParaRPr lang="en-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7" r:id="rId6"/>
    <p:sldLayoutId id="2147483662" r:id="rId7"/>
    <p:sldLayoutId id="2147483654" r:id="rId8"/>
    <p:sldLayoutId id="2147483663" r:id="rId9"/>
  </p:sldLayoutIdLst>
  <p:hf hdr="0" ftr="0" dt="0"/>
  <p:txStyles>
    <p:title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p:titleStyle>
    <p:bodyStyle>
      <a:lvl1pPr marL="227013" indent="-227013"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461963" indent="-2349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687388" indent="-225425"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914400" indent="-22701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1141413" indent="-227013"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02-15-1540-PPT-HC-EN-02.jpg">
            <a:extLst>
              <a:ext uri="{FF2B5EF4-FFF2-40B4-BE49-F238E27FC236}">
                <a16:creationId xmlns:a16="http://schemas.microsoft.com/office/drawing/2014/main" xmlns="" id="{23A2202B-BD4D-488E-9BB8-9A4C4CF41A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a:extLst>
              <a:ext uri="{FF2B5EF4-FFF2-40B4-BE49-F238E27FC236}">
                <a16:creationId xmlns:a16="http://schemas.microsoft.com/office/drawing/2014/main" xmlns="" id="{EE2CE52F-D113-451E-B822-A637AE0560E5}"/>
              </a:ext>
            </a:extLst>
          </p:cNvPr>
          <p:cNvSpPr>
            <a:spLocks noGrp="1"/>
          </p:cNvSpPr>
          <p:nvPr>
            <p:ph type="title"/>
          </p:nvPr>
        </p:nvSpPr>
        <p:spPr bwMode="auto">
          <a:xfrm>
            <a:off x="284164" y="205979"/>
            <a:ext cx="8582025" cy="5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4100" name="Text Placeholder 2">
            <a:extLst>
              <a:ext uri="{FF2B5EF4-FFF2-40B4-BE49-F238E27FC236}">
                <a16:creationId xmlns:a16="http://schemas.microsoft.com/office/drawing/2014/main" xmlns="" id="{6AC56DBC-0C3A-4DD3-BFA1-E8A84C538FEC}"/>
              </a:ext>
            </a:extLst>
          </p:cNvPr>
          <p:cNvSpPr>
            <a:spLocks noGrp="1"/>
          </p:cNvSpPr>
          <p:nvPr>
            <p:ph type="body" idx="1"/>
          </p:nvPr>
        </p:nvSpPr>
        <p:spPr bwMode="auto">
          <a:xfrm>
            <a:off x="284164" y="854869"/>
            <a:ext cx="858202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xmlns="" id="{4EB2D07D-872D-493B-A832-C14F5436C255}"/>
              </a:ext>
            </a:extLst>
          </p:cNvPr>
          <p:cNvSpPr>
            <a:spLocks noGrp="1"/>
          </p:cNvSpPr>
          <p:nvPr>
            <p:ph type="sldNum" sz="quarter" idx="4"/>
          </p:nvPr>
        </p:nvSpPr>
        <p:spPr>
          <a:xfrm>
            <a:off x="8424864" y="4827985"/>
            <a:ext cx="568325"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0" smtClean="0">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2E240D7-E751-4753-91AF-7FDA93AC722E}" type="slidenum">
              <a:rPr kumimoji="0" lang="en-US" altLang="en-US" sz="11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1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600157174"/>
      </p:ext>
    </p:extLst>
  </p:cSld>
  <p:clrMap bg1="lt1" tx1="dk1" bg2="lt2" tx2="dk2" accent1="accent1" accent2="accent2" accent3="accent3" accent4="accent4" accent5="accent5" accent6="accent6" hlink="hlink" folHlink="folHlink"/>
  <p:sldLayoutIdLst>
    <p:sldLayoutId id="2147483665" r:id="rId1"/>
  </p:sldLayoutIdLst>
  <p:hf hdr="0" ftr="0" dt="0"/>
  <p:txStyles>
    <p:titleStyle>
      <a:lvl1pPr algn="l" defTabSz="457200" rtl="0" eaLnBrk="0" fontAlgn="base" hangingPunct="0">
        <a:spcBef>
          <a:spcPct val="0"/>
        </a:spcBef>
        <a:spcAft>
          <a:spcPct val="0"/>
        </a:spcAft>
        <a:defRPr sz="2800" b="1" kern="1200">
          <a:solidFill>
            <a:srgbClr val="4F0D1E"/>
          </a:solidFill>
          <a:latin typeface="+mj-lt"/>
          <a:ea typeface="ＭＳ Ｐゴシック" charset="0"/>
          <a:cs typeface="ＭＳ Ｐゴシック" charset="0"/>
        </a:defRPr>
      </a:lvl1pPr>
      <a:lvl2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404040"/>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404040"/>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404040"/>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rgbClr val="404040"/>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40404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02-15-1540-PPT-HC-EN-02.jpg">
            <a:extLst>
              <a:ext uri="{FF2B5EF4-FFF2-40B4-BE49-F238E27FC236}">
                <a16:creationId xmlns:a16="http://schemas.microsoft.com/office/drawing/2014/main" xmlns="" id="{23A2202B-BD4D-488E-9BB8-9A4C4CF41A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a:extLst>
              <a:ext uri="{FF2B5EF4-FFF2-40B4-BE49-F238E27FC236}">
                <a16:creationId xmlns:a16="http://schemas.microsoft.com/office/drawing/2014/main" xmlns="" id="{EE2CE52F-D113-451E-B822-A637AE0560E5}"/>
              </a:ext>
            </a:extLst>
          </p:cNvPr>
          <p:cNvSpPr>
            <a:spLocks noGrp="1"/>
          </p:cNvSpPr>
          <p:nvPr>
            <p:ph type="title"/>
          </p:nvPr>
        </p:nvSpPr>
        <p:spPr bwMode="auto">
          <a:xfrm>
            <a:off x="284164" y="205979"/>
            <a:ext cx="8582025" cy="5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4100" name="Text Placeholder 2">
            <a:extLst>
              <a:ext uri="{FF2B5EF4-FFF2-40B4-BE49-F238E27FC236}">
                <a16:creationId xmlns:a16="http://schemas.microsoft.com/office/drawing/2014/main" xmlns="" id="{6AC56DBC-0C3A-4DD3-BFA1-E8A84C538FEC}"/>
              </a:ext>
            </a:extLst>
          </p:cNvPr>
          <p:cNvSpPr>
            <a:spLocks noGrp="1"/>
          </p:cNvSpPr>
          <p:nvPr>
            <p:ph type="body" idx="1"/>
          </p:nvPr>
        </p:nvSpPr>
        <p:spPr bwMode="auto">
          <a:xfrm>
            <a:off x="284164" y="854869"/>
            <a:ext cx="858202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xmlns="" id="{4EB2D07D-872D-493B-A832-C14F5436C255}"/>
              </a:ext>
            </a:extLst>
          </p:cNvPr>
          <p:cNvSpPr>
            <a:spLocks noGrp="1"/>
          </p:cNvSpPr>
          <p:nvPr>
            <p:ph type="sldNum" sz="quarter" idx="4"/>
          </p:nvPr>
        </p:nvSpPr>
        <p:spPr>
          <a:xfrm>
            <a:off x="8424864" y="4827985"/>
            <a:ext cx="568325"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0" smtClean="0">
                <a:solidFill>
                  <a:srgbClr val="FFFFFF"/>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2E240D7-E751-4753-91AF-7FDA93AC722E}" type="slidenum">
              <a:rPr kumimoji="0" lang="en-US" altLang="en-US" sz="11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1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77487643"/>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457200" rtl="0" eaLnBrk="0" fontAlgn="base" hangingPunct="0">
        <a:spcBef>
          <a:spcPct val="0"/>
        </a:spcBef>
        <a:spcAft>
          <a:spcPct val="0"/>
        </a:spcAft>
        <a:defRPr sz="2800" b="1" kern="1200">
          <a:solidFill>
            <a:srgbClr val="4F0D1E"/>
          </a:solidFill>
          <a:latin typeface="+mj-lt"/>
          <a:ea typeface="ＭＳ Ｐゴシック" charset="0"/>
          <a:cs typeface="ＭＳ Ｐゴシック" charset="0"/>
        </a:defRPr>
      </a:lvl1pPr>
      <a:lvl2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404040"/>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404040"/>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404040"/>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rgbClr val="404040"/>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40404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02-15-1540-PPT-HC-EN-02.jpg">
            <a:extLst>
              <a:ext uri="{FF2B5EF4-FFF2-40B4-BE49-F238E27FC236}">
                <a16:creationId xmlns:a16="http://schemas.microsoft.com/office/drawing/2014/main" xmlns="" id="{23A2202B-BD4D-488E-9BB8-9A4C4CF41A61}"/>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a:extLst>
              <a:ext uri="{FF2B5EF4-FFF2-40B4-BE49-F238E27FC236}">
                <a16:creationId xmlns:a16="http://schemas.microsoft.com/office/drawing/2014/main" xmlns="" id="{EE2CE52F-D113-451E-B822-A637AE0560E5}"/>
              </a:ext>
            </a:extLst>
          </p:cNvPr>
          <p:cNvSpPr>
            <a:spLocks noGrp="1"/>
          </p:cNvSpPr>
          <p:nvPr>
            <p:ph type="title"/>
          </p:nvPr>
        </p:nvSpPr>
        <p:spPr bwMode="auto">
          <a:xfrm>
            <a:off x="284164" y="205979"/>
            <a:ext cx="8582025" cy="5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a:p>
        </p:txBody>
      </p:sp>
      <p:sp>
        <p:nvSpPr>
          <p:cNvPr id="4100" name="Text Placeholder 2">
            <a:extLst>
              <a:ext uri="{FF2B5EF4-FFF2-40B4-BE49-F238E27FC236}">
                <a16:creationId xmlns:a16="http://schemas.microsoft.com/office/drawing/2014/main" xmlns="" id="{6AC56DBC-0C3A-4DD3-BFA1-E8A84C538FEC}"/>
              </a:ext>
            </a:extLst>
          </p:cNvPr>
          <p:cNvSpPr>
            <a:spLocks noGrp="1"/>
          </p:cNvSpPr>
          <p:nvPr>
            <p:ph type="body" idx="1"/>
          </p:nvPr>
        </p:nvSpPr>
        <p:spPr bwMode="auto">
          <a:xfrm>
            <a:off x="284164" y="854869"/>
            <a:ext cx="858202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a:extLst>
              <a:ext uri="{FF2B5EF4-FFF2-40B4-BE49-F238E27FC236}">
                <a16:creationId xmlns:a16="http://schemas.microsoft.com/office/drawing/2014/main" xmlns="" id="{4EB2D07D-872D-493B-A832-C14F5436C255}"/>
              </a:ext>
            </a:extLst>
          </p:cNvPr>
          <p:cNvSpPr>
            <a:spLocks noGrp="1"/>
          </p:cNvSpPr>
          <p:nvPr>
            <p:ph type="sldNum" sz="quarter" idx="4"/>
          </p:nvPr>
        </p:nvSpPr>
        <p:spPr>
          <a:xfrm>
            <a:off x="8424864" y="4827985"/>
            <a:ext cx="568325"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0" smtClean="0">
                <a:solidFill>
                  <a:srgbClr val="FFFFFF"/>
                </a:solidFill>
              </a:defRPr>
            </a:lvl1pPr>
          </a:lstStyle>
          <a:p>
            <a:pPr>
              <a:defRPr/>
            </a:pPr>
            <a:fld id="{62E240D7-E751-4753-91AF-7FDA93AC722E}" type="slidenum">
              <a:rPr lang="en-US" altLang="en-US"/>
              <a:pPr>
                <a:defRPr/>
              </a:pPr>
              <a:t>‹#›</a:t>
            </a:fld>
            <a:endParaRPr lang="en-US" altLang="en-US"/>
          </a:p>
        </p:txBody>
      </p:sp>
    </p:spTree>
    <p:extLst>
      <p:ext uri="{BB962C8B-B14F-4D97-AF65-F5344CB8AC3E}">
        <p14:creationId xmlns:p14="http://schemas.microsoft.com/office/powerpoint/2010/main" val="388506621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3" r:id="rId13"/>
  </p:sldLayoutIdLst>
  <p:hf hdr="0" ftr="0" dt="0"/>
  <p:txStyles>
    <p:titleStyle>
      <a:lvl1pPr algn="l" defTabSz="457200" rtl="0" eaLnBrk="0" fontAlgn="base" hangingPunct="0">
        <a:spcBef>
          <a:spcPct val="0"/>
        </a:spcBef>
        <a:spcAft>
          <a:spcPct val="0"/>
        </a:spcAft>
        <a:defRPr sz="2800" b="1" kern="1200">
          <a:solidFill>
            <a:srgbClr val="4F0D1E"/>
          </a:solidFill>
          <a:latin typeface="+mj-lt"/>
          <a:ea typeface="ＭＳ Ｐゴシック" charset="0"/>
          <a:cs typeface="ＭＳ Ｐゴシック" charset="0"/>
        </a:defRPr>
      </a:lvl1pPr>
      <a:lvl2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404040"/>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404040"/>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404040"/>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rgbClr val="404040"/>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40404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02-15-1540-PPT-HC-EN-02.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284164" y="205979"/>
            <a:ext cx="8582025" cy="5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smtClean="0"/>
          </a:p>
        </p:txBody>
      </p:sp>
      <p:sp>
        <p:nvSpPr>
          <p:cNvPr id="4100" name="Text Placeholder 2"/>
          <p:cNvSpPr>
            <a:spLocks noGrp="1"/>
          </p:cNvSpPr>
          <p:nvPr>
            <p:ph type="body" idx="1"/>
          </p:nvPr>
        </p:nvSpPr>
        <p:spPr bwMode="auto">
          <a:xfrm>
            <a:off x="284164" y="854869"/>
            <a:ext cx="858202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424864" y="4827985"/>
            <a:ext cx="568325"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0" smtClean="0">
                <a:solidFill>
                  <a:srgbClr val="FFFFFF"/>
                </a:solidFill>
              </a:defRPr>
            </a:lvl1pPr>
          </a:lstStyle>
          <a:p>
            <a:pPr fontAlgn="base">
              <a:spcBef>
                <a:spcPct val="0"/>
              </a:spcBef>
              <a:spcAft>
                <a:spcPct val="0"/>
              </a:spcAft>
              <a:defRPr/>
            </a:pPr>
            <a:fld id="{D9D56890-4992-4728-BF36-02FC50FCA18E}"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39539379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800" b="1" kern="1200">
          <a:solidFill>
            <a:srgbClr val="4F0D1E"/>
          </a:solidFill>
          <a:latin typeface="+mj-lt"/>
          <a:ea typeface="ＭＳ Ｐゴシック" charset="0"/>
          <a:cs typeface="ＭＳ Ｐゴシック" charset="0"/>
        </a:defRPr>
      </a:lvl1pPr>
      <a:lvl2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404040"/>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404040"/>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404040"/>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rgbClr val="404040"/>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40404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02-15-1540-PPT-HC-EN-02.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284164" y="205979"/>
            <a:ext cx="8582025" cy="5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smtClean="0"/>
          </a:p>
        </p:txBody>
      </p:sp>
      <p:sp>
        <p:nvSpPr>
          <p:cNvPr id="4100" name="Text Placeholder 2"/>
          <p:cNvSpPr>
            <a:spLocks noGrp="1"/>
          </p:cNvSpPr>
          <p:nvPr>
            <p:ph type="body" idx="1"/>
          </p:nvPr>
        </p:nvSpPr>
        <p:spPr bwMode="auto">
          <a:xfrm>
            <a:off x="284164" y="854869"/>
            <a:ext cx="858202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424864" y="4827985"/>
            <a:ext cx="568325" cy="273844"/>
          </a:xfrm>
          <a:prstGeom prst="rect">
            <a:avLst/>
          </a:prstGeom>
        </p:spPr>
        <p:txBody>
          <a:bodyPr vert="horz" wrap="square" lIns="91440" tIns="45720" rIns="91440" bIns="45720" numCol="1" anchor="ctr" anchorCtr="0" compatLnSpc="1">
            <a:prstTxWarp prst="textNoShape">
              <a:avLst/>
            </a:prstTxWarp>
          </a:bodyPr>
          <a:lstStyle>
            <a:lvl1pPr eaLnBrk="1" hangingPunct="1">
              <a:defRPr sz="1100" b="0" smtClean="0">
                <a:solidFill>
                  <a:srgbClr val="FFFFFF"/>
                </a:solidFill>
              </a:defRPr>
            </a:lvl1pPr>
          </a:lstStyle>
          <a:p>
            <a:pPr fontAlgn="base">
              <a:spcBef>
                <a:spcPct val="0"/>
              </a:spcBef>
              <a:spcAft>
                <a:spcPct val="0"/>
              </a:spcAft>
              <a:defRPr/>
            </a:pPr>
            <a:fld id="{D9D56890-4992-4728-BF36-02FC50FCA18E}" type="slidenum">
              <a:rPr lang="en-US" altLang="en-US">
                <a:ea typeface="ＭＳ Ｐゴシック" panose="020B0600070205080204" pitchFamily="34" charset="-128"/>
              </a:rPr>
              <a:pPr fontAlgn="base">
                <a:spcBef>
                  <a:spcPct val="0"/>
                </a:spcBef>
                <a:spcAft>
                  <a:spcPct val="0"/>
                </a:spcAft>
                <a:defRPr/>
              </a:pPr>
              <a:t>‹#›</a:t>
            </a:fld>
            <a:endParaRPr lang="en-US" altLang="en-US">
              <a:ea typeface="ＭＳ Ｐゴシック" panose="020B0600070205080204" pitchFamily="34" charset="-128"/>
            </a:endParaRPr>
          </a:p>
        </p:txBody>
      </p:sp>
    </p:spTree>
    <p:extLst>
      <p:ext uri="{BB962C8B-B14F-4D97-AF65-F5344CB8AC3E}">
        <p14:creationId xmlns:p14="http://schemas.microsoft.com/office/powerpoint/2010/main" val="215222838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800" b="1" kern="1200">
          <a:solidFill>
            <a:srgbClr val="4F0D1E"/>
          </a:solidFill>
          <a:latin typeface="+mj-lt"/>
          <a:ea typeface="ＭＳ Ｐゴシック" charset="0"/>
          <a:cs typeface="ＭＳ Ｐゴシック" charset="0"/>
        </a:defRPr>
      </a:lvl1pPr>
      <a:lvl2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404040"/>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404040"/>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404040"/>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rgbClr val="404040"/>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40404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02-15-1540-PPT-HC-EN-02.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284164" y="205979"/>
            <a:ext cx="8582025" cy="5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en-US" altLang="en-US" smtClean="0"/>
          </a:p>
        </p:txBody>
      </p:sp>
      <p:sp>
        <p:nvSpPr>
          <p:cNvPr id="4100" name="Text Placeholder 2"/>
          <p:cNvSpPr>
            <a:spLocks noGrp="1"/>
          </p:cNvSpPr>
          <p:nvPr>
            <p:ph type="body" idx="1"/>
          </p:nvPr>
        </p:nvSpPr>
        <p:spPr bwMode="auto">
          <a:xfrm>
            <a:off x="284164" y="854869"/>
            <a:ext cx="8582025"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8424864" y="4827985"/>
            <a:ext cx="568325" cy="273844"/>
          </a:xfrm>
          <a:prstGeom prst="rect">
            <a:avLst/>
          </a:prstGeom>
        </p:spPr>
        <p:txBody>
          <a:bodyPr vert="horz" wrap="square" lIns="91440" tIns="45720" rIns="91440" bIns="45720" numCol="1" anchor="ctr" anchorCtr="0" compatLnSpc="1">
            <a:prstTxWarp prst="textNoShape">
              <a:avLst/>
            </a:prstTxWarp>
          </a:bodyPr>
          <a:lstStyle>
            <a:lvl1pPr>
              <a:defRPr sz="1100" b="0">
                <a:solidFill>
                  <a:srgbClr val="FFFFFF"/>
                </a:solidFill>
              </a:defRPr>
            </a:lvl1pPr>
          </a:lstStyle>
          <a:p>
            <a:pPr fontAlgn="base">
              <a:spcBef>
                <a:spcPct val="0"/>
              </a:spcBef>
              <a:spcAft>
                <a:spcPct val="0"/>
              </a:spcAft>
            </a:pPr>
            <a:fld id="{DD0C244C-86BA-4581-AC8F-E87F448585F1}" type="slidenum">
              <a:rPr lang="en-US" altLang="en-US" smtClean="0">
                <a:ea typeface="ＭＳ Ｐゴシック" panose="020B0600070205080204" pitchFamily="34" charset="-128"/>
              </a:rPr>
              <a:pPr fontAlgn="base">
                <a:spcBef>
                  <a:spcPct val="0"/>
                </a:spcBef>
                <a:spcAft>
                  <a:spcPct val="0"/>
                </a:spcAft>
              </a:pPr>
              <a:t>‹#›</a:t>
            </a:fld>
            <a:endParaRPr lang="en-US" altLang="en-US" smtClean="0">
              <a:ea typeface="ＭＳ Ｐゴシック" panose="020B0600070205080204" pitchFamily="34" charset="-128"/>
            </a:endParaRPr>
          </a:p>
        </p:txBody>
      </p:sp>
    </p:spTree>
    <p:extLst>
      <p:ext uri="{BB962C8B-B14F-4D97-AF65-F5344CB8AC3E}">
        <p14:creationId xmlns:p14="http://schemas.microsoft.com/office/powerpoint/2010/main" val="1239236410"/>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2800" b="1" kern="1200">
          <a:solidFill>
            <a:srgbClr val="4F0D1E"/>
          </a:solidFill>
          <a:latin typeface="+mj-lt"/>
          <a:ea typeface="ＭＳ Ｐゴシック" charset="0"/>
          <a:cs typeface="ＭＳ Ｐゴシック" charset="0"/>
        </a:defRPr>
      </a:lvl1pPr>
      <a:lvl2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2800" b="1">
          <a:solidFill>
            <a:srgbClr val="4F0D1E"/>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000" kern="1200">
          <a:solidFill>
            <a:srgbClr val="404040"/>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600" kern="1200">
          <a:solidFill>
            <a:srgbClr val="404040"/>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200" kern="1200">
          <a:solidFill>
            <a:srgbClr val="404040"/>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rgbClr val="404040"/>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rgbClr val="404040"/>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3.emf"/><Relationship Id="rId7"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image" Target="../media/image44.emf"/></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12.png"/><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2.jpeg"/><Relationship Id="rId4" Type="http://schemas.openxmlformats.org/officeDocument/2006/relationships/image" Target="../media/image61.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hyperlink" Target="mailto:Liang.Zhou@nrc-cnrc.gc.ca" TargetMode="Externa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64.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6.emf"/><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notesSlide" Target="../notesSlides/notesSlide9.xml"/><Relationship Id="rId7" Type="http://schemas.openxmlformats.org/officeDocument/2006/relationships/image" Target="../media/image24.jpeg"/><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12.png"/><Relationship Id="rId4" Type="http://schemas.openxmlformats.org/officeDocument/2006/relationships/oleObject" Target="../embeddings/oleObject1.bin"/><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1492" y="576519"/>
            <a:ext cx="8686801" cy="2014538"/>
          </a:xfrm>
        </p:spPr>
        <p:txBody>
          <a:bodyPr/>
          <a:lstStyle/>
          <a:p>
            <a:r>
              <a:rPr lang="en-US" sz="3600" dirty="0"/>
              <a:t>National Research Council Canada and Radon Control Technologies</a:t>
            </a:r>
            <a:endParaRPr lang="en-US" sz="2800" dirty="0"/>
          </a:p>
        </p:txBody>
      </p:sp>
      <p:sp>
        <p:nvSpPr>
          <p:cNvPr id="3" name="Subtitle 2"/>
          <p:cNvSpPr>
            <a:spLocks noGrp="1"/>
          </p:cNvSpPr>
          <p:nvPr>
            <p:ph type="subTitle" idx="1"/>
          </p:nvPr>
        </p:nvSpPr>
        <p:spPr>
          <a:xfrm>
            <a:off x="146305" y="3176435"/>
            <a:ext cx="8790431" cy="1476247"/>
          </a:xfrm>
        </p:spPr>
        <p:txBody>
          <a:bodyPr>
            <a:noAutofit/>
          </a:bodyPr>
          <a:lstStyle/>
          <a:p>
            <a:r>
              <a:rPr lang="en-US" dirty="0"/>
              <a:t>Prepared by: Dr. Liang Grace Zhou, Gang Nong, </a:t>
            </a:r>
            <a:r>
              <a:rPr lang="en-US" dirty="0" smtClean="0"/>
              <a:t>and Ethan Li</a:t>
            </a:r>
            <a:endParaRPr lang="en-US" dirty="0"/>
          </a:p>
          <a:p>
            <a:r>
              <a:rPr lang="en-US" dirty="0" smtClean="0"/>
              <a:t>National Research Council Canada - Construction Research Centre</a:t>
            </a:r>
            <a:endParaRPr lang="en-US" dirty="0"/>
          </a:p>
          <a:p>
            <a:r>
              <a:rPr lang="en-US" dirty="0"/>
              <a:t>For: AARST 2018 International Radon Symposium</a:t>
            </a:r>
            <a:r>
              <a:rPr lang="en-US" dirty="0" smtClean="0"/>
              <a:t>™</a:t>
            </a:r>
          </a:p>
          <a:p>
            <a:fld id="{E57D6564-4DD1-4339-9372-8A174A04C6C5}" type="datetime4">
              <a:rPr lang="en-US" smtClean="0"/>
              <a:t>October 2, 2018</a:t>
            </a:fld>
            <a:endParaRPr lang="en-US" dirty="0"/>
          </a:p>
        </p:txBody>
      </p:sp>
      <p:pic>
        <p:nvPicPr>
          <p:cNvPr id="5" name="Picture 4">
            <a:extLst>
              <a:ext uri="{FF2B5EF4-FFF2-40B4-BE49-F238E27FC236}">
                <a16:creationId xmlns:a16="http://schemas.microsoft.com/office/drawing/2014/main" xmlns="" id="{17ECC6C5-6F84-48AF-89F5-9EFF015586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704" y="3874913"/>
            <a:ext cx="1022874" cy="344782"/>
          </a:xfrm>
          <a:prstGeom prst="rect">
            <a:avLst/>
          </a:prstGeom>
        </p:spPr>
      </p:pic>
    </p:spTree>
    <p:extLst>
      <p:ext uri="{BB962C8B-B14F-4D97-AF65-F5344CB8AC3E}">
        <p14:creationId xmlns:p14="http://schemas.microsoft.com/office/powerpoint/2010/main" val="1478008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14870" y="199640"/>
            <a:ext cx="9155899" cy="651272"/>
          </a:xfrm>
        </p:spPr>
        <p:txBody>
          <a:bodyPr>
            <a:noAutofit/>
          </a:bodyPr>
          <a:lstStyle/>
          <a:p>
            <a:r>
              <a:rPr lang="en-US" altLang="en-US" dirty="0"/>
              <a:t>Prevent Soil Gas Entry: </a:t>
            </a:r>
            <a:br>
              <a:rPr lang="en-US" altLang="en-US" dirty="0"/>
            </a:br>
            <a:r>
              <a:rPr lang="en-US" altLang="en-US" dirty="0"/>
              <a:t>Radon Infiltration Building Envelope Test System (RIBETS)</a:t>
            </a:r>
          </a:p>
        </p:txBody>
      </p:sp>
      <p:sp>
        <p:nvSpPr>
          <p:cNvPr id="9" name="Rectangle 8"/>
          <p:cNvSpPr/>
          <p:nvPr/>
        </p:nvSpPr>
        <p:spPr>
          <a:xfrm>
            <a:off x="-34572" y="2937574"/>
            <a:ext cx="6915959" cy="2492990"/>
          </a:xfrm>
          <a:prstGeom prst="rect">
            <a:avLst/>
          </a:prstGeom>
        </p:spPr>
        <p:txBody>
          <a:bodyPr wrap="square">
            <a:spAutoFit/>
          </a:bodyPr>
          <a:lstStyle/>
          <a:p>
            <a:pPr lvl="1"/>
            <a:r>
              <a:rPr lang="en-US" altLang="en-US" dirty="0" smtClean="0"/>
              <a:t>Floor assemblies with gas </a:t>
            </a:r>
            <a:r>
              <a:rPr lang="en-US" altLang="en-US" dirty="0"/>
              <a:t>permeable layer and air </a:t>
            </a:r>
            <a:r>
              <a:rPr lang="en-US" altLang="en-US" dirty="0" smtClean="0"/>
              <a:t>barrier</a:t>
            </a:r>
            <a:endParaRPr lang="en-US" altLang="en-US" dirty="0"/>
          </a:p>
          <a:p>
            <a:pPr lvl="1">
              <a:buFont typeface="Arial" pitchFamily="34" charset="0"/>
              <a:buChar char="•"/>
            </a:pPr>
            <a:r>
              <a:rPr lang="en-US" altLang="en-US" dirty="0"/>
              <a:t> Membrane</a:t>
            </a:r>
          </a:p>
          <a:p>
            <a:pPr lvl="1">
              <a:buFont typeface="Arial" pitchFamily="34" charset="0"/>
              <a:buChar char="•"/>
            </a:pPr>
            <a:r>
              <a:rPr lang="en-US" altLang="en-US" dirty="0"/>
              <a:t> Special property concrete </a:t>
            </a:r>
          </a:p>
          <a:p>
            <a:pPr lvl="1">
              <a:buFont typeface="Arial" pitchFamily="34" charset="0"/>
              <a:buChar char="•"/>
            </a:pPr>
            <a:r>
              <a:rPr lang="en-US" altLang="en-US" dirty="0"/>
              <a:t> Sub-slab ventilation panel </a:t>
            </a:r>
          </a:p>
          <a:p>
            <a:pPr lvl="1">
              <a:buFont typeface="Arial" pitchFamily="34" charset="0"/>
              <a:buChar char="•"/>
            </a:pPr>
            <a:r>
              <a:rPr lang="en-US" altLang="en-US" dirty="0"/>
              <a:t> Sub-slab spray foam</a:t>
            </a:r>
          </a:p>
          <a:p>
            <a:pPr lvl="1">
              <a:buFont typeface="Arial" pitchFamily="34" charset="0"/>
              <a:buChar char="•"/>
            </a:pPr>
            <a:r>
              <a:rPr lang="en-US" altLang="en-US" dirty="0"/>
              <a:t> HVAC components (HRV/ERV) and demand control </a:t>
            </a:r>
          </a:p>
          <a:p>
            <a:pPr lvl="1"/>
            <a:endParaRPr lang="en-US" altLang="en-US" sz="2400" dirty="0"/>
          </a:p>
          <a:p>
            <a:pPr lvl="1"/>
            <a:endParaRPr lang="en-US" altLang="en-US" sz="2400" dirty="0"/>
          </a:p>
        </p:txBody>
      </p:sp>
      <p:sp>
        <p:nvSpPr>
          <p:cNvPr id="7" name="Slide Number Placeholder 6"/>
          <p:cNvSpPr>
            <a:spLocks noGrp="1"/>
          </p:cNvSpPr>
          <p:nvPr>
            <p:ph type="sldNum" sz="quarter" idx="4"/>
          </p:nvPr>
        </p:nvSpPr>
        <p:spPr/>
        <p:txBody>
          <a:bodyPr/>
          <a:lstStyle/>
          <a:p>
            <a:fld id="{EE130977-E003-4530-AE2B-3769B03D859D}" type="slidenum">
              <a:rPr lang="en-CA" smtClean="0"/>
              <a:pPr/>
              <a:t>10</a:t>
            </a:fld>
            <a:endParaRPr lang="en-CA" dirty="0"/>
          </a:p>
        </p:txBody>
      </p:sp>
      <p:grpSp>
        <p:nvGrpSpPr>
          <p:cNvPr id="2" name="Group 17"/>
          <p:cNvGrpSpPr>
            <a:grpSpLocks noChangeAspect="1"/>
          </p:cNvGrpSpPr>
          <p:nvPr/>
        </p:nvGrpSpPr>
        <p:grpSpPr>
          <a:xfrm>
            <a:off x="581633" y="1073960"/>
            <a:ext cx="3606047" cy="1714500"/>
            <a:chOff x="2043649" y="1789959"/>
            <a:chExt cx="5133975" cy="3200400"/>
          </a:xfrm>
        </p:grpSpPr>
        <p:pic>
          <p:nvPicPr>
            <p:cNvPr id="14" name="Picture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3649" y="1789959"/>
              <a:ext cx="5133975" cy="3200400"/>
            </a:xfrm>
            <a:prstGeom prst="rect">
              <a:avLst/>
            </a:prstGeom>
            <a:noFill/>
            <a:ln>
              <a:noFill/>
            </a:ln>
          </p:spPr>
        </p:pic>
        <p:sp>
          <p:nvSpPr>
            <p:cNvPr id="15" name="Rounded Rectangle 14"/>
            <p:cNvSpPr/>
            <p:nvPr/>
          </p:nvSpPr>
          <p:spPr>
            <a:xfrm>
              <a:off x="4945487" y="3541690"/>
              <a:ext cx="91440" cy="206062"/>
            </a:xfrm>
            <a:prstGeom prst="roundRect">
              <a:avLst/>
            </a:prstGeom>
            <a:solidFill>
              <a:srgbClr val="D2EB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1" y="1073960"/>
            <a:ext cx="6915959" cy="1446550"/>
          </a:xfrm>
          <a:prstGeom prst="rect">
            <a:avLst/>
          </a:prstGeom>
        </p:spPr>
        <p:txBody>
          <a:bodyPr wrap="square">
            <a:spAutoFit/>
          </a:bodyPr>
          <a:lstStyle/>
          <a:p>
            <a:endParaRPr lang="en-US" sz="2000" dirty="0"/>
          </a:p>
          <a:p>
            <a:r>
              <a:rPr lang="en-US" altLang="en-US" sz="2000" dirty="0"/>
              <a:t> </a:t>
            </a:r>
          </a:p>
          <a:p>
            <a:pPr lvl="1"/>
            <a:endParaRPr lang="en-US" altLang="en-US" sz="2400" dirty="0"/>
          </a:p>
          <a:p>
            <a:pPr lvl="1"/>
            <a:endParaRPr lang="en-US" altLang="en-US" sz="2400"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8450" y="1073960"/>
            <a:ext cx="2749296" cy="1714500"/>
          </a:xfrm>
          <a:prstGeom prst="rect">
            <a:avLst/>
          </a:prstGeom>
        </p:spPr>
      </p:pic>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9098" y="3455405"/>
            <a:ext cx="1417478"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p:cNvPicPr>
          <p:nvPr/>
        </p:nvPicPr>
        <p:blipFill>
          <a:blip r:embed="rId6" cstate="print"/>
          <a:srcRect/>
          <a:stretch>
            <a:fillRect/>
          </a:stretch>
        </p:blipFill>
        <p:spPr bwMode="auto">
          <a:xfrm>
            <a:off x="6323098" y="3137916"/>
            <a:ext cx="2450592" cy="685800"/>
          </a:xfrm>
          <a:prstGeom prst="rect">
            <a:avLst/>
          </a:prstGeom>
          <a:noFill/>
          <a:ln w="9525">
            <a:noFill/>
            <a:miter lim="800000"/>
            <a:headEnd/>
            <a:tailEnd/>
          </a:ln>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2417" y="3999506"/>
            <a:ext cx="1219200" cy="685800"/>
          </a:xfrm>
          <a:prstGeom prst="rect">
            <a:avLst/>
          </a:prstGeom>
        </p:spPr>
      </p:pic>
      <p:pic>
        <p:nvPicPr>
          <p:cNvPr id="13"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8289" y="4908295"/>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228600"/>
            <a:ext cx="8305800" cy="651272"/>
          </a:xfrm>
        </p:spPr>
        <p:txBody>
          <a:bodyPr>
            <a:normAutofit fontScale="90000"/>
          </a:bodyPr>
          <a:lstStyle/>
          <a:p>
            <a:r>
              <a:rPr lang="en-US" altLang="en-US" dirty="0"/>
              <a:t>Prevent Soil Gas Entry: </a:t>
            </a:r>
            <a:br>
              <a:rPr lang="en-US" altLang="en-US" dirty="0"/>
            </a:br>
            <a:r>
              <a:rPr lang="en-US" altLang="en-US" dirty="0"/>
              <a:t>Radon Diffusion Test Chamber </a:t>
            </a:r>
          </a:p>
        </p:txBody>
      </p:sp>
      <p:sp>
        <p:nvSpPr>
          <p:cNvPr id="7" name="Slide Number Placeholder 6"/>
          <p:cNvSpPr>
            <a:spLocks noGrp="1"/>
          </p:cNvSpPr>
          <p:nvPr>
            <p:ph type="sldNum" sz="quarter" idx="4"/>
          </p:nvPr>
        </p:nvSpPr>
        <p:spPr/>
        <p:txBody>
          <a:bodyPr/>
          <a:lstStyle/>
          <a:p>
            <a:fld id="{EE130977-E003-4530-AE2B-3769B03D859D}" type="slidenum">
              <a:rPr lang="en-CA" smtClean="0"/>
              <a:pPr/>
              <a:t>11</a:t>
            </a:fld>
            <a:endParaRPr lang="en-CA" dirty="0"/>
          </a:p>
        </p:txBody>
      </p:sp>
      <p:sp>
        <p:nvSpPr>
          <p:cNvPr id="13" name="Rectangle 12"/>
          <p:cNvSpPr/>
          <p:nvPr/>
        </p:nvSpPr>
        <p:spPr>
          <a:xfrm>
            <a:off x="2356824" y="2367325"/>
            <a:ext cx="6787176" cy="2308324"/>
          </a:xfrm>
          <a:prstGeom prst="rect">
            <a:avLst/>
          </a:prstGeom>
        </p:spPr>
        <p:txBody>
          <a:bodyPr wrap="square">
            <a:spAutoFit/>
          </a:bodyPr>
          <a:lstStyle/>
          <a:p>
            <a:pPr lvl="1">
              <a:lnSpc>
                <a:spcPct val="150000"/>
              </a:lnSpc>
            </a:pPr>
            <a:r>
              <a:rPr lang="en-US" altLang="en-US" sz="1600" b="1" dirty="0">
                <a:solidFill>
                  <a:srgbClr val="FF0000"/>
                </a:solidFill>
              </a:rPr>
              <a:t>Material </a:t>
            </a:r>
            <a:r>
              <a:rPr lang="en-US" altLang="en-US" sz="1600" dirty="0"/>
              <a:t>evaluation ISO/TS 11665-13: 2017</a:t>
            </a:r>
            <a:r>
              <a:rPr lang="en-US" sz="1600" dirty="0"/>
              <a:t> </a:t>
            </a:r>
            <a:endParaRPr lang="en-US" altLang="en-US" sz="1600" dirty="0"/>
          </a:p>
          <a:p>
            <a:pPr lvl="1">
              <a:lnSpc>
                <a:spcPct val="150000"/>
              </a:lnSpc>
              <a:buFont typeface="Arial" pitchFamily="34" charset="0"/>
              <a:buChar char="•"/>
            </a:pPr>
            <a:r>
              <a:rPr lang="en-US" altLang="en-US" sz="1600" dirty="0"/>
              <a:t> Special property concrete</a:t>
            </a:r>
          </a:p>
          <a:p>
            <a:pPr lvl="1">
              <a:buFont typeface="Arial" pitchFamily="34" charset="0"/>
              <a:buChar char="•"/>
            </a:pPr>
            <a:r>
              <a:rPr lang="en-US" altLang="en-US" sz="1600" dirty="0"/>
              <a:t> Membrane </a:t>
            </a:r>
          </a:p>
          <a:p>
            <a:pPr lvl="1">
              <a:buFont typeface="Arial" pitchFamily="34" charset="0"/>
              <a:buChar char="•"/>
            </a:pPr>
            <a:r>
              <a:rPr lang="en-US" altLang="en-US" sz="1600" dirty="0"/>
              <a:t> Sub-slab spray foam</a:t>
            </a:r>
          </a:p>
          <a:p>
            <a:pPr lvl="1">
              <a:buFont typeface="Arial" pitchFamily="34" charset="0"/>
              <a:buChar char="•"/>
            </a:pPr>
            <a:r>
              <a:rPr lang="en-US" altLang="en-US" sz="1600" dirty="0"/>
              <a:t> Foam board and tape</a:t>
            </a:r>
          </a:p>
          <a:p>
            <a:pPr lvl="1">
              <a:buFont typeface="Arial" pitchFamily="34" charset="0"/>
              <a:buChar char="•"/>
            </a:pPr>
            <a:r>
              <a:rPr lang="en-US" altLang="en-US" sz="1600" dirty="0"/>
              <a:t> Sealant</a:t>
            </a:r>
          </a:p>
          <a:p>
            <a:pPr lvl="1">
              <a:buFont typeface="Arial" pitchFamily="34" charset="0"/>
              <a:buChar char="•"/>
            </a:pPr>
            <a:endParaRPr lang="en-US" altLang="en-US" sz="1600" dirty="0"/>
          </a:p>
          <a:p>
            <a:pPr lvl="1"/>
            <a:endParaRPr lang="en-US" altLang="en-US" sz="1600"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216" y="1026751"/>
            <a:ext cx="22019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descr="C:\Users\data\Desktop\LGZ\PromotionCase20160323\IMG_04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1650" y="1052191"/>
            <a:ext cx="205528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61840" y="1052191"/>
            <a:ext cx="2128863" cy="1371600"/>
          </a:xfrm>
          <a:prstGeom prst="rect">
            <a:avLst/>
          </a:prstGeom>
        </p:spPr>
      </p:pic>
      <p:pic>
        <p:nvPicPr>
          <p:cNvPr id="409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206" y="2561035"/>
            <a:ext cx="2043919"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6435" y="3064314"/>
            <a:ext cx="1936862" cy="1371600"/>
          </a:xfrm>
          <a:prstGeom prst="rect">
            <a:avLst/>
          </a:prstGeom>
        </p:spPr>
      </p:pic>
      <p:sp>
        <p:nvSpPr>
          <p:cNvPr id="2" name="Rectangle 1"/>
          <p:cNvSpPr/>
          <p:nvPr/>
        </p:nvSpPr>
        <p:spPr>
          <a:xfrm>
            <a:off x="247216" y="4085536"/>
            <a:ext cx="6599820" cy="830997"/>
          </a:xfrm>
          <a:prstGeom prst="rect">
            <a:avLst/>
          </a:prstGeom>
        </p:spPr>
        <p:txBody>
          <a:bodyPr wrap="square">
            <a:spAutoFit/>
          </a:bodyPr>
          <a:lstStyle/>
          <a:p>
            <a:r>
              <a:rPr lang="en-CA" sz="1600" i="1" dirty="0"/>
              <a:t>CCMC Technical Guide for “Medium Density (MD) Spray Polyurethane Foam Insulation (SPUF) for Soil Gas (Radon) Control beneath Concrete Slabs-on-Ground”  2017</a:t>
            </a:r>
          </a:p>
        </p:txBody>
      </p:sp>
      <p:pic>
        <p:nvPicPr>
          <p:cNvPr id="1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8289" y="4908295"/>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390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1892" y="230692"/>
            <a:ext cx="8752108" cy="651272"/>
          </a:xfrm>
        </p:spPr>
        <p:txBody>
          <a:bodyPr>
            <a:noAutofit/>
          </a:bodyPr>
          <a:lstStyle/>
          <a:p>
            <a:r>
              <a:rPr lang="en-US" altLang="en-US" dirty="0"/>
              <a:t>A Combination of Strategies: </a:t>
            </a:r>
            <a:br>
              <a:rPr lang="en-US" altLang="en-US" dirty="0"/>
            </a:br>
            <a:r>
              <a:rPr lang="en-US" dirty="0"/>
              <a:t>CCHT Semi-Detached Net-Zero </a:t>
            </a:r>
            <a:r>
              <a:rPr lang="en-US" dirty="0" smtClean="0"/>
              <a:t>Energy-Ready Smart </a:t>
            </a:r>
            <a:r>
              <a:rPr lang="en-US" dirty="0"/>
              <a:t>Home</a:t>
            </a:r>
            <a:endParaRPr lang="en-CA" dirty="0"/>
          </a:p>
        </p:txBody>
      </p:sp>
      <p:sp>
        <p:nvSpPr>
          <p:cNvPr id="4" name="Slide Number Placeholder 3"/>
          <p:cNvSpPr>
            <a:spLocks noGrp="1"/>
          </p:cNvSpPr>
          <p:nvPr>
            <p:ph type="sldNum" sz="quarter" idx="4"/>
          </p:nvPr>
        </p:nvSpPr>
        <p:spPr/>
        <p:txBody>
          <a:bodyPr/>
          <a:lstStyle/>
          <a:p>
            <a:fld id="{EE130977-E003-4530-AE2B-3769B03D859D}" type="slidenum">
              <a:rPr lang="en-CA" smtClean="0"/>
              <a:pPr/>
              <a:t>12</a:t>
            </a:fld>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8332" y="2684656"/>
            <a:ext cx="2438400" cy="13716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9403" y="1102174"/>
            <a:ext cx="2438400" cy="13716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4664" y="2684656"/>
            <a:ext cx="2438400" cy="1371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8478" y="1094009"/>
            <a:ext cx="2438400" cy="13716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134" y="2684656"/>
            <a:ext cx="2438400" cy="1371600"/>
          </a:xfrm>
          <a:prstGeom prst="rect">
            <a:avLst/>
          </a:prstGeom>
        </p:spPr>
      </p:pic>
      <p:sp>
        <p:nvSpPr>
          <p:cNvPr id="2" name="Rectangle 1"/>
          <p:cNvSpPr/>
          <p:nvPr/>
        </p:nvSpPr>
        <p:spPr>
          <a:xfrm>
            <a:off x="-54440" y="4088631"/>
            <a:ext cx="9339944" cy="1077218"/>
          </a:xfrm>
          <a:prstGeom prst="rect">
            <a:avLst/>
          </a:prstGeom>
        </p:spPr>
        <p:txBody>
          <a:bodyPr wrap="square">
            <a:spAutoFit/>
          </a:bodyPr>
          <a:lstStyle/>
          <a:p>
            <a:r>
              <a:rPr lang="en-US" sz="1600" dirty="0"/>
              <a:t>A verified sub-slab ventilation panel, a verified radon prevention membrane, </a:t>
            </a:r>
            <a:r>
              <a:rPr lang="en-US" sz="1600" dirty="0" smtClean="0"/>
              <a:t>an integrated </a:t>
            </a:r>
            <a:r>
              <a:rPr lang="en-US" sz="1600" dirty="0"/>
              <a:t>drainage system, 4 radon stacks</a:t>
            </a:r>
          </a:p>
          <a:p>
            <a:r>
              <a:rPr lang="en-US" sz="1600" dirty="0"/>
              <a:t>Extensive sensors for monitoring sub-slab pressure, soil temperature, stack flow/RH/T/V.</a:t>
            </a:r>
          </a:p>
          <a:p>
            <a:r>
              <a:rPr lang="en-US" sz="1600" dirty="0"/>
              <a:t> </a:t>
            </a:r>
            <a:endParaRPr lang="en-CA" sz="1600" dirty="0"/>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6134" y="1094009"/>
            <a:ext cx="2438400" cy="1371600"/>
          </a:xfrm>
          <a:prstGeom prst="rect">
            <a:avLst/>
          </a:prstGeom>
        </p:spPr>
      </p:pic>
      <p:pic>
        <p:nvPicPr>
          <p:cNvPr id="12"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58289" y="4908295"/>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19035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314" y="246007"/>
            <a:ext cx="9078686" cy="651272"/>
          </a:xfrm>
        </p:spPr>
        <p:txBody>
          <a:bodyPr>
            <a:noAutofit/>
          </a:bodyPr>
          <a:lstStyle/>
          <a:p>
            <a:r>
              <a:rPr lang="en-US" dirty="0"/>
              <a:t>Indoor Radon </a:t>
            </a:r>
            <a:r>
              <a:rPr lang="en-US" dirty="0" smtClean="0"/>
              <a:t>Dilution: Air </a:t>
            </a:r>
            <a:r>
              <a:rPr lang="en-US" dirty="0"/>
              <a:t>Tightness, Air </a:t>
            </a:r>
            <a:r>
              <a:rPr lang="en-US" dirty="0" smtClean="0"/>
              <a:t>Changes per Hour, </a:t>
            </a:r>
            <a:r>
              <a:rPr lang="en-US" dirty="0"/>
              <a:t>and </a:t>
            </a:r>
            <a:r>
              <a:rPr lang="en-US" dirty="0" smtClean="0"/>
              <a:t>Heat Recovery Ventilator</a:t>
            </a:r>
            <a:endParaRPr lang="en-US" dirty="0"/>
          </a:p>
        </p:txBody>
      </p:sp>
      <p:sp>
        <p:nvSpPr>
          <p:cNvPr id="4" name="Slide Number Placeholder 3"/>
          <p:cNvSpPr>
            <a:spLocks noGrp="1"/>
          </p:cNvSpPr>
          <p:nvPr>
            <p:ph type="sldNum" sz="quarter" idx="4"/>
          </p:nvPr>
        </p:nvSpPr>
        <p:spPr/>
        <p:txBody>
          <a:bodyPr/>
          <a:lstStyle/>
          <a:p>
            <a:fld id="{EE130977-E003-4530-AE2B-3769B03D859D}" type="slidenum">
              <a:rPr lang="en-CA" smtClean="0"/>
              <a:pPr/>
              <a:t>13</a:t>
            </a:fld>
            <a:endParaRPr lang="en-CA"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1026" y="1416276"/>
            <a:ext cx="3053715" cy="1234440"/>
          </a:xfrm>
          <a:prstGeom prst="rect">
            <a:avLst/>
          </a:prstGeom>
          <a:noFill/>
          <a:ln>
            <a:noFill/>
          </a:ln>
        </p:spPr>
      </p:pic>
      <p:sp>
        <p:nvSpPr>
          <p:cNvPr id="6" name="Rectangle 5"/>
          <p:cNvSpPr/>
          <p:nvPr/>
        </p:nvSpPr>
        <p:spPr>
          <a:xfrm>
            <a:off x="504996" y="987460"/>
            <a:ext cx="7203056" cy="507831"/>
          </a:xfrm>
          <a:prstGeom prst="rect">
            <a:avLst/>
          </a:prstGeom>
        </p:spPr>
        <p:txBody>
          <a:bodyPr wrap="square">
            <a:spAutoFit/>
          </a:bodyPr>
          <a:lstStyle/>
          <a:p>
            <a:pPr>
              <a:lnSpc>
                <a:spcPct val="150000"/>
              </a:lnSpc>
            </a:pPr>
            <a:r>
              <a:rPr lang="en-US" dirty="0"/>
              <a:t>A two-</a:t>
            </a:r>
            <a:r>
              <a:rPr lang="en-US" dirty="0" err="1"/>
              <a:t>storey</a:t>
            </a:r>
            <a:r>
              <a:rPr lang="en-US" dirty="0"/>
              <a:t> single house of 1450 ft</a:t>
            </a:r>
            <a:r>
              <a:rPr lang="en-US" baseline="30000" dirty="0"/>
              <a:t>2</a:t>
            </a:r>
            <a:r>
              <a:rPr lang="en-US" dirty="0"/>
              <a:t> with 2 HRV units </a:t>
            </a: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525" y="1416276"/>
            <a:ext cx="3053715" cy="1234440"/>
          </a:xfrm>
          <a:prstGeom prst="rect">
            <a:avLst/>
          </a:prstGeom>
          <a:noFill/>
          <a:ln>
            <a:noFill/>
          </a:ln>
        </p:spPr>
      </p:pic>
      <p:grpSp>
        <p:nvGrpSpPr>
          <p:cNvPr id="9" name="Group 8"/>
          <p:cNvGrpSpPr/>
          <p:nvPr/>
        </p:nvGrpSpPr>
        <p:grpSpPr>
          <a:xfrm>
            <a:off x="6107489" y="1416276"/>
            <a:ext cx="3053715" cy="1234440"/>
            <a:chOff x="6107488" y="1888368"/>
            <a:chExt cx="3053715" cy="1645920"/>
          </a:xfrm>
        </p:grpSpPr>
        <p:pic>
          <p:nvPicPr>
            <p:cNvPr id="8" name="Picture 7"/>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7488" y="1888368"/>
              <a:ext cx="3053715" cy="1645920"/>
            </a:xfrm>
            <a:prstGeom prst="rect">
              <a:avLst/>
            </a:prstGeom>
            <a:noFill/>
            <a:ln>
              <a:noFill/>
            </a:ln>
          </p:spPr>
        </p:pic>
        <p:pic>
          <p:nvPicPr>
            <p:cNvPr id="8806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71332" y="1954961"/>
              <a:ext cx="161925" cy="11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1" name="Rectangle 10"/>
          <p:cNvSpPr/>
          <p:nvPr/>
        </p:nvSpPr>
        <p:spPr>
          <a:xfrm>
            <a:off x="235793" y="2650716"/>
            <a:ext cx="4521265" cy="2308324"/>
          </a:xfrm>
          <a:prstGeom prst="rect">
            <a:avLst/>
          </a:prstGeom>
        </p:spPr>
        <p:txBody>
          <a:bodyPr wrap="square">
            <a:spAutoFit/>
          </a:bodyPr>
          <a:lstStyle/>
          <a:p>
            <a:pPr>
              <a:lnSpc>
                <a:spcPct val="150000"/>
              </a:lnSpc>
            </a:pPr>
            <a:r>
              <a:rPr lang="en-US" sz="1600" dirty="0"/>
              <a:t>Tracer gas decay test</a:t>
            </a:r>
          </a:p>
          <a:p>
            <a:pPr>
              <a:lnSpc>
                <a:spcPct val="150000"/>
              </a:lnSpc>
            </a:pPr>
            <a:r>
              <a:rPr lang="en-US" sz="1600" dirty="0"/>
              <a:t>HRV#1 </a:t>
            </a:r>
            <a:r>
              <a:rPr lang="en-US" sz="1600" dirty="0">
                <a:solidFill>
                  <a:srgbClr val="FF0000"/>
                </a:solidFill>
              </a:rPr>
              <a:t>Off</a:t>
            </a:r>
            <a:r>
              <a:rPr lang="en-US" sz="1600" dirty="0"/>
              <a:t> and HRV#2 </a:t>
            </a:r>
            <a:r>
              <a:rPr lang="en-US" sz="1600" dirty="0">
                <a:solidFill>
                  <a:srgbClr val="FF0000"/>
                </a:solidFill>
              </a:rPr>
              <a:t>Off</a:t>
            </a:r>
            <a:r>
              <a:rPr lang="en-US" sz="1600" dirty="0"/>
              <a:t>, ACH =</a:t>
            </a:r>
            <a:r>
              <a:rPr lang="en-US" sz="1600" dirty="0">
                <a:solidFill>
                  <a:srgbClr val="FF0000"/>
                </a:solidFill>
              </a:rPr>
              <a:t>0.045 </a:t>
            </a:r>
          </a:p>
          <a:p>
            <a:pPr>
              <a:lnSpc>
                <a:spcPct val="150000"/>
              </a:lnSpc>
            </a:pPr>
            <a:r>
              <a:rPr lang="en-US" sz="1600" dirty="0"/>
              <a:t>HRV#1 </a:t>
            </a:r>
            <a:r>
              <a:rPr lang="en-US" sz="1600" dirty="0">
                <a:solidFill>
                  <a:srgbClr val="FF0000"/>
                </a:solidFill>
              </a:rPr>
              <a:t>On</a:t>
            </a:r>
            <a:r>
              <a:rPr lang="en-US" sz="1600" dirty="0"/>
              <a:t> and HRV#2 </a:t>
            </a:r>
            <a:r>
              <a:rPr lang="en-US" sz="1600" dirty="0">
                <a:solidFill>
                  <a:srgbClr val="FF0000"/>
                </a:solidFill>
              </a:rPr>
              <a:t>Off</a:t>
            </a:r>
            <a:r>
              <a:rPr lang="en-US" sz="1600" dirty="0"/>
              <a:t>, ACH =</a:t>
            </a:r>
            <a:r>
              <a:rPr lang="en-US" sz="1600" dirty="0">
                <a:solidFill>
                  <a:srgbClr val="FF0000"/>
                </a:solidFill>
              </a:rPr>
              <a:t>0.244 </a:t>
            </a:r>
          </a:p>
          <a:p>
            <a:pPr>
              <a:lnSpc>
                <a:spcPct val="150000"/>
              </a:lnSpc>
            </a:pPr>
            <a:r>
              <a:rPr lang="en-US" sz="1600" dirty="0"/>
              <a:t>HRV#1 </a:t>
            </a:r>
            <a:r>
              <a:rPr lang="en-US" sz="1600" dirty="0">
                <a:solidFill>
                  <a:srgbClr val="FF0000"/>
                </a:solidFill>
              </a:rPr>
              <a:t>On </a:t>
            </a:r>
            <a:r>
              <a:rPr lang="en-US" sz="1600" dirty="0"/>
              <a:t>and HRV#2 </a:t>
            </a:r>
            <a:r>
              <a:rPr lang="en-US" sz="1600" dirty="0">
                <a:solidFill>
                  <a:srgbClr val="FF0000"/>
                </a:solidFill>
              </a:rPr>
              <a:t>On</a:t>
            </a:r>
            <a:r>
              <a:rPr lang="en-US" sz="1600" dirty="0"/>
              <a:t>, ACH =</a:t>
            </a:r>
            <a:r>
              <a:rPr lang="en-US" sz="1600" dirty="0">
                <a:solidFill>
                  <a:srgbClr val="FF0000"/>
                </a:solidFill>
              </a:rPr>
              <a:t>0.404</a:t>
            </a:r>
            <a:endParaRPr lang="en-US" sz="1600" dirty="0"/>
          </a:p>
          <a:p>
            <a:pPr>
              <a:lnSpc>
                <a:spcPct val="150000"/>
              </a:lnSpc>
            </a:pPr>
            <a:r>
              <a:rPr lang="en-US" sz="1600" dirty="0"/>
              <a:t>Blower door test</a:t>
            </a:r>
          </a:p>
          <a:p>
            <a:pPr>
              <a:lnSpc>
                <a:spcPct val="150000"/>
              </a:lnSpc>
            </a:pPr>
            <a:r>
              <a:rPr lang="en-US" sz="1600" dirty="0"/>
              <a:t>0.79 ACH @-50 Pa </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37020" y="2731208"/>
            <a:ext cx="4077638" cy="1784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8289" y="4908295"/>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5494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E130977-E003-4530-AE2B-3769B03D859D}" type="slidenum">
              <a:rPr lang="en-CA" smtClean="0"/>
              <a:pPr/>
              <a:t>14</a:t>
            </a:fld>
            <a:endParaRPr lang="en-CA" dirty="0"/>
          </a:p>
        </p:txBody>
      </p:sp>
      <p:sp>
        <p:nvSpPr>
          <p:cNvPr id="6" name="Rectangle 5"/>
          <p:cNvSpPr/>
          <p:nvPr/>
        </p:nvSpPr>
        <p:spPr>
          <a:xfrm>
            <a:off x="276046" y="931988"/>
            <a:ext cx="7203056" cy="507831"/>
          </a:xfrm>
          <a:prstGeom prst="rect">
            <a:avLst/>
          </a:prstGeom>
        </p:spPr>
        <p:txBody>
          <a:bodyPr wrap="square">
            <a:spAutoFit/>
          </a:bodyPr>
          <a:lstStyle/>
          <a:p>
            <a:pPr>
              <a:lnSpc>
                <a:spcPct val="150000"/>
              </a:lnSpc>
            </a:pPr>
            <a:r>
              <a:rPr lang="en-US" dirty="0"/>
              <a:t>A two-</a:t>
            </a:r>
            <a:r>
              <a:rPr lang="en-US" dirty="0" err="1"/>
              <a:t>storey</a:t>
            </a:r>
            <a:r>
              <a:rPr lang="en-US" dirty="0"/>
              <a:t> single house of 1450 ft</a:t>
            </a:r>
            <a:r>
              <a:rPr lang="en-US" baseline="30000" dirty="0"/>
              <a:t>2</a:t>
            </a:r>
            <a:r>
              <a:rPr lang="en-US" dirty="0"/>
              <a:t> with 2 HRV units </a:t>
            </a:r>
          </a:p>
        </p:txBody>
      </p:sp>
      <p:sp>
        <p:nvSpPr>
          <p:cNvPr id="11" name="Rectangle 10"/>
          <p:cNvSpPr/>
          <p:nvPr/>
        </p:nvSpPr>
        <p:spPr>
          <a:xfrm>
            <a:off x="250375" y="3736300"/>
            <a:ext cx="8724180" cy="1569660"/>
          </a:xfrm>
          <a:prstGeom prst="rect">
            <a:avLst/>
          </a:prstGeom>
        </p:spPr>
        <p:txBody>
          <a:bodyPr wrap="square">
            <a:spAutoFit/>
          </a:bodyPr>
          <a:lstStyle/>
          <a:p>
            <a:pPr>
              <a:lnSpc>
                <a:spcPct val="150000"/>
              </a:lnSpc>
            </a:pPr>
            <a:r>
              <a:rPr lang="en-US" sz="1600" dirty="0"/>
              <a:t>HRV#1 </a:t>
            </a:r>
            <a:r>
              <a:rPr lang="en-US" sz="1600" dirty="0">
                <a:solidFill>
                  <a:srgbClr val="FF0000"/>
                </a:solidFill>
              </a:rPr>
              <a:t>On</a:t>
            </a:r>
            <a:r>
              <a:rPr lang="en-US" sz="1600" dirty="0"/>
              <a:t> and HRV#2 </a:t>
            </a:r>
            <a:r>
              <a:rPr lang="en-US" sz="1600" dirty="0">
                <a:solidFill>
                  <a:srgbClr val="FF0000"/>
                </a:solidFill>
              </a:rPr>
              <a:t>Off</a:t>
            </a:r>
            <a:r>
              <a:rPr lang="en-US" sz="1600" dirty="0"/>
              <a:t>, [Rn] range between 17 and 74 </a:t>
            </a:r>
            <a:r>
              <a:rPr lang="en-US" sz="1600" dirty="0" err="1"/>
              <a:t>Bq</a:t>
            </a:r>
            <a:r>
              <a:rPr lang="en-US" sz="1600" dirty="0"/>
              <a:t>/m</a:t>
            </a:r>
            <a:r>
              <a:rPr lang="en-US" sz="1600" baseline="30000" dirty="0"/>
              <a:t>3</a:t>
            </a:r>
            <a:r>
              <a:rPr lang="en-US" sz="1600" dirty="0"/>
              <a:t>, average 43.7 </a:t>
            </a:r>
            <a:r>
              <a:rPr lang="en-US" sz="1600" dirty="0" err="1"/>
              <a:t>Bq</a:t>
            </a:r>
            <a:r>
              <a:rPr lang="en-US" sz="1600" dirty="0"/>
              <a:t>/m</a:t>
            </a:r>
            <a:r>
              <a:rPr lang="en-US" sz="1600" baseline="30000" dirty="0"/>
              <a:t>3</a:t>
            </a:r>
          </a:p>
          <a:p>
            <a:pPr>
              <a:lnSpc>
                <a:spcPct val="150000"/>
              </a:lnSpc>
            </a:pPr>
            <a:r>
              <a:rPr lang="en-US" sz="1600" dirty="0"/>
              <a:t>HRV#1 </a:t>
            </a:r>
            <a:r>
              <a:rPr lang="en-US" sz="1600" dirty="0">
                <a:solidFill>
                  <a:srgbClr val="FF0000"/>
                </a:solidFill>
              </a:rPr>
              <a:t>Off</a:t>
            </a:r>
            <a:r>
              <a:rPr lang="en-US" sz="1600" dirty="0"/>
              <a:t> and HRV#2 </a:t>
            </a:r>
            <a:r>
              <a:rPr lang="en-US" sz="1600" dirty="0">
                <a:solidFill>
                  <a:srgbClr val="FF0000"/>
                </a:solidFill>
              </a:rPr>
              <a:t>Off</a:t>
            </a:r>
            <a:r>
              <a:rPr lang="en-US" sz="1600" dirty="0"/>
              <a:t>, [Rn</a:t>
            </a:r>
            <a:r>
              <a:rPr lang="en-US" sz="1600" dirty="0" smtClean="0"/>
              <a:t>] </a:t>
            </a:r>
            <a:r>
              <a:rPr lang="en-US" sz="1600" dirty="0"/>
              <a:t>increased from 16 </a:t>
            </a:r>
            <a:r>
              <a:rPr lang="en-US" sz="1600" dirty="0" err="1"/>
              <a:t>Bq</a:t>
            </a:r>
            <a:r>
              <a:rPr lang="en-US" sz="1600" dirty="0"/>
              <a:t>/m</a:t>
            </a:r>
            <a:r>
              <a:rPr lang="en-US" sz="1600" baseline="30000" dirty="0"/>
              <a:t>3</a:t>
            </a:r>
            <a:r>
              <a:rPr lang="en-US" sz="1600" dirty="0"/>
              <a:t> to </a:t>
            </a:r>
            <a:r>
              <a:rPr lang="en-US" sz="1600" dirty="0">
                <a:solidFill>
                  <a:srgbClr val="FF0000"/>
                </a:solidFill>
              </a:rPr>
              <a:t>222</a:t>
            </a:r>
            <a:r>
              <a:rPr lang="en-US" sz="1600" dirty="0"/>
              <a:t> </a:t>
            </a:r>
            <a:r>
              <a:rPr lang="en-US" sz="1600" dirty="0" err="1"/>
              <a:t>Bq</a:t>
            </a:r>
            <a:r>
              <a:rPr lang="en-US" sz="1600" dirty="0"/>
              <a:t>/m</a:t>
            </a:r>
            <a:r>
              <a:rPr lang="en-US" sz="1600" baseline="30000" dirty="0"/>
              <a:t>3</a:t>
            </a:r>
            <a:r>
              <a:rPr lang="en-US" sz="1600" dirty="0"/>
              <a:t> within 18 hours</a:t>
            </a:r>
            <a:endParaRPr lang="en-US" sz="1600" dirty="0">
              <a:solidFill>
                <a:srgbClr val="FF0000"/>
              </a:solidFill>
            </a:endParaRPr>
          </a:p>
          <a:p>
            <a:pPr>
              <a:lnSpc>
                <a:spcPct val="150000"/>
              </a:lnSpc>
            </a:pPr>
            <a:r>
              <a:rPr lang="en-US" sz="1600" dirty="0"/>
              <a:t>HRV#1 </a:t>
            </a:r>
            <a:r>
              <a:rPr lang="en-US" sz="1600" dirty="0">
                <a:solidFill>
                  <a:srgbClr val="FF0000"/>
                </a:solidFill>
              </a:rPr>
              <a:t>On </a:t>
            </a:r>
            <a:r>
              <a:rPr lang="en-US" sz="1600" dirty="0"/>
              <a:t>and HRV#2 </a:t>
            </a:r>
            <a:r>
              <a:rPr lang="en-US" sz="1600" dirty="0">
                <a:solidFill>
                  <a:srgbClr val="FF0000"/>
                </a:solidFill>
              </a:rPr>
              <a:t>On</a:t>
            </a:r>
            <a:r>
              <a:rPr lang="en-US" sz="1600" dirty="0"/>
              <a:t>, [Rn] decreased from 120 </a:t>
            </a:r>
            <a:r>
              <a:rPr lang="en-US" sz="1600" dirty="0" err="1"/>
              <a:t>Bq</a:t>
            </a:r>
            <a:r>
              <a:rPr lang="en-US" sz="1600" dirty="0"/>
              <a:t>/m</a:t>
            </a:r>
            <a:r>
              <a:rPr lang="en-US" sz="1600" baseline="30000" dirty="0"/>
              <a:t>3</a:t>
            </a:r>
            <a:r>
              <a:rPr lang="en-US" sz="1600" dirty="0"/>
              <a:t> to 33 </a:t>
            </a:r>
            <a:r>
              <a:rPr lang="en-US" sz="1600" dirty="0" err="1"/>
              <a:t>Bq</a:t>
            </a:r>
            <a:r>
              <a:rPr lang="en-US" sz="1600" dirty="0"/>
              <a:t>/m</a:t>
            </a:r>
            <a:r>
              <a:rPr lang="en-US" sz="1600" baseline="30000" dirty="0"/>
              <a:t>3</a:t>
            </a:r>
            <a:r>
              <a:rPr lang="en-US" sz="1600" dirty="0"/>
              <a:t> within 4 hours</a:t>
            </a:r>
          </a:p>
          <a:p>
            <a:pPr>
              <a:lnSpc>
                <a:spcPct val="150000"/>
              </a:lnSpc>
            </a:pPr>
            <a:r>
              <a:rPr lang="en-US" sz="1600" dirty="0"/>
              <a:t> </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7707" y="1336000"/>
            <a:ext cx="4417600" cy="2400300"/>
          </a:xfrm>
          <a:prstGeom prst="rect">
            <a:avLst/>
          </a:prstGeom>
          <a:noFill/>
          <a:ln>
            <a:noFill/>
          </a:ln>
        </p:spPr>
      </p:pic>
      <p:sp>
        <p:nvSpPr>
          <p:cNvPr id="7" name="Title 2"/>
          <p:cNvSpPr txBox="1">
            <a:spLocks/>
          </p:cNvSpPr>
          <p:nvPr/>
        </p:nvSpPr>
        <p:spPr>
          <a:xfrm>
            <a:off x="261252" y="173761"/>
            <a:ext cx="9383486" cy="651272"/>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a:lstStyle>
          <a:p>
            <a:r>
              <a:rPr lang="en-US" dirty="0"/>
              <a:t>Indoor Radon </a:t>
            </a:r>
            <a:r>
              <a:rPr lang="en-US" dirty="0" smtClean="0"/>
              <a:t>Dilution:</a:t>
            </a:r>
            <a:r>
              <a:rPr lang="en-US" dirty="0"/>
              <a:t/>
            </a:r>
            <a:br>
              <a:rPr lang="en-US" dirty="0"/>
            </a:br>
            <a:r>
              <a:rPr lang="en-US" dirty="0"/>
              <a:t>Air Tightness, Air </a:t>
            </a:r>
            <a:r>
              <a:rPr lang="en-US" dirty="0" smtClean="0"/>
              <a:t>Changes per Hour, </a:t>
            </a:r>
            <a:r>
              <a:rPr lang="en-US" dirty="0"/>
              <a:t>HRV, and Radon</a:t>
            </a:r>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289" y="4908295"/>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55793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E130977-E003-4530-AE2B-3769B03D859D}" type="slidenum">
              <a:rPr lang="en-CA" smtClean="0"/>
              <a:pPr/>
              <a:t>15</a:t>
            </a:fld>
            <a:endParaRPr lang="en-C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67" y="1328822"/>
            <a:ext cx="2678849" cy="248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61253" y="4510015"/>
            <a:ext cx="8414574" cy="276999"/>
          </a:xfrm>
          <a:prstGeom prst="rect">
            <a:avLst/>
          </a:prstGeom>
        </p:spPr>
        <p:txBody>
          <a:bodyPr wrap="square">
            <a:spAutoFit/>
          </a:bodyPr>
          <a:lstStyle/>
          <a:p>
            <a:r>
              <a:rPr lang="en-US" sz="1200" dirty="0" smtClean="0"/>
              <a:t>Illustration </a:t>
            </a:r>
            <a:r>
              <a:rPr lang="en-US" sz="1200" dirty="0"/>
              <a:t>courtesy of Natural Resources Canada (left) and </a:t>
            </a:r>
            <a:r>
              <a:rPr lang="en-US" sz="1200" dirty="0" smtClean="0"/>
              <a:t>data from Health </a:t>
            </a:r>
            <a:r>
              <a:rPr lang="en-US" sz="1200" dirty="0"/>
              <a:t>Canada </a:t>
            </a:r>
            <a:r>
              <a:rPr lang="en-US" sz="1200" dirty="0" smtClean="0"/>
              <a:t>cross-Canada </a:t>
            </a:r>
            <a:r>
              <a:rPr lang="en-US" sz="1200" dirty="0"/>
              <a:t>radon survey (right)</a:t>
            </a:r>
            <a:endParaRPr lang="en-CA" sz="1200" dirty="0"/>
          </a:p>
        </p:txBody>
      </p:sp>
      <p:sp>
        <p:nvSpPr>
          <p:cNvPr id="8" name="Title 2"/>
          <p:cNvSpPr txBox="1">
            <a:spLocks/>
          </p:cNvSpPr>
          <p:nvPr/>
        </p:nvSpPr>
        <p:spPr>
          <a:xfrm>
            <a:off x="261252" y="124333"/>
            <a:ext cx="9383486" cy="651272"/>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a:lstStyle>
          <a:p>
            <a:r>
              <a:rPr lang="en-US" dirty="0"/>
              <a:t>Indoor Radon Dilution: HRV for Radon Control</a:t>
            </a:r>
          </a:p>
        </p:txBody>
      </p:sp>
      <p:sp>
        <p:nvSpPr>
          <p:cNvPr id="6" name="Rectangle 5"/>
          <p:cNvSpPr/>
          <p:nvPr/>
        </p:nvSpPr>
        <p:spPr>
          <a:xfrm>
            <a:off x="87783" y="4214729"/>
            <a:ext cx="9056218" cy="369332"/>
          </a:xfrm>
          <a:prstGeom prst="rect">
            <a:avLst/>
          </a:prstGeom>
        </p:spPr>
        <p:txBody>
          <a:bodyPr wrap="square">
            <a:spAutoFit/>
          </a:bodyPr>
          <a:lstStyle/>
          <a:p>
            <a:r>
              <a:rPr lang="en-US" dirty="0" smtClean="0"/>
              <a:t>HRVs suitable for houses which are</a:t>
            </a:r>
            <a:r>
              <a:rPr lang="en-US" b="1" dirty="0" smtClean="0">
                <a:solidFill>
                  <a:srgbClr val="FF0000"/>
                </a:solidFill>
              </a:rPr>
              <a:t> airtight</a:t>
            </a:r>
            <a:r>
              <a:rPr lang="en-US" dirty="0" smtClean="0">
                <a:solidFill>
                  <a:srgbClr val="FF0000"/>
                </a:solidFill>
              </a:rPr>
              <a:t> </a:t>
            </a:r>
            <a:r>
              <a:rPr lang="en-US" dirty="0"/>
              <a:t>and </a:t>
            </a:r>
            <a:r>
              <a:rPr lang="en-US" dirty="0" smtClean="0"/>
              <a:t>with </a:t>
            </a:r>
            <a:r>
              <a:rPr lang="en-US" b="1" dirty="0" smtClean="0">
                <a:solidFill>
                  <a:srgbClr val="FF0000"/>
                </a:solidFill>
              </a:rPr>
              <a:t>moderate </a:t>
            </a:r>
            <a:r>
              <a:rPr lang="en-US" dirty="0"/>
              <a:t>levels of </a:t>
            </a:r>
            <a:r>
              <a:rPr lang="en-US" b="1" dirty="0">
                <a:solidFill>
                  <a:srgbClr val="FF0000"/>
                </a:solidFill>
              </a:rPr>
              <a:t>radon</a:t>
            </a:r>
            <a:endParaRPr lang="en-CA" dirty="0"/>
          </a:p>
        </p:txBody>
      </p:sp>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289" y="4908295"/>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3330395" y="1919920"/>
            <a:ext cx="5471895" cy="923330"/>
          </a:xfrm>
          <a:prstGeom prst="rect">
            <a:avLst/>
          </a:prstGeom>
        </p:spPr>
        <p:txBody>
          <a:bodyPr wrap="square">
            <a:spAutoFit/>
          </a:bodyPr>
          <a:lstStyle/>
          <a:p>
            <a:r>
              <a:rPr lang="en-US" dirty="0" smtClean="0"/>
              <a:t>According to the Cross-Canada survey, </a:t>
            </a:r>
            <a:r>
              <a:rPr lang="en-US" dirty="0" smtClean="0">
                <a:solidFill>
                  <a:srgbClr val="FF0000"/>
                </a:solidFill>
              </a:rPr>
              <a:t>&gt;90% </a:t>
            </a:r>
            <a:r>
              <a:rPr lang="en-US" dirty="0" smtClean="0"/>
              <a:t>of Canadian homes with radon issues have radon concentrations between </a:t>
            </a:r>
            <a:r>
              <a:rPr lang="en-US" dirty="0" smtClean="0">
                <a:solidFill>
                  <a:srgbClr val="FF0000"/>
                </a:solidFill>
              </a:rPr>
              <a:t>200 </a:t>
            </a:r>
            <a:r>
              <a:rPr lang="en-US" dirty="0" err="1" smtClean="0"/>
              <a:t>Bq</a:t>
            </a:r>
            <a:r>
              <a:rPr lang="en-US" dirty="0" smtClean="0"/>
              <a:t>/m3 and</a:t>
            </a:r>
            <a:r>
              <a:rPr lang="en-US" dirty="0" smtClean="0">
                <a:solidFill>
                  <a:srgbClr val="FF0000"/>
                </a:solidFill>
              </a:rPr>
              <a:t> 600 </a:t>
            </a:r>
            <a:r>
              <a:rPr lang="en-US" dirty="0" err="1" smtClean="0"/>
              <a:t>Bq</a:t>
            </a:r>
            <a:r>
              <a:rPr lang="en-US" dirty="0" smtClean="0"/>
              <a:t>/m</a:t>
            </a:r>
            <a:r>
              <a:rPr lang="en-US" baseline="30000" dirty="0" smtClean="0"/>
              <a:t>3</a:t>
            </a:r>
            <a:r>
              <a:rPr lang="en-US" dirty="0" smtClean="0"/>
              <a:t>. </a:t>
            </a:r>
            <a:endParaRPr lang="en-CA" dirty="0"/>
          </a:p>
        </p:txBody>
      </p:sp>
    </p:spTree>
    <p:extLst>
      <p:ext uri="{BB962C8B-B14F-4D97-AF65-F5344CB8AC3E}">
        <p14:creationId xmlns:p14="http://schemas.microsoft.com/office/powerpoint/2010/main" val="13269005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E130977-E003-4530-AE2B-3769B03D859D}" type="slidenum">
              <a:rPr lang="en-CA" smtClean="0"/>
              <a:pPr/>
              <a:t>16</a:t>
            </a:fld>
            <a:endParaRPr lang="en-CA" dirty="0"/>
          </a:p>
        </p:txBody>
      </p:sp>
      <p:sp>
        <p:nvSpPr>
          <p:cNvPr id="8" name="Title 2"/>
          <p:cNvSpPr txBox="1">
            <a:spLocks/>
          </p:cNvSpPr>
          <p:nvPr/>
        </p:nvSpPr>
        <p:spPr>
          <a:xfrm>
            <a:off x="261252" y="231427"/>
            <a:ext cx="9383486" cy="651272"/>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a:lstStyle>
          <a:p>
            <a:r>
              <a:rPr lang="en-US" dirty="0"/>
              <a:t>Full </a:t>
            </a:r>
            <a:r>
              <a:rPr lang="en-US" dirty="0" smtClean="0"/>
              <a:t>Height </a:t>
            </a:r>
            <a:r>
              <a:rPr lang="en-US" dirty="0"/>
              <a:t>Passive Radon Stack: </a:t>
            </a:r>
          </a:p>
          <a:p>
            <a:r>
              <a:rPr lang="en-US" dirty="0"/>
              <a:t>A</a:t>
            </a:r>
            <a:r>
              <a:rPr lang="en-US" dirty="0" smtClean="0"/>
              <a:t> </a:t>
            </a:r>
            <a:r>
              <a:rPr lang="en-US" dirty="0"/>
              <a:t>Field Study in the National Capital Region</a:t>
            </a:r>
          </a:p>
        </p:txBody>
      </p:sp>
      <p:sp>
        <p:nvSpPr>
          <p:cNvPr id="6" name="Rectangle 5"/>
          <p:cNvSpPr/>
          <p:nvPr/>
        </p:nvSpPr>
        <p:spPr>
          <a:xfrm>
            <a:off x="122151" y="953849"/>
            <a:ext cx="8802510" cy="2585323"/>
          </a:xfrm>
          <a:prstGeom prst="rect">
            <a:avLst/>
          </a:prstGeom>
        </p:spPr>
        <p:txBody>
          <a:bodyPr wrap="square">
            <a:spAutoFit/>
          </a:bodyPr>
          <a:lstStyle/>
          <a:p>
            <a:r>
              <a:rPr lang="en-US" dirty="0"/>
              <a:t>December </a:t>
            </a:r>
            <a:r>
              <a:rPr lang="en-US" dirty="0">
                <a:solidFill>
                  <a:srgbClr val="FF0000"/>
                </a:solidFill>
              </a:rPr>
              <a:t>2014</a:t>
            </a:r>
            <a:r>
              <a:rPr lang="en-US" dirty="0"/>
              <a:t>, the </a:t>
            </a:r>
            <a:r>
              <a:rPr lang="en-US" dirty="0">
                <a:solidFill>
                  <a:srgbClr val="FF0000"/>
                </a:solidFill>
              </a:rPr>
              <a:t>British Columbia </a:t>
            </a:r>
            <a:r>
              <a:rPr lang="en-US" dirty="0"/>
              <a:t>Building Code provisions for Area 1 (radon-prone areas).</a:t>
            </a:r>
          </a:p>
          <a:p>
            <a:r>
              <a:rPr lang="en-US" dirty="0"/>
              <a:t>3 </a:t>
            </a:r>
            <a:r>
              <a:rPr lang="en-US" dirty="0">
                <a:solidFill>
                  <a:srgbClr val="FF0000"/>
                </a:solidFill>
              </a:rPr>
              <a:t>National Building Code change requests </a:t>
            </a:r>
            <a:r>
              <a:rPr lang="en-US" dirty="0"/>
              <a:t>to standing committee on housing and small buildings.</a:t>
            </a:r>
          </a:p>
          <a:p>
            <a:r>
              <a:rPr lang="en-US" u="sng" dirty="0" smtClean="0"/>
              <a:t>Study 2017-2018: </a:t>
            </a:r>
            <a:endParaRPr lang="en-US" u="sng" dirty="0"/>
          </a:p>
          <a:p>
            <a:r>
              <a:rPr lang="en-US" dirty="0"/>
              <a:t>5 homes in Ottawa-Gatineau</a:t>
            </a:r>
            <a:r>
              <a:rPr lang="en-US" dirty="0" smtClean="0"/>
              <a:t>, </a:t>
            </a:r>
            <a:r>
              <a:rPr lang="en-US" dirty="0"/>
              <a:t>&gt;30 day stack open, &gt;30 day stack closed, </a:t>
            </a:r>
            <a:r>
              <a:rPr lang="en-US" dirty="0" err="1"/>
              <a:t>Fall&amp;Winter</a:t>
            </a:r>
            <a:endParaRPr lang="en-US" dirty="0"/>
          </a:p>
          <a:p>
            <a:r>
              <a:rPr lang="en-US" dirty="0"/>
              <a:t>Measurements: radon </a:t>
            </a:r>
            <a:r>
              <a:rPr lang="en-US" dirty="0" smtClean="0"/>
              <a:t>concentration (</a:t>
            </a:r>
            <a:r>
              <a:rPr lang="en-US" dirty="0"/>
              <a:t>indoor, soil, and stack); sub-slab pressure; P/T/RH flow rate and air speed in the stack; tracer gas </a:t>
            </a:r>
            <a:r>
              <a:rPr lang="en-US" dirty="0" smtClean="0"/>
              <a:t>test </a:t>
            </a:r>
            <a:r>
              <a:rPr lang="en-US" dirty="0"/>
              <a:t>for air exchange rate; blower door test.</a:t>
            </a:r>
            <a:endParaRPr lang="en-CA" dirty="0"/>
          </a:p>
        </p:txBody>
      </p:sp>
      <p:grpSp>
        <p:nvGrpSpPr>
          <p:cNvPr id="2" name="Group 1"/>
          <p:cNvGrpSpPr/>
          <p:nvPr/>
        </p:nvGrpSpPr>
        <p:grpSpPr>
          <a:xfrm>
            <a:off x="261252" y="3304826"/>
            <a:ext cx="8600345" cy="1437594"/>
            <a:chOff x="261252" y="3304826"/>
            <a:chExt cx="8600345" cy="1437594"/>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2472" y="3654295"/>
              <a:ext cx="1606377" cy="10287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4005645" y="3304826"/>
              <a:ext cx="1371600" cy="137160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0248" y="3444804"/>
              <a:ext cx="1121227" cy="112122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252" y="3559999"/>
              <a:ext cx="1753483" cy="1182421"/>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2951" y="3422489"/>
              <a:ext cx="1978646" cy="1112989"/>
            </a:xfrm>
            <a:prstGeom prst="rect">
              <a:avLst/>
            </a:prstGeom>
          </p:spPr>
        </p:pic>
      </p:grpSp>
      <p:pic>
        <p:nvPicPr>
          <p:cNvPr id="16"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8289" y="4908295"/>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50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E130977-E003-4530-AE2B-3769B03D859D}" type="slidenum">
              <a:rPr lang="en-CA" smtClean="0"/>
              <a:pPr/>
              <a:t>17</a:t>
            </a:fld>
            <a:endParaRPr lang="en-CA" dirty="0"/>
          </a:p>
        </p:txBody>
      </p:sp>
      <p:sp>
        <p:nvSpPr>
          <p:cNvPr id="8" name="Title 2"/>
          <p:cNvSpPr txBox="1">
            <a:spLocks/>
          </p:cNvSpPr>
          <p:nvPr/>
        </p:nvSpPr>
        <p:spPr>
          <a:xfrm>
            <a:off x="261252" y="206711"/>
            <a:ext cx="9383486" cy="651272"/>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a:lstStyle>
          <a:p>
            <a:r>
              <a:rPr lang="en-US" dirty="0"/>
              <a:t>Full Height Passive Radon Stack Field Study: </a:t>
            </a:r>
          </a:p>
          <a:p>
            <a:r>
              <a:rPr lang="en-US" dirty="0" smtClean="0"/>
              <a:t>Basement Radon Concentrations Home 1</a:t>
            </a:r>
            <a:endParaRPr lang="en-US" dirty="0"/>
          </a:p>
        </p:txBody>
      </p:sp>
      <p:sp>
        <p:nvSpPr>
          <p:cNvPr id="6" name="Rectangle 5"/>
          <p:cNvSpPr/>
          <p:nvPr/>
        </p:nvSpPr>
        <p:spPr>
          <a:xfrm>
            <a:off x="2279383" y="4047907"/>
            <a:ext cx="9144000" cy="830997"/>
          </a:xfrm>
          <a:prstGeom prst="rect">
            <a:avLst/>
          </a:prstGeom>
        </p:spPr>
        <p:txBody>
          <a:bodyPr wrap="square">
            <a:spAutoFit/>
          </a:bodyPr>
          <a:lstStyle/>
          <a:p>
            <a:r>
              <a:rPr lang="en-CA" sz="1600" dirty="0"/>
              <a:t>Before sealing radon entry points: </a:t>
            </a:r>
            <a:r>
              <a:rPr lang="en-CA" sz="1600" b="1" dirty="0">
                <a:solidFill>
                  <a:srgbClr val="FF0000"/>
                </a:solidFill>
              </a:rPr>
              <a:t>310</a:t>
            </a:r>
            <a:r>
              <a:rPr lang="en-CA" sz="1600" dirty="0"/>
              <a:t> </a:t>
            </a:r>
            <a:r>
              <a:rPr lang="en-CA" sz="1600" dirty="0" err="1" smtClean="0"/>
              <a:t>Bq</a:t>
            </a:r>
            <a:r>
              <a:rPr lang="en-CA" sz="1600" dirty="0" smtClean="0"/>
              <a:t>/m</a:t>
            </a:r>
            <a:r>
              <a:rPr lang="en-CA" sz="1600" baseline="30000" dirty="0" smtClean="0"/>
              <a:t>3</a:t>
            </a:r>
            <a:endParaRPr lang="en-US" sz="1600" dirty="0" smtClean="0"/>
          </a:p>
          <a:p>
            <a:r>
              <a:rPr lang="en-US" sz="1600" dirty="0" smtClean="0"/>
              <a:t>Closed </a:t>
            </a:r>
            <a:r>
              <a:rPr lang="en-US" sz="1600" dirty="0"/>
              <a:t>stack:  </a:t>
            </a:r>
            <a:r>
              <a:rPr lang="en-US" sz="1600" b="1" dirty="0">
                <a:solidFill>
                  <a:srgbClr val="FF0000"/>
                </a:solidFill>
              </a:rPr>
              <a:t>150</a:t>
            </a:r>
            <a:r>
              <a:rPr lang="en-US" sz="1600" dirty="0"/>
              <a:t> </a:t>
            </a:r>
            <a:r>
              <a:rPr lang="en-US" sz="1600" dirty="0" err="1"/>
              <a:t>Bq</a:t>
            </a:r>
            <a:r>
              <a:rPr lang="en-US" sz="1600" dirty="0"/>
              <a:t>/m</a:t>
            </a:r>
            <a:r>
              <a:rPr lang="en-US" sz="1600" baseline="30000" dirty="0"/>
              <a:t>3</a:t>
            </a:r>
            <a:r>
              <a:rPr lang="en-US" sz="1600" dirty="0"/>
              <a:t>                 </a:t>
            </a:r>
            <a:endParaRPr lang="en-US" sz="1600" dirty="0" smtClean="0"/>
          </a:p>
          <a:p>
            <a:r>
              <a:rPr lang="en-US" sz="1600" dirty="0" smtClean="0"/>
              <a:t>Open </a:t>
            </a:r>
            <a:r>
              <a:rPr lang="en-US" sz="1600" dirty="0"/>
              <a:t>stack:    </a:t>
            </a:r>
            <a:r>
              <a:rPr lang="en-US" sz="1600" b="1" dirty="0">
                <a:solidFill>
                  <a:srgbClr val="FF0000"/>
                </a:solidFill>
              </a:rPr>
              <a:t>110 </a:t>
            </a:r>
            <a:r>
              <a:rPr lang="en-US" sz="1600" dirty="0" err="1"/>
              <a:t>Bq</a:t>
            </a:r>
            <a:r>
              <a:rPr lang="en-US" sz="1600" dirty="0"/>
              <a:t>/m</a:t>
            </a:r>
            <a:r>
              <a:rPr lang="en-US" sz="1600" baseline="30000" dirty="0"/>
              <a:t>3</a:t>
            </a:r>
            <a:r>
              <a:rPr lang="en-US" sz="1600" dirty="0"/>
              <a:t> </a:t>
            </a:r>
            <a:r>
              <a:rPr lang="en-US" sz="1600" b="1" dirty="0">
                <a:solidFill>
                  <a:srgbClr val="FF0000"/>
                </a:solidFill>
              </a:rPr>
              <a:t>(36</a:t>
            </a:r>
            <a:r>
              <a:rPr lang="en-US" sz="1600" b="1" dirty="0" smtClean="0">
                <a:solidFill>
                  <a:srgbClr val="FF0000"/>
                </a:solidFill>
              </a:rPr>
              <a:t>% reduction)</a:t>
            </a:r>
            <a:endParaRPr lang="en-CA" sz="1600" b="1" dirty="0">
              <a:solidFill>
                <a:srgbClr val="FF0000"/>
              </a:solidFill>
            </a:endParaRPr>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65194" y="1147055"/>
            <a:ext cx="478618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289" y="4908295"/>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297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E130977-E003-4530-AE2B-3769B03D859D}" type="slidenum">
              <a:rPr lang="en-CA" smtClean="0"/>
              <a:pPr/>
              <a:t>18</a:t>
            </a:fld>
            <a:endParaRPr lang="en-CA" dirty="0"/>
          </a:p>
        </p:txBody>
      </p:sp>
      <p:sp>
        <p:nvSpPr>
          <p:cNvPr id="8" name="Title 2"/>
          <p:cNvSpPr txBox="1">
            <a:spLocks/>
          </p:cNvSpPr>
          <p:nvPr/>
        </p:nvSpPr>
        <p:spPr>
          <a:xfrm>
            <a:off x="261252" y="206711"/>
            <a:ext cx="9383486" cy="651272"/>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a:lstStyle>
          <a:p>
            <a:r>
              <a:rPr lang="en-US" dirty="0"/>
              <a:t>Full Height Passive Radon Stack Field Study: </a:t>
            </a:r>
          </a:p>
          <a:p>
            <a:r>
              <a:rPr lang="en-US" dirty="0" smtClean="0"/>
              <a:t>Basement Radon Concentrations Home 2</a:t>
            </a:r>
            <a:endParaRPr lang="en-US" dirty="0"/>
          </a:p>
        </p:txBody>
      </p:sp>
      <p:sp>
        <p:nvSpPr>
          <p:cNvPr id="6" name="Rectangle 5"/>
          <p:cNvSpPr/>
          <p:nvPr/>
        </p:nvSpPr>
        <p:spPr>
          <a:xfrm>
            <a:off x="2127303" y="3894807"/>
            <a:ext cx="9144000" cy="830997"/>
          </a:xfrm>
          <a:prstGeom prst="rect">
            <a:avLst/>
          </a:prstGeom>
        </p:spPr>
        <p:txBody>
          <a:bodyPr wrap="square">
            <a:spAutoFit/>
          </a:bodyPr>
          <a:lstStyle/>
          <a:p>
            <a:r>
              <a:rPr lang="en-CA" sz="1600" dirty="0"/>
              <a:t>Before sealing radon entry points: </a:t>
            </a:r>
            <a:r>
              <a:rPr lang="en-CA" sz="1600" b="1" dirty="0">
                <a:solidFill>
                  <a:srgbClr val="FF0000"/>
                </a:solidFill>
              </a:rPr>
              <a:t>200</a:t>
            </a:r>
            <a:r>
              <a:rPr lang="en-CA" sz="1600" dirty="0"/>
              <a:t> </a:t>
            </a:r>
            <a:r>
              <a:rPr lang="en-CA" sz="1600" dirty="0" err="1"/>
              <a:t>Bq</a:t>
            </a:r>
            <a:r>
              <a:rPr lang="en-CA" sz="1600" dirty="0"/>
              <a:t>/m</a:t>
            </a:r>
            <a:r>
              <a:rPr lang="en-CA" sz="1600" baseline="30000" dirty="0"/>
              <a:t>3</a:t>
            </a:r>
            <a:endParaRPr lang="en-US" sz="1600" dirty="0" smtClean="0"/>
          </a:p>
          <a:p>
            <a:r>
              <a:rPr lang="en-US" sz="1600" dirty="0" smtClean="0"/>
              <a:t>Closed </a:t>
            </a:r>
            <a:r>
              <a:rPr lang="en-US" sz="1600" dirty="0"/>
              <a:t>stack:  </a:t>
            </a:r>
            <a:r>
              <a:rPr lang="en-US" sz="1600" b="1" dirty="0" smtClean="0">
                <a:solidFill>
                  <a:srgbClr val="FF0000"/>
                </a:solidFill>
              </a:rPr>
              <a:t>165 </a:t>
            </a:r>
            <a:r>
              <a:rPr lang="en-US" sz="1600" dirty="0" err="1"/>
              <a:t>Bq</a:t>
            </a:r>
            <a:r>
              <a:rPr lang="en-US" sz="1600" dirty="0"/>
              <a:t>/m</a:t>
            </a:r>
            <a:r>
              <a:rPr lang="en-US" sz="1600" baseline="30000" dirty="0"/>
              <a:t>3</a:t>
            </a:r>
            <a:r>
              <a:rPr lang="en-US" sz="1600" dirty="0"/>
              <a:t>                              </a:t>
            </a:r>
            <a:endParaRPr lang="en-US" sz="1600" dirty="0" smtClean="0"/>
          </a:p>
          <a:p>
            <a:r>
              <a:rPr lang="en-US" sz="1600" dirty="0" smtClean="0"/>
              <a:t>Open </a:t>
            </a:r>
            <a:r>
              <a:rPr lang="en-US" sz="1600" dirty="0"/>
              <a:t>stack:    </a:t>
            </a:r>
            <a:r>
              <a:rPr lang="en-US" sz="1600" b="1" dirty="0" smtClean="0">
                <a:solidFill>
                  <a:srgbClr val="FF0000"/>
                </a:solidFill>
              </a:rPr>
              <a:t>12 </a:t>
            </a:r>
            <a:r>
              <a:rPr lang="en-US" sz="1600" dirty="0" err="1"/>
              <a:t>Bq</a:t>
            </a:r>
            <a:r>
              <a:rPr lang="en-US" sz="1600" dirty="0"/>
              <a:t>/m</a:t>
            </a:r>
            <a:r>
              <a:rPr lang="en-US" sz="1600" baseline="30000" dirty="0"/>
              <a:t>3</a:t>
            </a:r>
            <a:r>
              <a:rPr lang="en-US" sz="1600" dirty="0"/>
              <a:t> </a:t>
            </a:r>
            <a:r>
              <a:rPr lang="en-US" sz="1600" b="1" dirty="0">
                <a:solidFill>
                  <a:srgbClr val="FF0000"/>
                </a:solidFill>
              </a:rPr>
              <a:t>(92</a:t>
            </a:r>
            <a:r>
              <a:rPr lang="en-US" sz="1600" b="1" dirty="0" smtClean="0">
                <a:solidFill>
                  <a:srgbClr val="FF0000"/>
                </a:solidFill>
              </a:rPr>
              <a:t>% reduction)</a:t>
            </a:r>
            <a:endParaRPr lang="en-CA" sz="1600" b="1" dirty="0">
              <a:solidFill>
                <a:srgbClr val="FF0000"/>
              </a:solidFill>
            </a:endParaRPr>
          </a:p>
        </p:txBody>
      </p:sp>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7303" y="1108136"/>
            <a:ext cx="4661971"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289" y="4908295"/>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48026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E130977-E003-4530-AE2B-3769B03D859D}" type="slidenum">
              <a:rPr lang="en-CA" smtClean="0"/>
              <a:pPr/>
              <a:t>19</a:t>
            </a:fld>
            <a:endParaRPr lang="en-CA" dirty="0"/>
          </a:p>
        </p:txBody>
      </p:sp>
      <p:sp>
        <p:nvSpPr>
          <p:cNvPr id="8" name="Title 2"/>
          <p:cNvSpPr txBox="1">
            <a:spLocks/>
          </p:cNvSpPr>
          <p:nvPr/>
        </p:nvSpPr>
        <p:spPr>
          <a:xfrm>
            <a:off x="261252" y="206711"/>
            <a:ext cx="9383486" cy="651272"/>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a:lstStyle>
          <a:p>
            <a:r>
              <a:rPr lang="en-US" dirty="0"/>
              <a:t>Full Height Passive Radon Stack Field Study: </a:t>
            </a:r>
          </a:p>
          <a:p>
            <a:r>
              <a:rPr lang="en-US" dirty="0" smtClean="0"/>
              <a:t>Basement Radon Concentrations Home 3</a:t>
            </a:r>
            <a:endParaRPr lang="en-US" dirty="0"/>
          </a:p>
        </p:txBody>
      </p:sp>
      <p:sp>
        <p:nvSpPr>
          <p:cNvPr id="6" name="Rectangle 5"/>
          <p:cNvSpPr/>
          <p:nvPr/>
        </p:nvSpPr>
        <p:spPr>
          <a:xfrm>
            <a:off x="2179011" y="4044081"/>
            <a:ext cx="9144000" cy="861774"/>
          </a:xfrm>
          <a:prstGeom prst="rect">
            <a:avLst/>
          </a:prstGeom>
        </p:spPr>
        <p:txBody>
          <a:bodyPr wrap="square">
            <a:spAutoFit/>
          </a:bodyPr>
          <a:lstStyle/>
          <a:p>
            <a:r>
              <a:rPr lang="en-CA" sz="1600" dirty="0"/>
              <a:t>Before sealing radon entry points: </a:t>
            </a:r>
            <a:r>
              <a:rPr lang="en-CA" sz="1600" b="1" dirty="0">
                <a:solidFill>
                  <a:srgbClr val="FF0000"/>
                </a:solidFill>
              </a:rPr>
              <a:t>196</a:t>
            </a:r>
            <a:r>
              <a:rPr lang="en-CA" sz="1600" dirty="0"/>
              <a:t> </a:t>
            </a:r>
            <a:r>
              <a:rPr lang="en-CA" sz="1600" dirty="0" err="1" smtClean="0"/>
              <a:t>Bq</a:t>
            </a:r>
            <a:r>
              <a:rPr lang="en-CA" sz="1600" dirty="0" smtClean="0"/>
              <a:t>/m</a:t>
            </a:r>
            <a:r>
              <a:rPr lang="en-CA" sz="1600" baseline="30000" dirty="0" smtClean="0"/>
              <a:t>3</a:t>
            </a:r>
            <a:endParaRPr lang="en-US" sz="1600" baseline="30000" dirty="0" smtClean="0"/>
          </a:p>
          <a:p>
            <a:r>
              <a:rPr lang="en-US" sz="1600" dirty="0" smtClean="0"/>
              <a:t>Closed </a:t>
            </a:r>
            <a:r>
              <a:rPr lang="en-US" sz="1600" dirty="0"/>
              <a:t>stack:  </a:t>
            </a:r>
            <a:r>
              <a:rPr lang="en-US" sz="1600" b="1" dirty="0" smtClean="0">
                <a:solidFill>
                  <a:srgbClr val="FF0000"/>
                </a:solidFill>
              </a:rPr>
              <a:t>117 </a:t>
            </a:r>
            <a:r>
              <a:rPr lang="en-US" sz="1600" dirty="0" err="1"/>
              <a:t>Bq</a:t>
            </a:r>
            <a:r>
              <a:rPr lang="en-US" sz="1600" dirty="0"/>
              <a:t>/m</a:t>
            </a:r>
            <a:r>
              <a:rPr lang="en-US" sz="1600" baseline="30000" dirty="0"/>
              <a:t>3</a:t>
            </a:r>
          </a:p>
          <a:p>
            <a:r>
              <a:rPr lang="en-US" sz="1600" dirty="0"/>
              <a:t>Open stack:    </a:t>
            </a:r>
            <a:r>
              <a:rPr lang="en-US" sz="1600" b="1" dirty="0" smtClean="0">
                <a:solidFill>
                  <a:srgbClr val="FF0000"/>
                </a:solidFill>
              </a:rPr>
              <a:t>22 </a:t>
            </a:r>
            <a:r>
              <a:rPr lang="en-US" sz="1600" dirty="0" err="1"/>
              <a:t>Bq</a:t>
            </a:r>
            <a:r>
              <a:rPr lang="en-US" sz="1600" dirty="0"/>
              <a:t>/m</a:t>
            </a:r>
            <a:r>
              <a:rPr lang="en-US" sz="1600" baseline="30000" dirty="0"/>
              <a:t>3</a:t>
            </a:r>
            <a:r>
              <a:rPr lang="en-US" sz="1600" dirty="0"/>
              <a:t> </a:t>
            </a:r>
            <a:r>
              <a:rPr lang="en-US" sz="1600" b="1" dirty="0">
                <a:solidFill>
                  <a:srgbClr val="FF0000"/>
                </a:solidFill>
              </a:rPr>
              <a:t>(81</a:t>
            </a:r>
            <a:r>
              <a:rPr lang="en-US" sz="1600" b="1" dirty="0" smtClean="0">
                <a:solidFill>
                  <a:srgbClr val="FF0000"/>
                </a:solidFill>
              </a:rPr>
              <a:t>% reduction)    </a:t>
            </a:r>
            <a:endParaRPr lang="en-CA" sz="1600" b="1" dirty="0">
              <a:solidFill>
                <a:srgbClr val="FF0000"/>
              </a:solidFill>
            </a:endParaRPr>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9011" y="1092371"/>
            <a:ext cx="4558555"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289" y="4908295"/>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943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6"/>
          <p:cNvSpPr>
            <a:spLocks noGrp="1"/>
          </p:cNvSpPr>
          <p:nvPr>
            <p:ph idx="1"/>
          </p:nvPr>
        </p:nvSpPr>
        <p:spPr>
          <a:xfrm>
            <a:off x="57667" y="930375"/>
            <a:ext cx="9247239" cy="3864222"/>
          </a:xfrm>
        </p:spPr>
        <p:txBody>
          <a:bodyPr>
            <a:normAutofit/>
          </a:bodyPr>
          <a:lstStyle/>
          <a:p>
            <a:pPr>
              <a:buFontTx/>
              <a:buNone/>
            </a:pPr>
            <a:r>
              <a:rPr lang="en-US" altLang="en-US" sz="2000" dirty="0"/>
              <a:t>HC-RPB cross-Canada survey of 14,000 homes: ~7% of Canadians living in homes with </a:t>
            </a:r>
            <a:r>
              <a:rPr lang="en-US" altLang="en-US" sz="2000" dirty="0" smtClean="0"/>
              <a:t>a radon </a:t>
            </a:r>
            <a:r>
              <a:rPr lang="en-US" altLang="en-US" sz="2000" dirty="0"/>
              <a:t>level &gt;200 </a:t>
            </a:r>
            <a:r>
              <a:rPr lang="en-US" altLang="en-US" sz="2000" dirty="0" err="1"/>
              <a:t>Bq</a:t>
            </a:r>
            <a:r>
              <a:rPr lang="en-US" altLang="en-US" sz="2000" dirty="0"/>
              <a:t>/m</a:t>
            </a:r>
            <a:r>
              <a:rPr lang="en-US" altLang="en-US" sz="2000" baseline="30000" dirty="0"/>
              <a:t>3</a:t>
            </a:r>
          </a:p>
          <a:p>
            <a:endParaRPr lang="en-CA" altLang="en-US" sz="2000" dirty="0"/>
          </a:p>
        </p:txBody>
      </p:sp>
      <p:sp>
        <p:nvSpPr>
          <p:cNvPr id="4099" name="Rectangle 2"/>
          <p:cNvSpPr>
            <a:spLocks noGrp="1" noChangeArrowheads="1"/>
          </p:cNvSpPr>
          <p:nvPr>
            <p:ph type="title"/>
          </p:nvPr>
        </p:nvSpPr>
        <p:spPr>
          <a:xfrm>
            <a:off x="457200" y="57150"/>
            <a:ext cx="8305800" cy="651272"/>
          </a:xfrm>
        </p:spPr>
        <p:txBody>
          <a:bodyPr/>
          <a:lstStyle/>
          <a:p>
            <a:r>
              <a:rPr lang="fr-CA" altLang="en-US" sz="2400" dirty="0"/>
              <a:t>Background</a:t>
            </a:r>
          </a:p>
        </p:txBody>
      </p:sp>
      <p:pic>
        <p:nvPicPr>
          <p:cNvPr id="4100" name="Picture 2"/>
          <p:cNvPicPr>
            <a:picLocks noChangeAspect="1" noChangeArrowheads="1"/>
          </p:cNvPicPr>
          <p:nvPr/>
        </p:nvPicPr>
        <p:blipFill>
          <a:blip r:embed="rId3" cstate="print"/>
          <a:srcRect/>
          <a:stretch>
            <a:fillRect/>
          </a:stretch>
        </p:blipFill>
        <p:spPr bwMode="auto">
          <a:xfrm>
            <a:off x="381000" y="1672506"/>
            <a:ext cx="3655790" cy="2484000"/>
          </a:xfrm>
          <a:prstGeom prst="rect">
            <a:avLst/>
          </a:prstGeom>
          <a:noFill/>
          <a:ln w="9525">
            <a:noFill/>
            <a:miter lim="800000"/>
            <a:headEnd/>
            <a:tailEnd/>
          </a:ln>
        </p:spPr>
      </p:pic>
      <p:pic>
        <p:nvPicPr>
          <p:cNvPr id="4101" name="Picture 7"/>
          <p:cNvPicPr>
            <a:picLocks noChangeAspect="1" noChangeArrowheads="1"/>
          </p:cNvPicPr>
          <p:nvPr/>
        </p:nvPicPr>
        <p:blipFill>
          <a:blip r:embed="rId4" cstate="print"/>
          <a:srcRect/>
          <a:stretch>
            <a:fillRect/>
          </a:stretch>
        </p:blipFill>
        <p:spPr bwMode="auto">
          <a:xfrm>
            <a:off x="3962400" y="1647792"/>
            <a:ext cx="4836194" cy="2484000"/>
          </a:xfrm>
          <a:prstGeom prst="rect">
            <a:avLst/>
          </a:prstGeom>
          <a:noFill/>
          <a:ln w="9525">
            <a:noFill/>
            <a:miter lim="800000"/>
            <a:headEnd/>
            <a:tailEnd/>
          </a:ln>
        </p:spPr>
      </p:pic>
      <p:sp>
        <p:nvSpPr>
          <p:cNvPr id="2" name="Rectangle 1"/>
          <p:cNvSpPr/>
          <p:nvPr/>
        </p:nvSpPr>
        <p:spPr>
          <a:xfrm>
            <a:off x="260867" y="4230573"/>
            <a:ext cx="8680607" cy="400110"/>
          </a:xfrm>
          <a:prstGeom prst="rect">
            <a:avLst/>
          </a:prstGeom>
        </p:spPr>
        <p:txBody>
          <a:bodyPr wrap="square">
            <a:spAutoFit/>
          </a:bodyPr>
          <a:lstStyle/>
          <a:p>
            <a:pPr marL="227013" indent="-227013">
              <a:spcAft>
                <a:spcPts val="800"/>
              </a:spcAft>
            </a:pPr>
            <a:r>
              <a:rPr lang="en-US" sz="2000" dirty="0">
                <a:latin typeface="Arial" pitchFamily="34" charset="0"/>
                <a:cs typeface="Arial" pitchFamily="34" charset="0"/>
              </a:rPr>
              <a:t> </a:t>
            </a:r>
            <a:r>
              <a:rPr lang="en-US" sz="2000" dirty="0" smtClean="0">
                <a:latin typeface="Arial" pitchFamily="34" charset="0"/>
                <a:cs typeface="Arial" pitchFamily="34" charset="0"/>
              </a:rPr>
              <a:t>16% lung </a:t>
            </a:r>
            <a:r>
              <a:rPr lang="en-US" sz="2000" dirty="0">
                <a:latin typeface="Arial" pitchFamily="34" charset="0"/>
                <a:cs typeface="Arial" pitchFamily="34" charset="0"/>
              </a:rPr>
              <a:t>cancer </a:t>
            </a:r>
            <a:r>
              <a:rPr lang="en-US" sz="2000" dirty="0" smtClean="0">
                <a:latin typeface="Arial" pitchFamily="34" charset="0"/>
                <a:cs typeface="Arial" pitchFamily="34" charset="0"/>
              </a:rPr>
              <a:t>deaths attributable </a:t>
            </a:r>
            <a:r>
              <a:rPr lang="en-US" sz="2000" dirty="0">
                <a:latin typeface="Arial" pitchFamily="34" charset="0"/>
                <a:cs typeface="Arial" pitchFamily="34" charset="0"/>
              </a:rPr>
              <a:t>to radon </a:t>
            </a:r>
            <a:r>
              <a:rPr lang="en-US" sz="2000" dirty="0" smtClean="0">
                <a:latin typeface="Arial" pitchFamily="34" charset="0"/>
                <a:cs typeface="Arial" pitchFamily="34" charset="0"/>
              </a:rPr>
              <a:t>exposure 3,200/</a:t>
            </a:r>
            <a:r>
              <a:rPr lang="en-US" sz="2000" dirty="0" err="1" smtClean="0">
                <a:latin typeface="Arial" pitchFamily="34" charset="0"/>
                <a:cs typeface="Arial" pitchFamily="34" charset="0"/>
              </a:rPr>
              <a:t>yr</a:t>
            </a:r>
            <a:r>
              <a:rPr lang="en-US" sz="2000" dirty="0" smtClean="0">
                <a:latin typeface="Arial" pitchFamily="34" charset="0"/>
                <a:cs typeface="Arial" pitchFamily="34" charset="0"/>
              </a:rPr>
              <a:t> </a:t>
            </a:r>
            <a:r>
              <a:rPr lang="en-US" sz="2000" dirty="0">
                <a:latin typeface="Arial" pitchFamily="34" charset="0"/>
                <a:cs typeface="Arial" pitchFamily="34" charset="0"/>
              </a:rPr>
              <a:t>in </a:t>
            </a:r>
            <a:r>
              <a:rPr lang="en-US" sz="2000" dirty="0" smtClean="0">
                <a:latin typeface="Arial" pitchFamily="34" charset="0"/>
                <a:cs typeface="Arial" pitchFamily="34" charset="0"/>
              </a:rPr>
              <a:t>Canada</a:t>
            </a:r>
            <a:endParaRPr lang="en-US" sz="2000" dirty="0">
              <a:latin typeface="Arial" pitchFamily="34" charset="0"/>
              <a:cs typeface="Arial" pitchFamily="34" charset="0"/>
            </a:endParaRP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8289" y="4908295"/>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9305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E130977-E003-4530-AE2B-3769B03D859D}" type="slidenum">
              <a:rPr lang="en-CA" smtClean="0"/>
              <a:pPr/>
              <a:t>20</a:t>
            </a:fld>
            <a:endParaRPr lang="en-CA" dirty="0"/>
          </a:p>
        </p:txBody>
      </p:sp>
      <p:sp>
        <p:nvSpPr>
          <p:cNvPr id="8" name="Title 2"/>
          <p:cNvSpPr txBox="1">
            <a:spLocks/>
          </p:cNvSpPr>
          <p:nvPr/>
        </p:nvSpPr>
        <p:spPr>
          <a:xfrm>
            <a:off x="261252" y="206711"/>
            <a:ext cx="9383486" cy="651272"/>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a:lstStyle>
          <a:p>
            <a:r>
              <a:rPr lang="en-US" dirty="0"/>
              <a:t>Full Height Passive Radon Stack Field Study: </a:t>
            </a:r>
          </a:p>
          <a:p>
            <a:r>
              <a:rPr lang="en-US" dirty="0" smtClean="0"/>
              <a:t>Basement Radon Concentrations Home 4</a:t>
            </a:r>
            <a:endParaRPr lang="en-US" dirty="0"/>
          </a:p>
        </p:txBody>
      </p:sp>
      <p:sp>
        <p:nvSpPr>
          <p:cNvPr id="15" name="Rectangle 14"/>
          <p:cNvSpPr/>
          <p:nvPr/>
        </p:nvSpPr>
        <p:spPr>
          <a:xfrm>
            <a:off x="2433916" y="3881122"/>
            <a:ext cx="5253344" cy="830997"/>
          </a:xfrm>
          <a:prstGeom prst="rect">
            <a:avLst/>
          </a:prstGeom>
        </p:spPr>
        <p:txBody>
          <a:bodyPr wrap="square">
            <a:spAutoFit/>
          </a:bodyPr>
          <a:lstStyle/>
          <a:p>
            <a:r>
              <a:rPr lang="en-CA" sz="1600" dirty="0"/>
              <a:t>Before sealing radon entry </a:t>
            </a:r>
            <a:r>
              <a:rPr lang="en-CA" sz="1600" dirty="0" smtClean="0"/>
              <a:t>points: </a:t>
            </a:r>
            <a:r>
              <a:rPr lang="en-CA" sz="1600" b="1" dirty="0" smtClean="0">
                <a:solidFill>
                  <a:srgbClr val="FF0000"/>
                </a:solidFill>
              </a:rPr>
              <a:t>161</a:t>
            </a:r>
            <a:r>
              <a:rPr lang="en-CA" sz="1600" dirty="0" smtClean="0"/>
              <a:t> </a:t>
            </a:r>
            <a:r>
              <a:rPr lang="en-CA" sz="1600" dirty="0" err="1" smtClean="0"/>
              <a:t>Bq</a:t>
            </a:r>
            <a:r>
              <a:rPr lang="en-CA" sz="1600" dirty="0" smtClean="0"/>
              <a:t>/m</a:t>
            </a:r>
            <a:r>
              <a:rPr lang="en-CA" sz="1600" baseline="30000" dirty="0" smtClean="0"/>
              <a:t>3</a:t>
            </a:r>
            <a:endParaRPr lang="en-US" sz="1600" dirty="0" smtClean="0"/>
          </a:p>
          <a:p>
            <a:r>
              <a:rPr lang="en-US" sz="1600" dirty="0" smtClean="0"/>
              <a:t>Closed </a:t>
            </a:r>
            <a:r>
              <a:rPr lang="en-US" sz="1600" dirty="0"/>
              <a:t>stack:    </a:t>
            </a:r>
            <a:r>
              <a:rPr lang="en-US" sz="1600" b="1" dirty="0">
                <a:solidFill>
                  <a:srgbClr val="FF0000"/>
                </a:solidFill>
              </a:rPr>
              <a:t>140 </a:t>
            </a:r>
            <a:r>
              <a:rPr lang="en-US" sz="1600" dirty="0" err="1"/>
              <a:t>Bq</a:t>
            </a:r>
            <a:r>
              <a:rPr lang="en-US" sz="1600" dirty="0"/>
              <a:t>/m</a:t>
            </a:r>
            <a:r>
              <a:rPr lang="en-US" sz="1600" baseline="30000" dirty="0"/>
              <a:t>3</a:t>
            </a:r>
          </a:p>
          <a:p>
            <a:r>
              <a:rPr lang="en-US" sz="1600" dirty="0"/>
              <a:t>Open stack:      </a:t>
            </a:r>
            <a:r>
              <a:rPr lang="en-US" sz="1600" b="1" dirty="0">
                <a:solidFill>
                  <a:srgbClr val="FF0000"/>
                </a:solidFill>
              </a:rPr>
              <a:t>68 </a:t>
            </a:r>
            <a:r>
              <a:rPr lang="en-US" sz="1600" dirty="0" err="1"/>
              <a:t>Bq</a:t>
            </a:r>
            <a:r>
              <a:rPr lang="en-US" sz="1600" dirty="0"/>
              <a:t>/m</a:t>
            </a:r>
            <a:r>
              <a:rPr lang="en-US" sz="1600" baseline="30000" dirty="0"/>
              <a:t>3</a:t>
            </a:r>
            <a:r>
              <a:rPr lang="en-US" sz="1600" dirty="0"/>
              <a:t> </a:t>
            </a:r>
            <a:r>
              <a:rPr lang="en-US" sz="1600" b="1" dirty="0">
                <a:solidFill>
                  <a:srgbClr val="FF0000"/>
                </a:solidFill>
              </a:rPr>
              <a:t>(51</a:t>
            </a:r>
            <a:r>
              <a:rPr lang="en-US" sz="1600" b="1" dirty="0" smtClean="0">
                <a:solidFill>
                  <a:srgbClr val="FF0000"/>
                </a:solidFill>
              </a:rPr>
              <a:t>% reduction)</a:t>
            </a:r>
            <a:endParaRPr lang="en-CA" sz="1600" b="1" dirty="0">
              <a:solidFill>
                <a:srgbClr val="FF0000"/>
              </a:solidFill>
            </a:endParaRPr>
          </a:p>
        </p:txBody>
      </p:sp>
      <p:pic>
        <p:nvPicPr>
          <p:cNvPr id="1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9808" y="980262"/>
            <a:ext cx="468182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289" y="4908295"/>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3943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E130977-E003-4530-AE2B-3769B03D859D}" type="slidenum">
              <a:rPr lang="en-CA" smtClean="0"/>
              <a:pPr/>
              <a:t>21</a:t>
            </a:fld>
            <a:endParaRPr lang="en-CA" dirty="0"/>
          </a:p>
        </p:txBody>
      </p:sp>
      <p:sp>
        <p:nvSpPr>
          <p:cNvPr id="8" name="Title 2"/>
          <p:cNvSpPr txBox="1">
            <a:spLocks/>
          </p:cNvSpPr>
          <p:nvPr/>
        </p:nvSpPr>
        <p:spPr>
          <a:xfrm>
            <a:off x="261252" y="214949"/>
            <a:ext cx="9383486" cy="651272"/>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a:lstStyle>
          <a:p>
            <a:r>
              <a:rPr lang="en-US" dirty="0"/>
              <a:t>Full Height Passive Radon Stack Field Study: </a:t>
            </a:r>
          </a:p>
          <a:p>
            <a:r>
              <a:rPr lang="en-US" dirty="0"/>
              <a:t>Other Measured Parameters</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550" y="999198"/>
            <a:ext cx="2845076"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8356" y="999198"/>
            <a:ext cx="2845076"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9496" y="999198"/>
            <a:ext cx="2846629"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9192" y="2789825"/>
            <a:ext cx="2881592"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8289" y="4916533"/>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7392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E130977-E003-4530-AE2B-3769B03D859D}" type="slidenum">
              <a:rPr lang="en-CA" smtClean="0"/>
              <a:pPr/>
              <a:t>22</a:t>
            </a:fld>
            <a:endParaRPr lang="en-CA" dirty="0"/>
          </a:p>
        </p:txBody>
      </p:sp>
      <p:sp>
        <p:nvSpPr>
          <p:cNvPr id="3" name="Rectangle 2"/>
          <p:cNvSpPr txBox="1">
            <a:spLocks noChangeArrowheads="1"/>
          </p:cNvSpPr>
          <p:nvPr/>
        </p:nvSpPr>
        <p:spPr>
          <a:xfrm>
            <a:off x="358776" y="93908"/>
            <a:ext cx="8785225" cy="6858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Future Work:</a:t>
            </a:r>
            <a:r>
              <a:rPr kumimoji="0" lang="en-US" altLang="en-US" sz="2400" b="1" i="0" u="none" strike="noStrike" kern="1200" cap="none" spc="0" normalizeH="0" noProof="0" dirty="0">
                <a:ln>
                  <a:noFill/>
                </a:ln>
                <a:solidFill>
                  <a:schemeClr val="bg1"/>
                </a:solidFill>
                <a:effectLst/>
                <a:uLnTx/>
                <a:uFillTx/>
                <a:latin typeface="Arial" pitchFamily="34" charset="0"/>
                <a:ea typeface="+mj-ea"/>
                <a:cs typeface="Arial" pitchFamily="34" charset="0"/>
              </a:rPr>
              <a:t> </a:t>
            </a:r>
            <a:r>
              <a:rPr kumimoji="0" lang="en-US" altLang="en-US" sz="2400" b="1" i="0" u="none" strike="noStrike" kern="1200" cap="none" spc="0" normalizeH="0" baseline="0" noProof="0" dirty="0">
                <a:ln>
                  <a:noFill/>
                </a:ln>
                <a:solidFill>
                  <a:schemeClr val="bg1"/>
                </a:solidFill>
                <a:effectLst/>
                <a:uLnTx/>
                <a:uFillTx/>
                <a:latin typeface="Arial" pitchFamily="34" charset="0"/>
                <a:ea typeface="+mj-ea"/>
                <a:cs typeface="Arial" pitchFamily="34" charset="0"/>
              </a:rPr>
              <a:t>2018 and Beyond</a:t>
            </a:r>
            <a:endParaRPr kumimoji="0" lang="fr-CA" altLang="en-US" sz="24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4" name="Rectangle 3"/>
          <p:cNvSpPr/>
          <p:nvPr/>
        </p:nvSpPr>
        <p:spPr>
          <a:xfrm>
            <a:off x="255373" y="995847"/>
            <a:ext cx="8246076" cy="4662815"/>
          </a:xfrm>
          <a:prstGeom prst="rect">
            <a:avLst/>
          </a:prstGeom>
        </p:spPr>
        <p:txBody>
          <a:bodyPr wrap="square">
            <a:spAutoFit/>
          </a:bodyPr>
          <a:lstStyle/>
          <a:p>
            <a:pPr>
              <a:lnSpc>
                <a:spcPct val="150000"/>
              </a:lnSpc>
              <a:buFont typeface="Arial" pitchFamily="34" charset="0"/>
              <a:buChar char="•"/>
            </a:pPr>
            <a:r>
              <a:rPr lang="en-US" dirty="0"/>
              <a:t> Database of building </a:t>
            </a:r>
            <a:r>
              <a:rPr lang="en-US" dirty="0" smtClean="0"/>
              <a:t>materials </a:t>
            </a:r>
            <a:r>
              <a:rPr lang="en-US" dirty="0"/>
              <a:t>for radon control</a:t>
            </a:r>
            <a:endParaRPr lang="en-US" altLang="en-US" dirty="0"/>
          </a:p>
          <a:p>
            <a:pPr>
              <a:lnSpc>
                <a:spcPct val="150000"/>
              </a:lnSpc>
              <a:buFont typeface="Arial" pitchFamily="34" charset="0"/>
              <a:buChar char="•"/>
            </a:pPr>
            <a:r>
              <a:rPr lang="en-US" altLang="en-US" dirty="0"/>
              <a:t> Phase II of </a:t>
            </a:r>
            <a:r>
              <a:rPr lang="en-US" dirty="0"/>
              <a:t>Field study of full size passive radon stack in BC (15 homes): </a:t>
            </a:r>
            <a:r>
              <a:rPr lang="en-US" dirty="0" smtClean="0"/>
              <a:t>design/installation guide and changes to existing NBC</a:t>
            </a:r>
            <a:endParaRPr lang="en-US" dirty="0"/>
          </a:p>
          <a:p>
            <a:pPr>
              <a:lnSpc>
                <a:spcPct val="150000"/>
              </a:lnSpc>
              <a:buFont typeface="Arial" pitchFamily="34" charset="0"/>
              <a:buChar char="•"/>
            </a:pPr>
            <a:r>
              <a:rPr lang="en-US" altLang="en-US" dirty="0"/>
              <a:t> A field study of HRV for indoor radon control</a:t>
            </a:r>
          </a:p>
          <a:p>
            <a:pPr>
              <a:lnSpc>
                <a:spcPct val="150000"/>
              </a:lnSpc>
              <a:buFont typeface="Arial" pitchFamily="34" charset="0"/>
              <a:buChar char="•"/>
            </a:pPr>
            <a:r>
              <a:rPr lang="en-US" altLang="en-US" dirty="0"/>
              <a:t> Radon cross-contamination through ERV core unit</a:t>
            </a:r>
          </a:p>
          <a:p>
            <a:pPr>
              <a:lnSpc>
                <a:spcPct val="150000"/>
              </a:lnSpc>
              <a:buFont typeface="Arial" pitchFamily="34" charset="0"/>
              <a:buChar char="•"/>
            </a:pPr>
            <a:r>
              <a:rPr lang="en-US" altLang="en-US" dirty="0"/>
              <a:t> Discharged radon dispersion (measurement from mitigated homes and CFD)</a:t>
            </a:r>
          </a:p>
          <a:p>
            <a:pPr>
              <a:lnSpc>
                <a:spcPct val="150000"/>
              </a:lnSpc>
              <a:buFont typeface="Arial" pitchFamily="34" charset="0"/>
              <a:buChar char="•"/>
            </a:pPr>
            <a:r>
              <a:rPr lang="en-US" altLang="en-US" dirty="0"/>
              <a:t> Radon measurement and intervention in daycares/schools and workplaces </a:t>
            </a:r>
            <a:endParaRPr lang="en-US" altLang="en-US" dirty="0" smtClean="0"/>
          </a:p>
          <a:p>
            <a:pPr>
              <a:lnSpc>
                <a:spcPct val="150000"/>
              </a:lnSpc>
              <a:buFont typeface="Arial" pitchFamily="34" charset="0"/>
              <a:buChar char="•"/>
            </a:pPr>
            <a:r>
              <a:rPr lang="en-US" altLang="en-US" dirty="0"/>
              <a:t> </a:t>
            </a:r>
            <a:r>
              <a:rPr lang="en-US" altLang="en-US" dirty="0" smtClean="0"/>
              <a:t>Soil </a:t>
            </a:r>
            <a:r>
              <a:rPr lang="en-US" altLang="en-US" dirty="0"/>
              <a:t>gas sampling + indoor air/radon monitoring + building study</a:t>
            </a:r>
          </a:p>
          <a:p>
            <a:pPr>
              <a:lnSpc>
                <a:spcPct val="150000"/>
              </a:lnSpc>
              <a:buFont typeface="Arial" pitchFamily="34" charset="0"/>
              <a:buChar char="•"/>
            </a:pPr>
            <a:r>
              <a:rPr lang="en-US" altLang="en-US" dirty="0"/>
              <a:t> </a:t>
            </a:r>
            <a:r>
              <a:rPr lang="en-US" altLang="en-US" dirty="0">
                <a:solidFill>
                  <a:srgbClr val="FF0000"/>
                </a:solidFill>
              </a:rPr>
              <a:t>Applying verified radon control products in new </a:t>
            </a:r>
            <a:r>
              <a:rPr lang="en-US" altLang="en-US" dirty="0" smtClean="0">
                <a:solidFill>
                  <a:srgbClr val="FF0000"/>
                </a:solidFill>
              </a:rPr>
              <a:t>construction</a:t>
            </a:r>
            <a:endParaRPr lang="en-US" altLang="en-US" dirty="0">
              <a:solidFill>
                <a:srgbClr val="FF0000"/>
              </a:solidFill>
            </a:endParaRPr>
          </a:p>
          <a:p>
            <a:pPr>
              <a:lnSpc>
                <a:spcPct val="150000"/>
              </a:lnSpc>
              <a:buFont typeface="Arial" pitchFamily="34" charset="0"/>
              <a:buChar char="•"/>
            </a:pPr>
            <a:endParaRPr lang="en-US" altLang="en-US" dirty="0"/>
          </a:p>
          <a:p>
            <a:pPr>
              <a:lnSpc>
                <a:spcPct val="150000"/>
              </a:lnSpc>
              <a:buFont typeface="Arial" pitchFamily="34" charset="0"/>
              <a:buChar char="•"/>
            </a:pPr>
            <a:endParaRPr lang="en-US" alt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289" y="4908295"/>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2127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457200" y="4857750"/>
            <a:ext cx="762000" cy="285750"/>
          </a:xfrm>
          <a:prstGeom prst="rect">
            <a:avLst/>
          </a:prstGeom>
        </p:spPr>
        <p:txBody>
          <a:bodyPr/>
          <a:lstStyle/>
          <a:p>
            <a:fld id="{A5580D42-4309-42CB-9101-536F0D1551A5}" type="slidenum">
              <a:rPr lang="en-US" smtClean="0"/>
              <a:pPr/>
              <a:t>23</a:t>
            </a:fld>
            <a:endParaRPr lang="en-US" dirty="0"/>
          </a:p>
        </p:txBody>
      </p:sp>
      <p:sp>
        <p:nvSpPr>
          <p:cNvPr id="6" name="Slide Number Placeholder 3"/>
          <p:cNvSpPr txBox="1">
            <a:spLocks/>
          </p:cNvSpPr>
          <p:nvPr/>
        </p:nvSpPr>
        <p:spPr>
          <a:xfrm>
            <a:off x="457200" y="4857750"/>
            <a:ext cx="762000" cy="285750"/>
          </a:xfrm>
          <a:prstGeom prst="rect">
            <a:avLst/>
          </a:prstGeom>
        </p:spPr>
        <p:txBody>
          <a:bodyPr vert="horz" lIns="91440" tIns="45720" rIns="91440" bIns="45720" rtlCol="0" anchor="ctr"/>
          <a:lstStyle>
            <a:defPPr>
              <a:defRPr lang="en-US"/>
            </a:defPPr>
            <a:lvl1pPr marL="0" algn="l" defTabSz="914400" rtl="0" eaLnBrk="1" latinLnBrk="0" hangingPunct="1">
              <a:defRPr sz="1000" b="1"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5580D42-4309-42CB-9101-536F0D1551A5}" type="slidenum">
              <a:rPr lang="en-US" smtClean="0"/>
              <a:pPr/>
              <a:t>23</a:t>
            </a:fld>
            <a:endParaRPr lang="en-US" dirty="0"/>
          </a:p>
        </p:txBody>
      </p:sp>
      <p:pic>
        <p:nvPicPr>
          <p:cNvPr id="7" name="Picture 6" descr="cover-bkgrnd2.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invGray">
          <a:xfrm>
            <a:off x="0" y="-131723"/>
            <a:ext cx="9144000" cy="5143500"/>
          </a:xfrm>
          <a:prstGeom prst="rect">
            <a:avLst/>
          </a:prstGeom>
        </p:spPr>
      </p:pic>
      <p:sp>
        <p:nvSpPr>
          <p:cNvPr id="8" name="Rectangle 7"/>
          <p:cNvSpPr/>
          <p:nvPr/>
        </p:nvSpPr>
        <p:spPr bwMode="gray">
          <a:xfrm>
            <a:off x="0" y="4629150"/>
            <a:ext cx="914400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bwMode="invGray">
          <a:xfrm>
            <a:off x="0" y="0"/>
            <a:ext cx="9144000" cy="3429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bwMode="gray">
          <a:xfrm>
            <a:off x="0" y="342900"/>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descr="nrc-logotype-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62800" y="81497"/>
            <a:ext cx="1549457" cy="182751"/>
          </a:xfrm>
          <a:prstGeom prst="rect">
            <a:avLst/>
          </a:prstGeom>
        </p:spPr>
      </p:pic>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1" y="4773168"/>
            <a:ext cx="8229617" cy="228601"/>
          </a:xfrm>
          <a:prstGeom prst="rect">
            <a:avLst/>
          </a:prstGeom>
        </p:spPr>
      </p:pic>
      <p:sp>
        <p:nvSpPr>
          <p:cNvPr id="12" name="Rectangle 11"/>
          <p:cNvSpPr/>
          <p:nvPr/>
        </p:nvSpPr>
        <p:spPr>
          <a:xfrm>
            <a:off x="530861" y="3121147"/>
            <a:ext cx="2474686" cy="646331"/>
          </a:xfrm>
          <a:prstGeom prst="rect">
            <a:avLst/>
          </a:prstGeom>
        </p:spPr>
        <p:txBody>
          <a:bodyPr wrap="square">
            <a:spAutoFit/>
          </a:bodyPr>
          <a:lstStyle/>
          <a:p>
            <a:endParaRPr lang="en-US" dirty="0"/>
          </a:p>
          <a:p>
            <a:r>
              <a:rPr lang="en-US" dirty="0" smtClean="0"/>
              <a:t> </a:t>
            </a:r>
            <a:endParaRPr lang="en-US" dirty="0"/>
          </a:p>
        </p:txBody>
      </p:sp>
      <p:sp>
        <p:nvSpPr>
          <p:cNvPr id="3" name="Rectangle 2"/>
          <p:cNvSpPr/>
          <p:nvPr/>
        </p:nvSpPr>
        <p:spPr>
          <a:xfrm>
            <a:off x="4824212" y="3681409"/>
            <a:ext cx="4572000" cy="523220"/>
          </a:xfrm>
          <a:prstGeom prst="rect">
            <a:avLst/>
          </a:prstGeom>
        </p:spPr>
        <p:txBody>
          <a:bodyPr>
            <a:spAutoFit/>
          </a:bodyPr>
          <a:lstStyle/>
          <a:p>
            <a:r>
              <a:rPr lang="en-US" sz="1400" b="1" dirty="0" smtClean="0">
                <a:solidFill>
                  <a:schemeClr val="bg1"/>
                </a:solidFill>
              </a:rPr>
              <a:t>November </a:t>
            </a:r>
            <a:r>
              <a:rPr lang="en-US" sz="1400" b="1" dirty="0">
                <a:solidFill>
                  <a:schemeClr val="bg1"/>
                </a:solidFill>
              </a:rPr>
              <a:t>is Radon Action Month in Canada! </a:t>
            </a:r>
          </a:p>
          <a:p>
            <a:endParaRPr lang="en-CA" sz="1400" dirty="0"/>
          </a:p>
        </p:txBody>
      </p:sp>
      <p:sp>
        <p:nvSpPr>
          <p:cNvPr id="5" name="TextBox 4">
            <a:extLst>
              <a:ext uri="{FF2B5EF4-FFF2-40B4-BE49-F238E27FC236}">
                <a16:creationId xmlns:a16="http://schemas.microsoft.com/office/drawing/2014/main" xmlns="" id="{1DDC6E6A-41F7-4088-B0FE-F104115D1BCE}"/>
              </a:ext>
            </a:extLst>
          </p:cNvPr>
          <p:cNvSpPr txBox="1"/>
          <p:nvPr/>
        </p:nvSpPr>
        <p:spPr>
          <a:xfrm>
            <a:off x="579864" y="1303707"/>
            <a:ext cx="2231701" cy="584775"/>
          </a:xfrm>
          <a:prstGeom prst="rect">
            <a:avLst/>
          </a:prstGeom>
          <a:noFill/>
        </p:spPr>
        <p:txBody>
          <a:bodyPr wrap="none" rtlCol="0">
            <a:spAutoFit/>
          </a:bodyPr>
          <a:lstStyle/>
          <a:p>
            <a:r>
              <a:rPr lang="en-US" sz="3200" b="1" dirty="0">
                <a:solidFill>
                  <a:schemeClr val="bg1"/>
                </a:solidFill>
              </a:rPr>
              <a:t>Thank you</a:t>
            </a:r>
          </a:p>
        </p:txBody>
      </p:sp>
      <p:sp>
        <p:nvSpPr>
          <p:cNvPr id="16" name="TextBox 15">
            <a:extLst>
              <a:ext uri="{FF2B5EF4-FFF2-40B4-BE49-F238E27FC236}">
                <a16:creationId xmlns:a16="http://schemas.microsoft.com/office/drawing/2014/main" xmlns="" id="{45FE149C-8695-4102-BA49-CAD7054973D9}"/>
              </a:ext>
            </a:extLst>
          </p:cNvPr>
          <p:cNvSpPr txBox="1"/>
          <p:nvPr/>
        </p:nvSpPr>
        <p:spPr>
          <a:xfrm>
            <a:off x="1583474" y="1607271"/>
            <a:ext cx="184731" cy="369332"/>
          </a:xfrm>
          <a:prstGeom prst="rect">
            <a:avLst/>
          </a:prstGeom>
          <a:noFill/>
        </p:spPr>
        <p:txBody>
          <a:bodyPr wrap="none" rtlCol="0">
            <a:spAutoFit/>
          </a:bodyPr>
          <a:lstStyle/>
          <a:p>
            <a:endParaRPr lang="en-US" dirty="0"/>
          </a:p>
        </p:txBody>
      </p:sp>
      <p:sp>
        <p:nvSpPr>
          <p:cNvPr id="17" name="TextBox 16">
            <a:extLst>
              <a:ext uri="{FF2B5EF4-FFF2-40B4-BE49-F238E27FC236}">
                <a16:creationId xmlns:a16="http://schemas.microsoft.com/office/drawing/2014/main" xmlns="" id="{9F81EC83-C924-43F8-9D02-56B2D56F5EEA}"/>
              </a:ext>
            </a:extLst>
          </p:cNvPr>
          <p:cNvSpPr txBox="1"/>
          <p:nvPr/>
        </p:nvSpPr>
        <p:spPr>
          <a:xfrm>
            <a:off x="623834" y="2217614"/>
            <a:ext cx="3021981" cy="1477328"/>
          </a:xfrm>
          <a:prstGeom prst="rect">
            <a:avLst/>
          </a:prstGeom>
          <a:noFill/>
        </p:spPr>
        <p:txBody>
          <a:bodyPr wrap="none" rtlCol="0">
            <a:spAutoFit/>
          </a:bodyPr>
          <a:lstStyle/>
          <a:p>
            <a:r>
              <a:rPr lang="en-US" b="1" dirty="0" smtClean="0">
                <a:solidFill>
                  <a:schemeClr val="bg1"/>
                </a:solidFill>
              </a:rPr>
              <a:t>Dr. Liang </a:t>
            </a:r>
            <a:r>
              <a:rPr lang="en-US" b="1" dirty="0">
                <a:solidFill>
                  <a:schemeClr val="bg1"/>
                </a:solidFill>
              </a:rPr>
              <a:t>Grace Zhou</a:t>
            </a:r>
          </a:p>
          <a:p>
            <a:r>
              <a:rPr lang="en-US" dirty="0">
                <a:solidFill>
                  <a:schemeClr val="bg1"/>
                </a:solidFill>
              </a:rPr>
              <a:t>Senior Research Officer</a:t>
            </a:r>
          </a:p>
          <a:p>
            <a:r>
              <a:rPr lang="en-US" dirty="0">
                <a:solidFill>
                  <a:schemeClr val="bg1"/>
                </a:solidFill>
              </a:rPr>
              <a:t>613-990-1220</a:t>
            </a:r>
          </a:p>
          <a:p>
            <a:r>
              <a:rPr lang="en-US" dirty="0">
                <a:solidFill>
                  <a:schemeClr val="bg1"/>
                </a:solidFill>
                <a:hlinkClick r:id="rId6"/>
              </a:rPr>
              <a:t>Liang.Zhou@nrc-cnrc.gc.ca</a:t>
            </a:r>
            <a:endParaRPr lang="en-US" dirty="0">
              <a:solidFill>
                <a:schemeClr val="bg1"/>
              </a:solidFill>
            </a:endParaRPr>
          </a:p>
          <a:p>
            <a:r>
              <a:rPr lang="en-US" dirty="0">
                <a:solidFill>
                  <a:schemeClr val="bg1"/>
                </a:solidFill>
              </a:rPr>
              <a:t>www.nrc-cnrc.gc.ca</a:t>
            </a:r>
          </a:p>
        </p:txBody>
      </p:sp>
      <p:pic>
        <p:nvPicPr>
          <p:cNvPr id="18"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1667" y="4773168"/>
            <a:ext cx="4962811" cy="230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83728" y="1411327"/>
            <a:ext cx="2789111"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51280" y="1409557"/>
            <a:ext cx="610962" cy="519379"/>
          </a:xfrm>
          <a:prstGeom prst="rect">
            <a:avLst/>
          </a:prstGeom>
        </p:spPr>
      </p:pic>
    </p:spTree>
    <p:extLst>
      <p:ext uri="{BB962C8B-B14F-4D97-AF65-F5344CB8AC3E}">
        <p14:creationId xmlns:p14="http://schemas.microsoft.com/office/powerpoint/2010/main" val="26978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idx="4294967295"/>
          </p:nvPr>
        </p:nvSpPr>
        <p:spPr>
          <a:xfrm>
            <a:off x="358776" y="115611"/>
            <a:ext cx="8175625" cy="723900"/>
          </a:xfrm>
        </p:spPr>
        <p:txBody>
          <a:bodyPr>
            <a:normAutofit/>
          </a:bodyPr>
          <a:lstStyle/>
          <a:p>
            <a:r>
              <a:rPr lang="en-US" altLang="en-US" dirty="0"/>
              <a:t>NRC’s Radon Research</a:t>
            </a:r>
            <a:endParaRPr lang="fr-CA" altLang="en-US" dirty="0"/>
          </a:p>
        </p:txBody>
      </p:sp>
      <p:sp>
        <p:nvSpPr>
          <p:cNvPr id="6148" name="Rectangle 4"/>
          <p:cNvSpPr>
            <a:spLocks noChangeArrowheads="1"/>
          </p:cNvSpPr>
          <p:nvPr/>
        </p:nvSpPr>
        <p:spPr bwMode="auto">
          <a:xfrm>
            <a:off x="1809750" y="1185863"/>
            <a:ext cx="9144000" cy="369332"/>
          </a:xfrm>
          <a:prstGeom prst="rect">
            <a:avLst/>
          </a:prstGeom>
          <a:noFill/>
          <a:ln w="9525">
            <a:noFill/>
            <a:miter lim="800000"/>
            <a:headEnd/>
            <a:tailEnd/>
          </a:ln>
        </p:spPr>
        <p:txBody>
          <a:bodyPr>
            <a:spAutoFit/>
          </a:bodyPr>
          <a:lstStyle/>
          <a:p>
            <a:pPr eaLnBrk="0" hangingPunct="0"/>
            <a:endParaRPr lang="en-US" altLang="en-US"/>
          </a:p>
        </p:txBody>
      </p:sp>
      <p:sp>
        <p:nvSpPr>
          <p:cNvPr id="6149" name="Rectangle 5"/>
          <p:cNvSpPr>
            <a:spLocks noChangeArrowheads="1"/>
          </p:cNvSpPr>
          <p:nvPr/>
        </p:nvSpPr>
        <p:spPr bwMode="auto">
          <a:xfrm>
            <a:off x="3395663" y="1393031"/>
            <a:ext cx="9144000" cy="369332"/>
          </a:xfrm>
          <a:prstGeom prst="rect">
            <a:avLst/>
          </a:prstGeom>
          <a:noFill/>
          <a:ln w="9525">
            <a:noFill/>
            <a:miter lim="800000"/>
            <a:headEnd/>
            <a:tailEnd/>
          </a:ln>
        </p:spPr>
        <p:txBody>
          <a:bodyPr>
            <a:spAutoFit/>
          </a:bodyPr>
          <a:lstStyle/>
          <a:p>
            <a:pPr eaLnBrk="0" hangingPunct="0"/>
            <a:endParaRPr lang="en-US" altLang="en-US"/>
          </a:p>
        </p:txBody>
      </p:sp>
      <p:sp>
        <p:nvSpPr>
          <p:cNvPr id="6150" name="Rectangle 6"/>
          <p:cNvSpPr>
            <a:spLocks noChangeArrowheads="1"/>
          </p:cNvSpPr>
          <p:nvPr/>
        </p:nvSpPr>
        <p:spPr bwMode="auto">
          <a:xfrm>
            <a:off x="2019300" y="1389460"/>
            <a:ext cx="9144000" cy="369332"/>
          </a:xfrm>
          <a:prstGeom prst="rect">
            <a:avLst/>
          </a:prstGeom>
          <a:noFill/>
          <a:ln w="9525">
            <a:noFill/>
            <a:miter lim="800000"/>
            <a:headEnd/>
            <a:tailEnd/>
          </a:ln>
        </p:spPr>
        <p:txBody>
          <a:bodyPr>
            <a:spAutoFit/>
          </a:bodyPr>
          <a:lstStyle/>
          <a:p>
            <a:pPr eaLnBrk="0" hangingPunct="0"/>
            <a:endParaRPr lang="en-US" altLang="en-US"/>
          </a:p>
        </p:txBody>
      </p:sp>
      <p:sp>
        <p:nvSpPr>
          <p:cNvPr id="6151" name="Rectangle 7"/>
          <p:cNvSpPr>
            <a:spLocks noChangeArrowheads="1"/>
          </p:cNvSpPr>
          <p:nvPr/>
        </p:nvSpPr>
        <p:spPr bwMode="auto">
          <a:xfrm>
            <a:off x="1514475" y="1150144"/>
            <a:ext cx="9144000" cy="369332"/>
          </a:xfrm>
          <a:prstGeom prst="rect">
            <a:avLst/>
          </a:prstGeom>
          <a:noFill/>
          <a:ln w="9525">
            <a:noFill/>
            <a:miter lim="800000"/>
            <a:headEnd/>
            <a:tailEnd/>
          </a:ln>
        </p:spPr>
        <p:txBody>
          <a:bodyPr>
            <a:spAutoFit/>
          </a:bodyPr>
          <a:lstStyle/>
          <a:p>
            <a:pPr eaLnBrk="0" hangingPunct="0"/>
            <a:endParaRPr lang="en-US" altLang="en-US"/>
          </a:p>
        </p:txBody>
      </p:sp>
      <p:sp>
        <p:nvSpPr>
          <p:cNvPr id="6152" name="Rectangle 11"/>
          <p:cNvSpPr>
            <a:spLocks noChangeArrowheads="1"/>
          </p:cNvSpPr>
          <p:nvPr/>
        </p:nvSpPr>
        <p:spPr bwMode="auto">
          <a:xfrm>
            <a:off x="1890713" y="1325166"/>
            <a:ext cx="9144000" cy="369332"/>
          </a:xfrm>
          <a:prstGeom prst="rect">
            <a:avLst/>
          </a:prstGeom>
          <a:noFill/>
          <a:ln w="9525">
            <a:noFill/>
            <a:miter lim="800000"/>
            <a:headEnd/>
            <a:tailEnd/>
          </a:ln>
        </p:spPr>
        <p:txBody>
          <a:bodyPr>
            <a:spAutoFit/>
          </a:bodyPr>
          <a:lstStyle/>
          <a:p>
            <a:pPr eaLnBrk="0" hangingPunct="0"/>
            <a:endParaRPr lang="en-US" altLang="en-US"/>
          </a:p>
        </p:txBody>
      </p:sp>
      <p:sp>
        <p:nvSpPr>
          <p:cNvPr id="27650"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6" name="Content Placeholder 2"/>
          <p:cNvSpPr txBox="1">
            <a:spLocks/>
          </p:cNvSpPr>
          <p:nvPr/>
        </p:nvSpPr>
        <p:spPr>
          <a:xfrm>
            <a:off x="-81334" y="563448"/>
            <a:ext cx="9394671" cy="3324741"/>
          </a:xfrm>
          <a:prstGeom prst="rect">
            <a:avLst/>
          </a:prstGeom>
        </p:spPr>
        <p:txBody>
          <a:bodyPr>
            <a:noAutofit/>
          </a:bodyPr>
          <a:lstStyle/>
          <a:p>
            <a:pPr marL="461963" marR="0" lvl="1" indent="-234950" algn="l" defTabSz="914400" rtl="0" eaLnBrk="1" fontAlgn="auto" latinLnBrk="0" hangingPunct="1">
              <a:spcBef>
                <a:spcPct val="20000"/>
              </a:spcBef>
              <a:spcAft>
                <a:spcPts val="0"/>
              </a:spcAft>
              <a:buClrTx/>
              <a:buSzTx/>
              <a:tabLst/>
              <a:defRPr/>
            </a:pPr>
            <a:endParaRPr lang="en-US" altLang="en-US" dirty="0">
              <a:solidFill>
                <a:srgbClr val="253DA3"/>
              </a:solidFill>
              <a:latin typeface="Arial" pitchFamily="34" charset="0"/>
              <a:cs typeface="Arial" pitchFamily="34" charset="0"/>
            </a:endParaRPr>
          </a:p>
          <a:p>
            <a:pPr marL="461963" lvl="1" indent="-234950">
              <a:spcBef>
                <a:spcPct val="20000"/>
              </a:spcBef>
              <a:buFont typeface="Arial" pitchFamily="34" charset="0"/>
              <a:buChar char="•"/>
              <a:defRPr/>
            </a:pPr>
            <a:r>
              <a:rPr lang="en-US" altLang="en-US" b="1" u="sng" dirty="0" smtClean="0">
                <a:solidFill>
                  <a:srgbClr val="FF0000"/>
                </a:solidFill>
                <a:latin typeface="Arial" pitchFamily="34" charset="0"/>
                <a:cs typeface="Arial" pitchFamily="34" charset="0"/>
              </a:rPr>
              <a:t>Why</a:t>
            </a:r>
            <a:r>
              <a:rPr lang="en-US" altLang="en-US" dirty="0" smtClean="0">
                <a:latin typeface="Arial" pitchFamily="34" charset="0"/>
                <a:cs typeface="Arial" pitchFamily="34" charset="0"/>
              </a:rPr>
              <a:t> </a:t>
            </a:r>
            <a:endParaRPr lang="en-US" altLang="en-US" dirty="0">
              <a:latin typeface="Arial" pitchFamily="34" charset="0"/>
              <a:cs typeface="Arial" pitchFamily="34" charset="0"/>
            </a:endParaRPr>
          </a:p>
          <a:p>
            <a:pPr marL="684213" lvl="2">
              <a:spcBef>
                <a:spcPct val="20000"/>
              </a:spcBef>
              <a:defRPr/>
            </a:pPr>
            <a:r>
              <a:rPr lang="en-US" altLang="en-US" dirty="0">
                <a:latin typeface="Arial" pitchFamily="34" charset="0"/>
                <a:cs typeface="Arial" pitchFamily="34" charset="0"/>
              </a:rPr>
              <a:t>M</a:t>
            </a:r>
            <a:r>
              <a:rPr lang="en-US" altLang="en-US" dirty="0" smtClean="0">
                <a:latin typeface="Arial" pitchFamily="34" charset="0"/>
                <a:cs typeface="Arial" pitchFamily="34" charset="0"/>
              </a:rPr>
              <a:t>ission-driven </a:t>
            </a:r>
            <a:r>
              <a:rPr lang="en-US" altLang="en-US" dirty="0">
                <a:latin typeface="Arial" pitchFamily="34" charset="0"/>
                <a:cs typeface="Arial" pitchFamily="34" charset="0"/>
              </a:rPr>
              <a:t>channel for federal investment in R&amp;D</a:t>
            </a:r>
          </a:p>
          <a:p>
            <a:pPr marL="684213" lvl="2">
              <a:spcBef>
                <a:spcPct val="20000"/>
              </a:spcBef>
              <a:defRPr/>
            </a:pPr>
            <a:r>
              <a:rPr lang="en-US" altLang="en-US" dirty="0" smtClean="0">
                <a:latin typeface="Arial" pitchFamily="34" charset="0"/>
                <a:cs typeface="Arial" pitchFamily="34" charset="0"/>
              </a:rPr>
              <a:t>Technical </a:t>
            </a:r>
            <a:r>
              <a:rPr lang="en-US" altLang="en-US" dirty="0">
                <a:latin typeface="Arial" pitchFamily="34" charset="0"/>
                <a:cs typeface="Arial" pitchFamily="34" charset="0"/>
              </a:rPr>
              <a:t>inputs for </a:t>
            </a:r>
            <a:r>
              <a:rPr lang="en-US" altLang="en-US" dirty="0" smtClean="0">
                <a:latin typeface="Arial" pitchFamily="34" charset="0"/>
                <a:cs typeface="Arial" pitchFamily="34" charset="0"/>
              </a:rPr>
              <a:t>regulators</a:t>
            </a:r>
            <a:r>
              <a:rPr lang="en-US" altLang="en-US" dirty="0">
                <a:latin typeface="Arial" pitchFamily="34" charset="0"/>
                <a:cs typeface="Arial" pitchFamily="34" charset="0"/>
              </a:rPr>
              <a:t>, </a:t>
            </a:r>
            <a:r>
              <a:rPr lang="en-US" altLang="en-US" dirty="0" smtClean="0">
                <a:latin typeface="Arial" pitchFamily="34" charset="0"/>
                <a:cs typeface="Arial" pitchFamily="34" charset="0"/>
              </a:rPr>
              <a:t>standards </a:t>
            </a:r>
            <a:r>
              <a:rPr lang="en-US" altLang="en-US" dirty="0">
                <a:latin typeface="Arial" pitchFamily="34" charset="0"/>
                <a:cs typeface="Arial" pitchFamily="34" charset="0"/>
              </a:rPr>
              <a:t>committees, </a:t>
            </a:r>
            <a:r>
              <a:rPr lang="en-US" altLang="en-US" dirty="0" smtClean="0">
                <a:latin typeface="Arial" pitchFamily="34" charset="0"/>
                <a:cs typeface="Arial" pitchFamily="34" charset="0"/>
              </a:rPr>
              <a:t>and  radon </a:t>
            </a:r>
            <a:r>
              <a:rPr lang="en-US" altLang="en-US" dirty="0">
                <a:latin typeface="Arial" pitchFamily="34" charset="0"/>
                <a:cs typeface="Arial" pitchFamily="34" charset="0"/>
              </a:rPr>
              <a:t>practitioners</a:t>
            </a:r>
          </a:p>
          <a:p>
            <a:pPr marL="684213" lvl="2">
              <a:spcBef>
                <a:spcPct val="20000"/>
              </a:spcBef>
              <a:defRPr/>
            </a:pPr>
            <a:r>
              <a:rPr lang="en-US" altLang="en-US" dirty="0" smtClean="0">
                <a:latin typeface="Arial" pitchFamily="34" charset="0"/>
                <a:cs typeface="Arial" pitchFamily="34" charset="0"/>
              </a:rPr>
              <a:t>Emerging </a:t>
            </a:r>
            <a:r>
              <a:rPr lang="en-US" altLang="en-US" dirty="0">
                <a:latin typeface="Arial" pitchFamily="34" charset="0"/>
                <a:cs typeface="Arial" pitchFamily="34" charset="0"/>
              </a:rPr>
              <a:t>“radon industry”</a:t>
            </a:r>
          </a:p>
          <a:p>
            <a:pPr marL="684213" lvl="2">
              <a:spcBef>
                <a:spcPct val="20000"/>
              </a:spcBef>
              <a:defRPr/>
            </a:pPr>
            <a:r>
              <a:rPr lang="en-US" altLang="en-US" dirty="0" smtClean="0">
                <a:latin typeface="Arial" pitchFamily="34" charset="0"/>
                <a:cs typeface="Arial" pitchFamily="34" charset="0"/>
              </a:rPr>
              <a:t>Public </a:t>
            </a:r>
            <a:r>
              <a:rPr lang="en-US" altLang="en-US" dirty="0">
                <a:latin typeface="Arial" pitchFamily="34" charset="0"/>
                <a:cs typeface="Arial" pitchFamily="34" charset="0"/>
              </a:rPr>
              <a:t>awareness and </a:t>
            </a:r>
            <a:r>
              <a:rPr lang="en-US" altLang="en-US" dirty="0" smtClean="0">
                <a:latin typeface="Arial" pitchFamily="34" charset="0"/>
                <a:cs typeface="Arial" pitchFamily="34" charset="0"/>
              </a:rPr>
              <a:t>verified </a:t>
            </a:r>
            <a:r>
              <a:rPr lang="en-US" altLang="en-US" dirty="0">
                <a:latin typeface="Arial" pitchFamily="34" charset="0"/>
                <a:cs typeface="Arial" pitchFamily="34" charset="0"/>
              </a:rPr>
              <a:t>solutions </a:t>
            </a:r>
            <a:endParaRPr lang="en-US" altLang="en-US" dirty="0" smtClean="0">
              <a:latin typeface="Arial" pitchFamily="34" charset="0"/>
              <a:cs typeface="Arial" pitchFamily="34" charset="0"/>
            </a:endParaRPr>
          </a:p>
          <a:p>
            <a:pPr marL="461963" lvl="1" indent="-234950">
              <a:spcBef>
                <a:spcPct val="20000"/>
              </a:spcBef>
              <a:buFont typeface="Arial" pitchFamily="34" charset="0"/>
              <a:buChar char="•"/>
              <a:defRPr/>
            </a:pPr>
            <a:r>
              <a:rPr lang="en-US" altLang="en-US" b="1" u="sng" dirty="0" smtClean="0">
                <a:solidFill>
                  <a:srgbClr val="FF0000"/>
                </a:solidFill>
                <a:latin typeface="Arial" pitchFamily="34" charset="0"/>
                <a:cs typeface="Arial" pitchFamily="34" charset="0"/>
              </a:rPr>
              <a:t>Funding sources</a:t>
            </a:r>
            <a:r>
              <a:rPr lang="en-US" altLang="en-US" dirty="0" smtClean="0">
                <a:latin typeface="Arial" pitchFamily="34" charset="0"/>
                <a:cs typeface="Arial" pitchFamily="34" charset="0"/>
              </a:rPr>
              <a:t> </a:t>
            </a:r>
            <a:endParaRPr lang="en-US" altLang="en-US" dirty="0">
              <a:latin typeface="Arial" pitchFamily="34" charset="0"/>
              <a:cs typeface="Arial" pitchFamily="34" charset="0"/>
            </a:endParaRPr>
          </a:p>
          <a:p>
            <a:pPr marL="919163" lvl="2" indent="-234950">
              <a:spcBef>
                <a:spcPct val="20000"/>
              </a:spcBef>
              <a:defRPr/>
            </a:pPr>
            <a:r>
              <a:rPr lang="en-US" altLang="en-US" dirty="0">
                <a:latin typeface="Arial" pitchFamily="34" charset="0"/>
                <a:cs typeface="Arial" pitchFamily="34" charset="0"/>
              </a:rPr>
              <a:t>Federal Funding-Taking Action on Air Pollution </a:t>
            </a:r>
          </a:p>
          <a:p>
            <a:pPr marL="919163" lvl="2" indent="-234950">
              <a:spcBef>
                <a:spcPct val="20000"/>
              </a:spcBef>
              <a:defRPr/>
            </a:pPr>
            <a:r>
              <a:rPr lang="en-US" altLang="en-US" dirty="0">
                <a:latin typeface="Arial" pitchFamily="34" charset="0"/>
                <a:cs typeface="Arial" pitchFamily="34" charset="0"/>
              </a:rPr>
              <a:t>Interdepartmental agreement with Health Canada Radiation Protection Bureau</a:t>
            </a:r>
          </a:p>
          <a:p>
            <a:pPr marL="919163" lvl="2" indent="-234950">
              <a:spcBef>
                <a:spcPct val="20000"/>
              </a:spcBef>
              <a:defRPr/>
            </a:pPr>
            <a:r>
              <a:rPr lang="en-US" altLang="en-US" dirty="0">
                <a:latin typeface="Arial" pitchFamily="34" charset="0"/>
                <a:cs typeface="Arial" pitchFamily="34" charset="0"/>
              </a:rPr>
              <a:t>Fee for Service contracts with industrial clients</a:t>
            </a:r>
          </a:p>
          <a:p>
            <a:pPr marL="461963" lvl="1" indent="-234950">
              <a:spcBef>
                <a:spcPct val="20000"/>
              </a:spcBef>
              <a:buFont typeface="Arial" pitchFamily="34" charset="0"/>
              <a:buChar char="•"/>
              <a:defRPr/>
            </a:pPr>
            <a:r>
              <a:rPr lang="en-US" altLang="en-US" b="1" u="sng" dirty="0" smtClean="0">
                <a:solidFill>
                  <a:srgbClr val="FF0000"/>
                </a:solidFill>
                <a:latin typeface="Arial" pitchFamily="34" charset="0"/>
                <a:cs typeface="Arial" pitchFamily="34" charset="0"/>
              </a:rPr>
              <a:t>How</a:t>
            </a:r>
            <a:endParaRPr lang="en-US" altLang="en-US" u="sng" dirty="0" smtClean="0">
              <a:latin typeface="Arial" pitchFamily="34" charset="0"/>
              <a:cs typeface="Arial" pitchFamily="34" charset="0"/>
            </a:endParaRPr>
          </a:p>
          <a:p>
            <a:pPr marL="684213" lvl="2">
              <a:spcBef>
                <a:spcPct val="20000"/>
              </a:spcBef>
              <a:defRPr/>
            </a:pPr>
            <a:r>
              <a:rPr lang="en-US" altLang="en-US" dirty="0" smtClean="0">
                <a:latin typeface="Arial" pitchFamily="34" charset="0"/>
                <a:cs typeface="Arial" pitchFamily="34" charset="0"/>
              </a:rPr>
              <a:t>NRC’s </a:t>
            </a:r>
            <a:r>
              <a:rPr lang="en-US" altLang="en-US" dirty="0">
                <a:latin typeface="Arial" pitchFamily="34" charset="0"/>
                <a:cs typeface="Arial" pitchFamily="34" charset="0"/>
              </a:rPr>
              <a:t>multidisciplinary expertise, unique facilities, and links to </a:t>
            </a:r>
            <a:r>
              <a:rPr lang="en-US" altLang="en-US" dirty="0" smtClean="0">
                <a:latin typeface="Arial" pitchFamily="34" charset="0"/>
                <a:cs typeface="Arial" pitchFamily="34" charset="0"/>
              </a:rPr>
              <a:t>industry</a:t>
            </a:r>
            <a:endParaRPr lang="en-US" altLang="en-US" dirty="0">
              <a:latin typeface="Arial" pitchFamily="34" charset="0"/>
              <a:cs typeface="Arial" pitchFamily="34" charset="0"/>
            </a:endParaRPr>
          </a:p>
          <a:p>
            <a:pPr marL="919163" lvl="2" indent="-234950">
              <a:spcBef>
                <a:spcPct val="20000"/>
              </a:spcBef>
              <a:defRPr/>
            </a:pPr>
            <a:r>
              <a:rPr lang="en-US" altLang="en-US" dirty="0" smtClean="0">
                <a:latin typeface="Arial" pitchFamily="34" charset="0"/>
                <a:cs typeface="Arial" pitchFamily="34" charset="0"/>
              </a:rPr>
              <a:t>Canadian </a:t>
            </a:r>
            <a:r>
              <a:rPr lang="en-US" altLang="en-US" dirty="0">
                <a:latin typeface="Arial" pitchFamily="34" charset="0"/>
                <a:cs typeface="Arial" pitchFamily="34" charset="0"/>
              </a:rPr>
              <a:t>Construction Material Centre and National Building Code Committees</a:t>
            </a:r>
          </a:p>
          <a:p>
            <a:pPr marL="461963" lvl="1" indent="-234950">
              <a:spcBef>
                <a:spcPct val="20000"/>
              </a:spcBef>
              <a:buFont typeface="Arial" pitchFamily="34" charset="0"/>
              <a:buChar char="•"/>
              <a:defRPr/>
            </a:pPr>
            <a:endParaRPr lang="en-US" altLang="en-US" u="sng" dirty="0">
              <a:latin typeface="Arial" pitchFamily="34" charset="0"/>
              <a:cs typeface="Arial" pitchFamily="34" charset="0"/>
            </a:endParaRPr>
          </a:p>
          <a:p>
            <a:pPr marL="461963" marR="0" lvl="1" indent="-234950" algn="l" defTabSz="914400" rtl="0" eaLnBrk="1" fontAlgn="auto" latinLnBrk="0" hangingPunct="1">
              <a:spcBef>
                <a:spcPct val="20000"/>
              </a:spcBef>
              <a:spcAft>
                <a:spcPts val="0"/>
              </a:spcAft>
              <a:buClrTx/>
              <a:buSzTx/>
              <a:tabLst/>
              <a:defRPr/>
            </a:pPr>
            <a:endParaRPr lang="en-US" altLang="en-US" dirty="0">
              <a:latin typeface="Arial" pitchFamily="34" charset="0"/>
              <a:cs typeface="Arial" pitchFamily="34" charset="0"/>
            </a:endParaRPr>
          </a:p>
          <a:p>
            <a:pPr marL="461963" marR="0" lvl="1" indent="-234950" algn="l" defTabSz="914400" rtl="0" eaLnBrk="1" fontAlgn="auto" latinLnBrk="0" hangingPunct="1">
              <a:spcBef>
                <a:spcPct val="20000"/>
              </a:spcBef>
              <a:spcAft>
                <a:spcPts val="0"/>
              </a:spcAft>
              <a:buClrTx/>
              <a:buSzTx/>
              <a:buFont typeface="Arial" pitchFamily="34" charset="0"/>
              <a:buChar char="•"/>
              <a:tabLst/>
              <a:defRPr/>
            </a:pPr>
            <a:endParaRPr lang="en-US" altLang="en-US" dirty="0">
              <a:latin typeface="Arial" pitchFamily="34" charset="0"/>
              <a:cs typeface="Arial" pitchFamily="34" charset="0"/>
            </a:endParaRPr>
          </a:p>
          <a:p>
            <a:pPr marL="227013" marR="0" lvl="0" indent="-227013" algn="l" defTabSz="914400" rtl="0" eaLnBrk="1" fontAlgn="auto" latinLnBrk="0" hangingPunct="1">
              <a:spcBef>
                <a:spcPct val="20000"/>
              </a:spcBef>
              <a:spcAft>
                <a:spcPts val="0"/>
              </a:spcAft>
              <a:buClrTx/>
              <a:buSzTx/>
              <a:buFont typeface="Arial" pitchFamily="34" charset="0"/>
              <a:buChar char="•"/>
              <a:tabLst/>
              <a:defRPr/>
            </a:pPr>
            <a:endParaRPr kumimoji="0" lang="en-US" altLang="en-US"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2" name="Slide Number Placeholder 11"/>
          <p:cNvSpPr>
            <a:spLocks noGrp="1"/>
          </p:cNvSpPr>
          <p:nvPr>
            <p:ph type="sldNum" sz="quarter" idx="4"/>
          </p:nvPr>
        </p:nvSpPr>
        <p:spPr/>
        <p:txBody>
          <a:bodyPr/>
          <a:lstStyle/>
          <a:p>
            <a:fld id="{EE130977-E003-4530-AE2B-3769B03D859D}" type="slidenum">
              <a:rPr lang="en-CA" smtClean="0"/>
              <a:pPr/>
              <a:t>3</a:t>
            </a:fld>
            <a:endParaRPr lang="en-CA" dirty="0"/>
          </a:p>
        </p:txBody>
      </p:sp>
      <p:pic>
        <p:nvPicPr>
          <p:cNvPr id="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289" y="4908066"/>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11542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197740"/>
            <a:ext cx="8305800" cy="651272"/>
          </a:xfrm>
        </p:spPr>
        <p:txBody>
          <a:bodyPr>
            <a:noAutofit/>
          </a:bodyPr>
          <a:lstStyle/>
          <a:p>
            <a:r>
              <a:rPr lang="en-US" dirty="0"/>
              <a:t>Radon in the National Building Code </a:t>
            </a:r>
            <a:r>
              <a:rPr lang="en-US" dirty="0" smtClean="0"/>
              <a:t>of Canada: Housing and Small Buildings</a:t>
            </a:r>
            <a:endParaRPr lang="en-US" dirty="0"/>
          </a:p>
        </p:txBody>
      </p:sp>
      <p:sp>
        <p:nvSpPr>
          <p:cNvPr id="28675" name="Rectangle 3"/>
          <p:cNvSpPr>
            <a:spLocks noGrp="1" noChangeArrowheads="1"/>
          </p:cNvSpPr>
          <p:nvPr>
            <p:ph idx="1"/>
          </p:nvPr>
        </p:nvSpPr>
        <p:spPr>
          <a:xfrm>
            <a:off x="-76199" y="1075296"/>
            <a:ext cx="9231086" cy="3707016"/>
          </a:xfrm>
        </p:spPr>
        <p:txBody>
          <a:bodyPr>
            <a:normAutofit fontScale="92500" lnSpcReduction="10000"/>
          </a:bodyPr>
          <a:lstStyle/>
          <a:p>
            <a:pPr marL="0" indent="0">
              <a:buNone/>
              <a:tabLst>
                <a:tab pos="0" algn="l"/>
              </a:tabLst>
            </a:pPr>
            <a:r>
              <a:rPr lang="en-US" b="1" dirty="0" smtClean="0"/>
              <a:t>    2015 </a:t>
            </a:r>
            <a:r>
              <a:rPr lang="en-US" b="1" dirty="0"/>
              <a:t>NBC Part 9 </a:t>
            </a:r>
            <a:br>
              <a:rPr lang="en-US" b="1" dirty="0"/>
            </a:br>
            <a:endParaRPr lang="en-US" dirty="0"/>
          </a:p>
          <a:p>
            <a:pPr lvl="1"/>
            <a:r>
              <a:rPr lang="en-US" sz="2400" dirty="0"/>
              <a:t>Sealed</a:t>
            </a:r>
            <a:r>
              <a:rPr lang="en-US" sz="2400" dirty="0" smtClean="0"/>
              <a:t> </a:t>
            </a:r>
            <a:r>
              <a:rPr lang="en-US" sz="2400" b="1" u="sng" dirty="0" smtClean="0">
                <a:solidFill>
                  <a:srgbClr val="0000FF"/>
                </a:solidFill>
              </a:rPr>
              <a:t>soil </a:t>
            </a:r>
            <a:r>
              <a:rPr lang="en-US" sz="2400" b="1" u="sng" dirty="0">
                <a:solidFill>
                  <a:srgbClr val="0000FF"/>
                </a:solidFill>
              </a:rPr>
              <a:t>gas barrier </a:t>
            </a:r>
            <a:r>
              <a:rPr lang="en-US" sz="2400" u="sng" dirty="0" smtClean="0"/>
              <a:t>(e.g</a:t>
            </a:r>
            <a:r>
              <a:rPr lang="en-US" sz="2400" u="sng" dirty="0"/>
              <a:t>. </a:t>
            </a:r>
            <a:r>
              <a:rPr lang="en-US" sz="2400" u="sng" dirty="0" smtClean="0"/>
              <a:t>6 mil polyethylene based on CAN/CGSB-51.34-M86)</a:t>
            </a:r>
          </a:p>
          <a:p>
            <a:pPr lvl="1"/>
            <a:r>
              <a:rPr lang="en-US" sz="2400" u="sng" dirty="0" smtClean="0"/>
              <a:t>100 mm </a:t>
            </a:r>
            <a:r>
              <a:rPr lang="en-US" sz="2400" b="1" u="sng" dirty="0" smtClean="0">
                <a:solidFill>
                  <a:srgbClr val="0000FF"/>
                </a:solidFill>
              </a:rPr>
              <a:t>Gas </a:t>
            </a:r>
            <a:r>
              <a:rPr lang="en-US" sz="2400" b="1" u="sng" dirty="0">
                <a:solidFill>
                  <a:srgbClr val="0000FF"/>
                </a:solidFill>
              </a:rPr>
              <a:t>permeable layer </a:t>
            </a:r>
            <a:r>
              <a:rPr lang="en-US" sz="2400" u="sng" dirty="0" smtClean="0"/>
              <a:t>(e.g. gravel) beneath air barrier</a:t>
            </a:r>
            <a:endParaRPr lang="en-US" sz="2400" u="sng" dirty="0"/>
          </a:p>
          <a:p>
            <a:pPr lvl="1"/>
            <a:r>
              <a:rPr lang="en-US" sz="2400" b="1" u="sng" dirty="0">
                <a:solidFill>
                  <a:srgbClr val="0000FF"/>
                </a:solidFill>
              </a:rPr>
              <a:t>Sump pit cover </a:t>
            </a:r>
            <a:r>
              <a:rPr lang="en-US" sz="2400" dirty="0"/>
              <a:t>required </a:t>
            </a:r>
            <a:r>
              <a:rPr lang="en-US" sz="2400" b="1" u="sng" dirty="0">
                <a:solidFill>
                  <a:srgbClr val="0000FF"/>
                </a:solidFill>
              </a:rPr>
              <a:t>to be airtight</a:t>
            </a:r>
            <a:r>
              <a:rPr lang="en-US" sz="2400" b="1" dirty="0"/>
              <a:t> </a:t>
            </a:r>
            <a:endParaRPr lang="en-US" sz="2400" b="1" dirty="0" smtClean="0"/>
          </a:p>
          <a:p>
            <a:pPr lvl="1"/>
            <a:r>
              <a:rPr lang="en-US" sz="2400" b="1" u="sng" dirty="0" smtClean="0">
                <a:solidFill>
                  <a:srgbClr val="0000FF"/>
                </a:solidFill>
              </a:rPr>
              <a:t>Consistent</a:t>
            </a:r>
            <a:r>
              <a:rPr lang="en-US" sz="2400" dirty="0" smtClean="0">
                <a:solidFill>
                  <a:srgbClr val="0000FF"/>
                </a:solidFill>
              </a:rPr>
              <a:t> </a:t>
            </a:r>
            <a:r>
              <a:rPr lang="en-US" sz="2400" dirty="0"/>
              <a:t>requirements for </a:t>
            </a:r>
            <a:r>
              <a:rPr lang="en-US" sz="2400" b="1" u="sng" dirty="0">
                <a:solidFill>
                  <a:srgbClr val="0000FF"/>
                </a:solidFill>
              </a:rPr>
              <a:t>ground cover</a:t>
            </a:r>
          </a:p>
          <a:p>
            <a:pPr lvl="1"/>
            <a:r>
              <a:rPr lang="en-US" sz="2400" dirty="0"/>
              <a:t>Sealed, capped, and labeled </a:t>
            </a:r>
            <a:r>
              <a:rPr lang="en-US" sz="2400" b="1" u="sng" dirty="0" smtClean="0">
                <a:solidFill>
                  <a:srgbClr val="0000FF"/>
                </a:solidFill>
              </a:rPr>
              <a:t>rough-in </a:t>
            </a:r>
            <a:r>
              <a:rPr lang="en-US" sz="2400" b="1" u="sng" dirty="0">
                <a:solidFill>
                  <a:srgbClr val="0000FF"/>
                </a:solidFill>
              </a:rPr>
              <a:t>pipe </a:t>
            </a:r>
            <a:endParaRPr lang="en-US" sz="2400" b="1" u="sng" dirty="0" smtClean="0">
              <a:solidFill>
                <a:srgbClr val="0000FF"/>
              </a:solidFill>
            </a:endParaRPr>
          </a:p>
          <a:p>
            <a:pPr marL="227013" lvl="1" indent="0">
              <a:buNone/>
            </a:pPr>
            <a:r>
              <a:rPr lang="en-US" sz="2400" dirty="0">
                <a:solidFill>
                  <a:srgbClr val="0000FF"/>
                </a:solidFill>
              </a:rPr>
              <a:t> </a:t>
            </a:r>
            <a:r>
              <a:rPr lang="en-US" sz="2400" dirty="0" smtClean="0">
                <a:solidFill>
                  <a:srgbClr val="0000FF"/>
                </a:solidFill>
              </a:rPr>
              <a:t> </a:t>
            </a:r>
            <a:r>
              <a:rPr lang="en-US" sz="2400" dirty="0" smtClean="0"/>
              <a:t>with inlet near </a:t>
            </a:r>
            <a:r>
              <a:rPr lang="en-US" sz="2400" dirty="0" err="1" smtClean="0"/>
              <a:t>centre</a:t>
            </a:r>
            <a:r>
              <a:rPr lang="en-US" sz="2400" dirty="0" smtClean="0"/>
              <a:t> of slab </a:t>
            </a:r>
          </a:p>
          <a:p>
            <a:pPr marL="227013" lvl="1" indent="0">
              <a:buNone/>
            </a:pPr>
            <a:r>
              <a:rPr lang="en-US" sz="2400" dirty="0"/>
              <a:t> </a:t>
            </a:r>
            <a:r>
              <a:rPr lang="en-US" sz="2400" dirty="0" smtClean="0"/>
              <a:t> and top </a:t>
            </a:r>
            <a:r>
              <a:rPr lang="en-US" sz="2400" dirty="0"/>
              <a:t>end ready for </a:t>
            </a:r>
            <a:r>
              <a:rPr lang="en-US" sz="2400" b="1" u="sng" dirty="0">
                <a:solidFill>
                  <a:srgbClr val="0000FF"/>
                </a:solidFill>
              </a:rPr>
              <a:t>Active Soil Depressurization</a:t>
            </a:r>
          </a:p>
          <a:p>
            <a:pPr lvl="1"/>
            <a:endParaRPr lang="en-US" dirty="0"/>
          </a:p>
        </p:txBody>
      </p:sp>
      <p:pic>
        <p:nvPicPr>
          <p:cNvPr id="5" name="Picture 4" descr="RadonRoughin.gif"/>
          <p:cNvPicPr>
            <a:picLocks noChangeAspect="1"/>
          </p:cNvPicPr>
          <p:nvPr/>
        </p:nvPicPr>
        <p:blipFill>
          <a:blip r:embed="rId3" cstate="print"/>
          <a:stretch>
            <a:fillRect/>
          </a:stretch>
        </p:blipFill>
        <p:spPr>
          <a:xfrm>
            <a:off x="6651145" y="2710979"/>
            <a:ext cx="2318184" cy="1193183"/>
          </a:xfrm>
          <a:prstGeom prst="rect">
            <a:avLst/>
          </a:prstGeom>
          <a:solidFill>
            <a:schemeClr val="bg1"/>
          </a:solidFill>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8289" y="4908295"/>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671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04799" y="1221600"/>
            <a:ext cx="8699157" cy="3407550"/>
          </a:xfrm>
        </p:spPr>
        <p:txBody>
          <a:bodyPr>
            <a:normAutofit fontScale="92500" lnSpcReduction="20000"/>
          </a:bodyPr>
          <a:lstStyle/>
          <a:p>
            <a:pPr>
              <a:buNone/>
            </a:pPr>
            <a:r>
              <a:rPr lang="en-US" b="1" dirty="0" smtClean="0"/>
              <a:t>2015 NBC Part 5 – Environmental Separation</a:t>
            </a:r>
          </a:p>
          <a:p>
            <a:r>
              <a:rPr lang="en-CA" b="1" u="sng" dirty="0">
                <a:solidFill>
                  <a:srgbClr val="0000FF"/>
                </a:solidFill>
              </a:rPr>
              <a:t>Control of Air Leakage </a:t>
            </a:r>
            <a:endParaRPr lang="en-CA" b="1" u="sng" dirty="0" smtClean="0">
              <a:solidFill>
                <a:srgbClr val="0000FF"/>
              </a:solidFill>
            </a:endParaRPr>
          </a:p>
          <a:p>
            <a:pPr marL="234950" lvl="1" indent="0">
              <a:buNone/>
            </a:pPr>
            <a:r>
              <a:rPr lang="en-CA" dirty="0" smtClean="0"/>
              <a:t>Minimize </a:t>
            </a:r>
            <a:r>
              <a:rPr lang="en-CA" dirty="0"/>
              <a:t>the ingress of airborne radon from the ground </a:t>
            </a:r>
            <a:r>
              <a:rPr lang="en-CA" dirty="0" smtClean="0"/>
              <a:t>with </a:t>
            </a:r>
            <a:r>
              <a:rPr lang="en-CA" dirty="0"/>
              <a:t>an aim to controlling the indoor radon concentration to an acceptable level</a:t>
            </a:r>
          </a:p>
          <a:p>
            <a:pPr>
              <a:buNone/>
            </a:pPr>
            <a:r>
              <a:rPr lang="en-US" b="1" dirty="0" smtClean="0"/>
              <a:t>2015 NBC Part 6 – HVAC</a:t>
            </a:r>
          </a:p>
          <a:p>
            <a:r>
              <a:rPr lang="en-CA" b="1" u="sng" dirty="0">
                <a:solidFill>
                  <a:srgbClr val="0000FF"/>
                </a:solidFill>
              </a:rPr>
              <a:t>Good HVAC Engineering Practice</a:t>
            </a:r>
          </a:p>
          <a:p>
            <a:pPr marL="227013" lvl="1" indent="0">
              <a:spcAft>
                <a:spcPts val="600"/>
              </a:spcAft>
              <a:buNone/>
            </a:pPr>
            <a:r>
              <a:rPr lang="en-CA" dirty="0"/>
              <a:t>EPA/625/R-92/016, “Radon Prevention in the Design and Construction of Schools and Other Large Buildings” </a:t>
            </a:r>
            <a:r>
              <a:rPr lang="en-CA" b="1" u="sng" dirty="0">
                <a:solidFill>
                  <a:srgbClr val="0000FF"/>
                </a:solidFill>
              </a:rPr>
              <a:t>Ventilation </a:t>
            </a:r>
            <a:r>
              <a:rPr lang="en-CA" dirty="0"/>
              <a:t>and </a:t>
            </a:r>
            <a:r>
              <a:rPr lang="en-CA" b="1" u="sng" dirty="0">
                <a:solidFill>
                  <a:srgbClr val="0000FF"/>
                </a:solidFill>
              </a:rPr>
              <a:t>ASD</a:t>
            </a:r>
          </a:p>
          <a:p>
            <a:pPr>
              <a:buNone/>
            </a:pPr>
            <a:r>
              <a:rPr lang="en-CA" b="1" dirty="0" smtClean="0"/>
              <a:t>Appendix Guidance </a:t>
            </a:r>
          </a:p>
          <a:p>
            <a:pPr lvl="2"/>
            <a:r>
              <a:rPr lang="en-CA" b="1" u="sng" dirty="0" smtClean="0">
                <a:solidFill>
                  <a:srgbClr val="0000FF"/>
                </a:solidFill>
              </a:rPr>
              <a:t>Health Canada Guide for Radon Measurements in Public Buildings</a:t>
            </a:r>
            <a:endParaRPr lang="en-US" b="1" u="sng" dirty="0" smtClean="0">
              <a:solidFill>
                <a:srgbClr val="0000FF"/>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289" y="4908295"/>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305389" y="157068"/>
            <a:ext cx="8706806" cy="651272"/>
          </a:xfrm>
          <a:prstGeom prst="rect">
            <a:avLst/>
          </a:prstGeom>
        </p:spPr>
        <p:txBody>
          <a:bodyPr vert="horz" lIns="91440" tIns="45720" rIns="91440" bIns="45720" rtlCol="0" anchor="b">
            <a:noAutofit/>
          </a:bodyPr>
          <a:lst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a:lstStyle>
          <a:p>
            <a:r>
              <a:rPr lang="en-US" dirty="0" smtClean="0"/>
              <a:t>Radon in the National Building Code of Canada: Large </a:t>
            </a:r>
            <a:r>
              <a:rPr lang="en-US" dirty="0"/>
              <a:t>Buildings &amp; Optional for Small non-Residential Buildings</a:t>
            </a:r>
          </a:p>
        </p:txBody>
      </p:sp>
    </p:spTree>
    <p:extLst>
      <p:ext uri="{BB962C8B-B14F-4D97-AF65-F5344CB8AC3E}">
        <p14:creationId xmlns:p14="http://schemas.microsoft.com/office/powerpoint/2010/main" val="1503005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E130977-E003-4530-AE2B-3769B03D859D}" type="slidenum">
              <a:rPr lang="en-CA" smtClean="0"/>
              <a:pPr/>
              <a:t>6</a:t>
            </a:fld>
            <a:endParaRPr lang="en-CA" dirty="0"/>
          </a:p>
        </p:txBody>
      </p:sp>
      <p:sp>
        <p:nvSpPr>
          <p:cNvPr id="3" name="Rectangle 2"/>
          <p:cNvSpPr txBox="1">
            <a:spLocks noChangeArrowheads="1"/>
          </p:cNvSpPr>
          <p:nvPr/>
        </p:nvSpPr>
        <p:spPr>
          <a:xfrm>
            <a:off x="404469" y="93908"/>
            <a:ext cx="8785225" cy="685800"/>
          </a:xfrm>
          <a:prstGeom prst="rect">
            <a:avLst/>
          </a:prstGeom>
        </p:spPr>
        <p:txBody>
          <a:bodyPr vert="horz" lIns="91440" tIns="45720" rIns="91440" bIns="45720" rtlCol="0" anchor="b">
            <a:normAutofit/>
          </a:bodyPr>
          <a:lstStyle/>
          <a:p>
            <a:pPr lvl="0">
              <a:spcBef>
                <a:spcPct val="0"/>
              </a:spcBef>
              <a:defRPr/>
            </a:pPr>
            <a:r>
              <a:rPr lang="en-US" altLang="en-US" sz="2400" b="1" dirty="0">
                <a:solidFill>
                  <a:schemeClr val="bg1"/>
                </a:solidFill>
                <a:latin typeface="Arial" pitchFamily="34" charset="0"/>
                <a:ea typeface="+mj-ea"/>
                <a:cs typeface="Arial" pitchFamily="34" charset="0"/>
              </a:rPr>
              <a:t>Radon Control Research Activities at NRC</a:t>
            </a:r>
            <a:endParaRPr kumimoji="0" lang="fr-CA" altLang="en-US" sz="24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4" name="Rectangle 3"/>
          <p:cNvSpPr/>
          <p:nvPr/>
        </p:nvSpPr>
        <p:spPr>
          <a:xfrm>
            <a:off x="390917" y="765420"/>
            <a:ext cx="9280099" cy="4708981"/>
          </a:xfrm>
          <a:prstGeom prst="rect">
            <a:avLst/>
          </a:prstGeom>
        </p:spPr>
        <p:txBody>
          <a:bodyPr wrap="square">
            <a:spAutoFit/>
          </a:bodyPr>
          <a:lstStyle/>
          <a:p>
            <a:pPr marL="342900" indent="-342900">
              <a:lnSpc>
                <a:spcPct val="150000"/>
              </a:lnSpc>
              <a:buFont typeface="Arial" panose="020B0604020202020204" pitchFamily="34" charset="0"/>
              <a:buChar char="•"/>
            </a:pPr>
            <a:r>
              <a:rPr lang="en-US" altLang="en-US" sz="2000" u="sng" dirty="0"/>
              <a:t>Active </a:t>
            </a:r>
            <a:r>
              <a:rPr lang="en-US" altLang="en-US" sz="2000" u="sng" dirty="0" smtClean="0"/>
              <a:t>soil </a:t>
            </a:r>
            <a:r>
              <a:rPr lang="en-US" altLang="en-US" sz="2000" u="sng" dirty="0"/>
              <a:t>depressurization (ASD) </a:t>
            </a:r>
            <a:r>
              <a:rPr lang="en-US" altLang="en-US" sz="2000" u="sng" dirty="0" smtClean="0"/>
              <a:t>in labs/test facilities</a:t>
            </a:r>
            <a:endParaRPr lang="en-US" altLang="en-US" sz="2000" u="sng" dirty="0"/>
          </a:p>
          <a:p>
            <a:pPr lvl="1">
              <a:lnSpc>
                <a:spcPct val="150000"/>
              </a:lnSpc>
            </a:pPr>
            <a:r>
              <a:rPr lang="en-US" altLang="en-US" sz="2000" dirty="0"/>
              <a:t>Leakage through radon control fans</a:t>
            </a:r>
          </a:p>
          <a:p>
            <a:pPr lvl="1">
              <a:lnSpc>
                <a:spcPct val="150000"/>
              </a:lnSpc>
            </a:pPr>
            <a:r>
              <a:rPr lang="en-US" altLang="en-US" sz="2000" dirty="0"/>
              <a:t>Energy penalty and impact on soil temperature</a:t>
            </a:r>
          </a:p>
          <a:p>
            <a:pPr lvl="1">
              <a:lnSpc>
                <a:spcPct val="150000"/>
              </a:lnSpc>
            </a:pPr>
            <a:r>
              <a:rPr lang="en-US" altLang="en-US" sz="2000" dirty="0"/>
              <a:t>Insulation of stacks in unheated attic space</a:t>
            </a:r>
          </a:p>
          <a:p>
            <a:pPr lvl="1">
              <a:lnSpc>
                <a:spcPct val="150000"/>
              </a:lnSpc>
            </a:pPr>
            <a:r>
              <a:rPr lang="en-US" altLang="en-US" sz="2000" dirty="0" err="1"/>
              <a:t>Backdrafting</a:t>
            </a:r>
            <a:r>
              <a:rPr lang="en-US" altLang="en-US" sz="2000" dirty="0"/>
              <a:t> from combustion appliances</a:t>
            </a:r>
          </a:p>
          <a:p>
            <a:pPr marL="342900" lvl="1" indent="-342900">
              <a:lnSpc>
                <a:spcPct val="150000"/>
              </a:lnSpc>
              <a:buFont typeface="Arial" panose="020B0604020202020204" pitchFamily="34" charset="0"/>
              <a:buChar char="•"/>
            </a:pPr>
            <a:r>
              <a:rPr lang="en-US" altLang="en-US" sz="2000" u="sng" dirty="0"/>
              <a:t>Sub-slab gas permeable layer and air barrier systems</a:t>
            </a:r>
          </a:p>
          <a:p>
            <a:pPr marL="342900" indent="-342900">
              <a:lnSpc>
                <a:spcPct val="150000"/>
              </a:lnSpc>
              <a:buFont typeface="Arial" panose="020B0604020202020204" pitchFamily="34" charset="0"/>
              <a:buChar char="•"/>
            </a:pPr>
            <a:r>
              <a:rPr lang="en-US" altLang="en-US" sz="2000" u="sng" dirty="0" smtClean="0"/>
              <a:t>A </a:t>
            </a:r>
            <a:r>
              <a:rPr lang="en-US" altLang="en-US" sz="2000" u="sng" dirty="0"/>
              <a:t>combination of strategies</a:t>
            </a:r>
            <a:r>
              <a:rPr lang="en-US" altLang="en-US" sz="2000" dirty="0"/>
              <a:t> </a:t>
            </a:r>
            <a:endParaRPr lang="en-US" altLang="en-US" sz="2000" dirty="0" smtClean="0"/>
          </a:p>
          <a:p>
            <a:pPr marL="342900" indent="-342900">
              <a:lnSpc>
                <a:spcPct val="150000"/>
              </a:lnSpc>
              <a:buFont typeface="Arial" panose="020B0604020202020204" pitchFamily="34" charset="0"/>
              <a:buChar char="•"/>
            </a:pPr>
            <a:r>
              <a:rPr lang="en-US" altLang="en-US" sz="2000" u="sng" dirty="0" smtClean="0"/>
              <a:t>Air </a:t>
            </a:r>
            <a:r>
              <a:rPr lang="en-US" altLang="en-US" sz="2000" u="sng" dirty="0"/>
              <a:t>tightness, air change rate, HRV, and radon concentration</a:t>
            </a:r>
          </a:p>
          <a:p>
            <a:pPr marL="342900" indent="-342900">
              <a:lnSpc>
                <a:spcPct val="150000"/>
              </a:lnSpc>
              <a:buFont typeface="Arial" panose="020B0604020202020204" pitchFamily="34" charset="0"/>
              <a:buChar char="•"/>
            </a:pPr>
            <a:r>
              <a:rPr lang="en-US" altLang="en-US" sz="2000" u="sng" dirty="0" smtClean="0"/>
              <a:t>Field studies of passive soil depressurization (PSD)</a:t>
            </a:r>
            <a:r>
              <a:rPr lang="en-US" altLang="en-US" sz="2000" dirty="0" smtClean="0"/>
              <a:t> </a:t>
            </a:r>
            <a:endParaRPr lang="en-US" altLang="en-US" sz="2000" dirty="0"/>
          </a:p>
          <a:p>
            <a:pPr>
              <a:lnSpc>
                <a:spcPct val="150000"/>
              </a:lnSpc>
            </a:pPr>
            <a:r>
              <a:rPr lang="en-US" altLang="en-US" sz="2000" dirty="0"/>
              <a:t>     </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8289" y="4908295"/>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18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EE130977-E003-4530-AE2B-3769B03D859D}" type="slidenum">
              <a:rPr lang="en-CA" smtClean="0"/>
              <a:pPr/>
              <a:t>7</a:t>
            </a:fld>
            <a:endParaRPr lang="en-CA" dirty="0"/>
          </a:p>
        </p:txBody>
      </p:sp>
      <p:sp>
        <p:nvSpPr>
          <p:cNvPr id="4" name="Rectangle 2"/>
          <p:cNvSpPr txBox="1">
            <a:spLocks noChangeArrowheads="1"/>
          </p:cNvSpPr>
          <p:nvPr/>
        </p:nvSpPr>
        <p:spPr>
          <a:xfrm>
            <a:off x="358776" y="93908"/>
            <a:ext cx="8785225" cy="685800"/>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2400" b="1" dirty="0">
                <a:solidFill>
                  <a:schemeClr val="bg1"/>
                </a:solidFill>
                <a:latin typeface="Arial" pitchFamily="34" charset="0"/>
                <a:ea typeface="+mj-ea"/>
                <a:cs typeface="Arial" pitchFamily="34" charset="0"/>
              </a:rPr>
              <a:t>ASD: Radon Fan Enclosure Leakage Test Rig</a:t>
            </a:r>
            <a:endParaRPr kumimoji="0" lang="fr-CA" altLang="en-US" sz="2400" b="1"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pic>
        <p:nvPicPr>
          <p:cNvPr id="8194" name="Picture 2" descr="D:\data\DCIM\204CANON\IMG_0426.JPG"/>
          <p:cNvPicPr>
            <a:picLocks noChangeAspect="1" noChangeArrowheads="1"/>
          </p:cNvPicPr>
          <p:nvPr/>
        </p:nvPicPr>
        <p:blipFill>
          <a:blip r:embed="rId3" cstate="print"/>
          <a:srcRect/>
          <a:stretch>
            <a:fillRect/>
          </a:stretch>
        </p:blipFill>
        <p:spPr bwMode="auto">
          <a:xfrm>
            <a:off x="3895636" y="1016576"/>
            <a:ext cx="1714657" cy="1714500"/>
          </a:xfrm>
          <a:prstGeom prst="rect">
            <a:avLst/>
          </a:prstGeom>
          <a:noFill/>
        </p:spPr>
      </p:pic>
      <p:pic>
        <p:nvPicPr>
          <p:cNvPr id="8195" name="Picture 3" descr="D:\data\DCIM\203CANON\IMG_0393.JPG"/>
          <p:cNvPicPr>
            <a:picLocks noChangeAspect="1" noChangeArrowheads="1"/>
          </p:cNvPicPr>
          <p:nvPr/>
        </p:nvPicPr>
        <p:blipFill>
          <a:blip r:embed="rId4" cstate="print"/>
          <a:srcRect/>
          <a:stretch>
            <a:fillRect/>
          </a:stretch>
        </p:blipFill>
        <p:spPr bwMode="auto">
          <a:xfrm>
            <a:off x="5885548" y="1016576"/>
            <a:ext cx="3047721" cy="1714500"/>
          </a:xfrm>
          <a:prstGeom prst="rect">
            <a:avLst/>
          </a:prstGeom>
          <a:noFill/>
        </p:spPr>
      </p:pic>
      <p:sp>
        <p:nvSpPr>
          <p:cNvPr id="8" name="Rectangle 7"/>
          <p:cNvSpPr/>
          <p:nvPr/>
        </p:nvSpPr>
        <p:spPr>
          <a:xfrm>
            <a:off x="-209043" y="2886603"/>
            <a:ext cx="9189934" cy="2431435"/>
          </a:xfrm>
          <a:prstGeom prst="rect">
            <a:avLst/>
          </a:prstGeom>
        </p:spPr>
        <p:txBody>
          <a:bodyPr wrap="square">
            <a:spAutoFit/>
          </a:bodyPr>
          <a:lstStyle/>
          <a:p>
            <a:pPr lvl="1">
              <a:lnSpc>
                <a:spcPct val="150000"/>
              </a:lnSpc>
            </a:pPr>
            <a:r>
              <a:rPr lang="en-US" altLang="en-US" sz="1600" b="1" dirty="0">
                <a:solidFill>
                  <a:srgbClr val="FF0000"/>
                </a:solidFill>
              </a:rPr>
              <a:t>Why</a:t>
            </a:r>
            <a:r>
              <a:rPr lang="en-US" altLang="en-US" sz="1600" dirty="0"/>
              <a:t>: Radon control fans are located in the basements of Canadian homes</a:t>
            </a:r>
          </a:p>
          <a:p>
            <a:pPr lvl="1">
              <a:lnSpc>
                <a:spcPct val="150000"/>
              </a:lnSpc>
            </a:pPr>
            <a:r>
              <a:rPr lang="en-US" altLang="en-US" sz="1600" b="1" dirty="0">
                <a:solidFill>
                  <a:srgbClr val="FF0000"/>
                </a:solidFill>
              </a:rPr>
              <a:t>How</a:t>
            </a:r>
            <a:r>
              <a:rPr lang="en-US" altLang="en-US" sz="1600" dirty="0"/>
              <a:t>: NRC’s air permeability test apparatus and tracer gas leakage test rig</a:t>
            </a:r>
          </a:p>
          <a:p>
            <a:pPr lvl="1">
              <a:lnSpc>
                <a:spcPct val="150000"/>
              </a:lnSpc>
            </a:pPr>
            <a:r>
              <a:rPr lang="en-US" altLang="en-US" sz="1600" b="1" dirty="0" smtClean="0">
                <a:solidFill>
                  <a:srgbClr val="FF0000"/>
                </a:solidFill>
              </a:rPr>
              <a:t>What</a:t>
            </a:r>
            <a:r>
              <a:rPr lang="en-US" altLang="en-US" sz="1600" dirty="0"/>
              <a:t>: Test 5 models/8 fans </a:t>
            </a:r>
            <a:r>
              <a:rPr lang="en-US" altLang="en-US" sz="1600" dirty="0" smtClean="0"/>
              <a:t>from 4 manufacturers</a:t>
            </a:r>
          </a:p>
          <a:p>
            <a:pPr lvl="1">
              <a:lnSpc>
                <a:spcPct val="150000"/>
              </a:lnSpc>
            </a:pPr>
            <a:r>
              <a:rPr lang="en-US" altLang="en-US" sz="1600" b="1" dirty="0" smtClean="0">
                <a:solidFill>
                  <a:srgbClr val="FF0000"/>
                </a:solidFill>
              </a:rPr>
              <a:t>Outcomes</a:t>
            </a:r>
            <a:r>
              <a:rPr lang="en-US" altLang="en-US" sz="1600" dirty="0"/>
              <a:t>: Radon fan criteria-</a:t>
            </a:r>
            <a:r>
              <a:rPr lang="en-CA" sz="1600" dirty="0">
                <a:solidFill>
                  <a:srgbClr val="FF0000"/>
                </a:solidFill>
              </a:rPr>
              <a:t> </a:t>
            </a:r>
            <a:r>
              <a:rPr lang="en-US" altLang="en-US" sz="1600" dirty="0"/>
              <a:t>Canadian General Standard </a:t>
            </a:r>
            <a:r>
              <a:rPr lang="en-US" altLang="en-US" sz="1600" dirty="0" smtClean="0"/>
              <a:t>Board </a:t>
            </a:r>
            <a:r>
              <a:rPr lang="en-CA" sz="1600" dirty="0" smtClean="0">
                <a:solidFill>
                  <a:srgbClr val="FF0000"/>
                </a:solidFill>
              </a:rPr>
              <a:t>CAN/CGSB-149.12-2017 </a:t>
            </a:r>
            <a:r>
              <a:rPr lang="en-US" sz="1600" dirty="0">
                <a:solidFill>
                  <a:srgbClr val="FF0000"/>
                </a:solidFill>
              </a:rPr>
              <a:t>Radon Mitigation Options for Existing Low-Rise Residential Buildings</a:t>
            </a:r>
            <a:endParaRPr lang="en-US" altLang="en-US" sz="1600" dirty="0"/>
          </a:p>
          <a:p>
            <a:pPr lvl="1">
              <a:buFont typeface="Arial" pitchFamily="34" charset="0"/>
              <a:buChar char="•"/>
            </a:pPr>
            <a:endParaRPr lang="en-US" altLang="en-US" sz="1600" dirty="0"/>
          </a:p>
          <a:p>
            <a:pPr lvl="1"/>
            <a:endParaRPr lang="en-US" altLang="en-US" sz="1600" dirty="0"/>
          </a:p>
        </p:txBody>
      </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508" y="1121228"/>
            <a:ext cx="3038808" cy="150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43837" y="2548049"/>
            <a:ext cx="4093482" cy="338554"/>
          </a:xfrm>
          <a:prstGeom prst="rect">
            <a:avLst/>
          </a:prstGeom>
        </p:spPr>
        <p:txBody>
          <a:bodyPr wrap="square">
            <a:spAutoFit/>
          </a:bodyPr>
          <a:lstStyle/>
          <a:p>
            <a:r>
              <a:rPr lang="en-US" altLang="en-US" sz="1600" dirty="0"/>
              <a:t>Canada                 US </a:t>
            </a:r>
          </a:p>
        </p:txBody>
      </p:sp>
      <p:sp>
        <p:nvSpPr>
          <p:cNvPr id="5" name="Rectangle 4"/>
          <p:cNvSpPr/>
          <p:nvPr/>
        </p:nvSpPr>
        <p:spPr>
          <a:xfrm>
            <a:off x="207068" y="901612"/>
            <a:ext cx="2845651" cy="276999"/>
          </a:xfrm>
          <a:prstGeom prst="rect">
            <a:avLst/>
          </a:prstGeom>
        </p:spPr>
        <p:txBody>
          <a:bodyPr wrap="none">
            <a:spAutoFit/>
          </a:bodyPr>
          <a:lstStyle/>
          <a:p>
            <a:r>
              <a:rPr lang="en-US" sz="1200" dirty="0"/>
              <a:t>(</a:t>
            </a:r>
            <a:r>
              <a:rPr lang="en-US" sz="1200" dirty="0" smtClean="0"/>
              <a:t>Illustration </a:t>
            </a:r>
            <a:r>
              <a:rPr lang="en-US" sz="1200" dirty="0"/>
              <a:t>courtesy of Health Canada)</a:t>
            </a:r>
            <a:endParaRPr lang="en-CA" sz="1200" dirty="0"/>
          </a:p>
        </p:txBody>
      </p:sp>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8289" y="4908295"/>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810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281886" y="536140"/>
            <a:ext cx="9144000" cy="723900"/>
          </a:xfrm>
        </p:spPr>
        <p:txBody>
          <a:bodyPr>
            <a:noAutofit/>
          </a:bodyPr>
          <a:lstStyle/>
          <a:p>
            <a:r>
              <a:rPr lang="en-US" altLang="en-US" dirty="0"/>
              <a:t>ASD: Impact on Heating Energy Use and Soil Temperature</a:t>
            </a:r>
            <a:br>
              <a:rPr lang="en-US" altLang="en-US" dirty="0"/>
            </a:br>
            <a:r>
              <a:rPr lang="en-US" altLang="en-US" dirty="0"/>
              <a:t>Performance of Passive Radon </a:t>
            </a:r>
            <a:r>
              <a:rPr lang="en-US" altLang="en-US" dirty="0" smtClean="0"/>
              <a:t>Stack </a:t>
            </a:r>
            <a:r>
              <a:rPr lang="en-US" altLang="en-US" dirty="0"/>
              <a:t/>
            </a:r>
            <a:br>
              <a:rPr lang="en-US" altLang="en-US" dirty="0"/>
            </a:br>
            <a:endParaRPr lang="fr-CA" altLang="en-US" dirty="0"/>
          </a:p>
        </p:txBody>
      </p:sp>
      <p:sp>
        <p:nvSpPr>
          <p:cNvPr id="17411" name="Rectangle 4"/>
          <p:cNvSpPr>
            <a:spLocks noChangeArrowheads="1"/>
          </p:cNvSpPr>
          <p:nvPr/>
        </p:nvSpPr>
        <p:spPr bwMode="auto">
          <a:xfrm>
            <a:off x="1809750" y="1185863"/>
            <a:ext cx="9144000" cy="369332"/>
          </a:xfrm>
          <a:prstGeom prst="rect">
            <a:avLst/>
          </a:prstGeom>
          <a:noFill/>
          <a:ln w="9525">
            <a:noFill/>
            <a:miter lim="800000"/>
            <a:headEnd/>
            <a:tailEnd/>
          </a:ln>
        </p:spPr>
        <p:txBody>
          <a:bodyPr>
            <a:spAutoFit/>
          </a:bodyPr>
          <a:lstStyle/>
          <a:p>
            <a:pPr eaLnBrk="0" hangingPunct="0"/>
            <a:endParaRPr lang="en-US" altLang="en-US"/>
          </a:p>
        </p:txBody>
      </p:sp>
      <p:sp>
        <p:nvSpPr>
          <p:cNvPr id="17412" name="Rectangle 5"/>
          <p:cNvSpPr>
            <a:spLocks noChangeArrowheads="1"/>
          </p:cNvSpPr>
          <p:nvPr/>
        </p:nvSpPr>
        <p:spPr bwMode="auto">
          <a:xfrm>
            <a:off x="3395663" y="1393031"/>
            <a:ext cx="9144000" cy="369332"/>
          </a:xfrm>
          <a:prstGeom prst="rect">
            <a:avLst/>
          </a:prstGeom>
          <a:noFill/>
          <a:ln w="9525">
            <a:noFill/>
            <a:miter lim="800000"/>
            <a:headEnd/>
            <a:tailEnd/>
          </a:ln>
        </p:spPr>
        <p:txBody>
          <a:bodyPr>
            <a:spAutoFit/>
          </a:bodyPr>
          <a:lstStyle/>
          <a:p>
            <a:pPr eaLnBrk="0" hangingPunct="0"/>
            <a:endParaRPr lang="en-US" altLang="en-US"/>
          </a:p>
        </p:txBody>
      </p:sp>
      <p:sp>
        <p:nvSpPr>
          <p:cNvPr id="17413" name="Rectangle 6"/>
          <p:cNvSpPr>
            <a:spLocks noChangeArrowheads="1"/>
          </p:cNvSpPr>
          <p:nvPr/>
        </p:nvSpPr>
        <p:spPr bwMode="auto">
          <a:xfrm>
            <a:off x="2019300" y="1389460"/>
            <a:ext cx="9144000" cy="369332"/>
          </a:xfrm>
          <a:prstGeom prst="rect">
            <a:avLst/>
          </a:prstGeom>
          <a:noFill/>
          <a:ln w="9525">
            <a:noFill/>
            <a:miter lim="800000"/>
            <a:headEnd/>
            <a:tailEnd/>
          </a:ln>
        </p:spPr>
        <p:txBody>
          <a:bodyPr>
            <a:spAutoFit/>
          </a:bodyPr>
          <a:lstStyle/>
          <a:p>
            <a:pPr eaLnBrk="0" hangingPunct="0"/>
            <a:endParaRPr lang="en-US" altLang="en-US"/>
          </a:p>
        </p:txBody>
      </p:sp>
      <p:sp>
        <p:nvSpPr>
          <p:cNvPr id="17414" name="Rectangle 7"/>
          <p:cNvSpPr>
            <a:spLocks noChangeArrowheads="1"/>
          </p:cNvSpPr>
          <p:nvPr/>
        </p:nvSpPr>
        <p:spPr bwMode="auto">
          <a:xfrm>
            <a:off x="1514475" y="1150144"/>
            <a:ext cx="9144000" cy="369332"/>
          </a:xfrm>
          <a:prstGeom prst="rect">
            <a:avLst/>
          </a:prstGeom>
          <a:noFill/>
          <a:ln w="9525">
            <a:noFill/>
            <a:miter lim="800000"/>
            <a:headEnd/>
            <a:tailEnd/>
          </a:ln>
        </p:spPr>
        <p:txBody>
          <a:bodyPr>
            <a:spAutoFit/>
          </a:bodyPr>
          <a:lstStyle/>
          <a:p>
            <a:pPr eaLnBrk="0" hangingPunct="0"/>
            <a:endParaRPr lang="en-US" altLang="en-US"/>
          </a:p>
        </p:txBody>
      </p:sp>
      <p:sp>
        <p:nvSpPr>
          <p:cNvPr id="17415" name="Rectangle 11"/>
          <p:cNvSpPr>
            <a:spLocks noChangeArrowheads="1"/>
          </p:cNvSpPr>
          <p:nvPr/>
        </p:nvSpPr>
        <p:spPr bwMode="auto">
          <a:xfrm>
            <a:off x="1890713" y="1325166"/>
            <a:ext cx="9144000" cy="369332"/>
          </a:xfrm>
          <a:prstGeom prst="rect">
            <a:avLst/>
          </a:prstGeom>
          <a:noFill/>
          <a:ln w="9525">
            <a:noFill/>
            <a:miter lim="800000"/>
            <a:headEnd/>
            <a:tailEnd/>
          </a:ln>
        </p:spPr>
        <p:txBody>
          <a:bodyPr>
            <a:spAutoFit/>
          </a:bodyPr>
          <a:lstStyle/>
          <a:p>
            <a:pPr eaLnBrk="0" hangingPunct="0"/>
            <a:endParaRPr lang="en-US" altLang="en-US"/>
          </a:p>
        </p:txBody>
      </p:sp>
      <p:graphicFrame>
        <p:nvGraphicFramePr>
          <p:cNvPr id="14" name="Table 13"/>
          <p:cNvGraphicFramePr>
            <a:graphicFrameLocks noGrp="1"/>
          </p:cNvGraphicFramePr>
          <p:nvPr>
            <p:extLst>
              <p:ext uri="{D42A27DB-BD31-4B8C-83A1-F6EECF244321}">
                <p14:modId xmlns:p14="http://schemas.microsoft.com/office/powerpoint/2010/main" val="3467697769"/>
              </p:ext>
            </p:extLst>
          </p:nvPr>
        </p:nvGraphicFramePr>
        <p:xfrm>
          <a:off x="491710" y="3397415"/>
          <a:ext cx="8202707" cy="1395780"/>
        </p:xfrm>
        <a:graphic>
          <a:graphicData uri="http://schemas.openxmlformats.org/drawingml/2006/table">
            <a:tbl>
              <a:tblPr firstRow="1" bandRow="1">
                <a:tableStyleId>{5C22544A-7EE6-4342-B048-85BDC9FD1C3A}</a:tableStyleId>
              </a:tblPr>
              <a:tblGrid>
                <a:gridCol w="3871636">
                  <a:extLst>
                    <a:ext uri="{9D8B030D-6E8A-4147-A177-3AD203B41FA5}">
                      <a16:colId xmlns:a16="http://schemas.microsoft.com/office/drawing/2014/main" xmlns="" val="20000"/>
                    </a:ext>
                  </a:extLst>
                </a:gridCol>
                <a:gridCol w="2123372">
                  <a:extLst>
                    <a:ext uri="{9D8B030D-6E8A-4147-A177-3AD203B41FA5}">
                      <a16:colId xmlns:a16="http://schemas.microsoft.com/office/drawing/2014/main" xmlns="" val="20001"/>
                    </a:ext>
                  </a:extLst>
                </a:gridCol>
                <a:gridCol w="2207699">
                  <a:extLst>
                    <a:ext uri="{9D8B030D-6E8A-4147-A177-3AD203B41FA5}">
                      <a16:colId xmlns:a16="http://schemas.microsoft.com/office/drawing/2014/main" xmlns="" val="20002"/>
                    </a:ext>
                  </a:extLst>
                </a:gridCol>
              </a:tblGrid>
              <a:tr h="419760">
                <a:tc>
                  <a:txBody>
                    <a:bodyPr/>
                    <a:lstStyle/>
                    <a:p>
                      <a:endParaRPr lang="en-CA" sz="1200" dirty="0"/>
                    </a:p>
                  </a:txBody>
                  <a:tcPr marL="36000" marR="0" marT="27000" marB="27000"/>
                </a:tc>
                <a:tc>
                  <a:txBody>
                    <a:bodyPr/>
                    <a:lstStyle/>
                    <a:p>
                      <a:r>
                        <a:rPr lang="en-CA" sz="1200" dirty="0"/>
                        <a:t>ASD with Ground Exhaust (2012)</a:t>
                      </a:r>
                    </a:p>
                  </a:txBody>
                  <a:tcPr marL="36000" marR="0" marT="27000" marB="27000"/>
                </a:tc>
                <a:tc>
                  <a:txBody>
                    <a:bodyPr/>
                    <a:lstStyle/>
                    <a:p>
                      <a:r>
                        <a:rPr lang="en-CA" sz="1200" dirty="0"/>
                        <a:t>ASD with Roof Line Exhaust (2012)</a:t>
                      </a:r>
                    </a:p>
                  </a:txBody>
                  <a:tcPr marL="36000" marR="0" marT="27000" marB="27000"/>
                </a:tc>
                <a:extLst>
                  <a:ext uri="{0D108BD9-81ED-4DB2-BD59-A6C34878D82A}">
                    <a16:rowId xmlns:a16="http://schemas.microsoft.com/office/drawing/2014/main" xmlns="" val="10000"/>
                  </a:ext>
                </a:extLst>
              </a:tr>
              <a:tr h="4197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b="1" dirty="0"/>
                        <a:t>Expected Test House Daily Energy Consumption</a:t>
                      </a:r>
                      <a:r>
                        <a:rPr lang="en-CA" sz="1200" b="1" baseline="0" dirty="0"/>
                        <a:t> (</a:t>
                      </a:r>
                      <a:r>
                        <a:rPr lang="en-CA" sz="1200" b="1" dirty="0"/>
                        <a:t>MJ)</a:t>
                      </a:r>
                    </a:p>
                  </a:txBody>
                  <a:tcPr marL="36000" marR="0" marT="27000" marB="27000"/>
                </a:tc>
                <a:tc>
                  <a:txBody>
                    <a:bodyPr/>
                    <a:lstStyle/>
                    <a:p>
                      <a:pPr algn="ctr"/>
                      <a:r>
                        <a:rPr lang="en-CA" sz="1200" dirty="0"/>
                        <a:t>309.9</a:t>
                      </a:r>
                    </a:p>
                  </a:txBody>
                  <a:tcPr marL="36000" marR="0" marT="27000" marB="27000" anchor="ctr"/>
                </a:tc>
                <a:tc>
                  <a:txBody>
                    <a:bodyPr/>
                    <a:lstStyle/>
                    <a:p>
                      <a:pPr algn="ctr"/>
                      <a:r>
                        <a:rPr lang="en-CA" sz="1200" dirty="0"/>
                        <a:t>360.4</a:t>
                      </a:r>
                    </a:p>
                  </a:txBody>
                  <a:tcPr marL="36000" marR="0" marT="27000" marB="27000" anchor="ctr"/>
                </a:tc>
                <a:extLst>
                  <a:ext uri="{0D108BD9-81ED-4DB2-BD59-A6C34878D82A}">
                    <a16:rowId xmlns:a16="http://schemas.microsoft.com/office/drawing/2014/main" xmlns="" val="10001"/>
                  </a:ext>
                </a:extLst>
              </a:tr>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b="1" dirty="0"/>
                        <a:t>Increased Daily Consumption</a:t>
                      </a:r>
                      <a:r>
                        <a:rPr lang="en-CA" sz="1200" b="1" baseline="0" dirty="0"/>
                        <a:t> (</a:t>
                      </a:r>
                      <a:r>
                        <a:rPr lang="en-CA" sz="1200" b="1" dirty="0"/>
                        <a:t>MJ)</a:t>
                      </a:r>
                    </a:p>
                  </a:txBody>
                  <a:tcPr marL="36000" marR="0" marT="27000" marB="27000"/>
                </a:tc>
                <a:tc>
                  <a:txBody>
                    <a:bodyPr/>
                    <a:lstStyle/>
                    <a:p>
                      <a:pPr algn="ctr"/>
                      <a:r>
                        <a:rPr lang="en-CA" sz="1200" dirty="0"/>
                        <a:t>20.2</a:t>
                      </a:r>
                    </a:p>
                  </a:txBody>
                  <a:tcPr marL="36000" marR="0" marT="27000" marB="27000" anchor="ctr"/>
                </a:tc>
                <a:tc>
                  <a:txBody>
                    <a:bodyPr/>
                    <a:lstStyle/>
                    <a:p>
                      <a:pPr algn="ctr"/>
                      <a:r>
                        <a:rPr lang="en-CA" sz="1200" dirty="0"/>
                        <a:t>15.3</a:t>
                      </a:r>
                    </a:p>
                  </a:txBody>
                  <a:tcPr marL="36000" marR="0" marT="27000" marB="27000" anchor="ctr"/>
                </a:tc>
                <a:extLst>
                  <a:ext uri="{0D108BD9-81ED-4DB2-BD59-A6C34878D82A}">
                    <a16:rowId xmlns:a16="http://schemas.microsoft.com/office/drawing/2014/main" xmlns="" val="10002"/>
                  </a:ext>
                </a:extLst>
              </a:tr>
              <a:tr h="278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b="1" dirty="0">
                          <a:solidFill>
                            <a:srgbClr val="FF0000"/>
                          </a:solidFill>
                        </a:rPr>
                        <a:t>Increase, %</a:t>
                      </a:r>
                    </a:p>
                  </a:txBody>
                  <a:tcPr marL="36000" marR="0" marT="27000" marB="27000"/>
                </a:tc>
                <a:tc>
                  <a:txBody>
                    <a:bodyPr/>
                    <a:lstStyle/>
                    <a:p>
                      <a:pPr algn="ctr"/>
                      <a:r>
                        <a:rPr lang="en-CA" sz="1200" b="1" dirty="0">
                          <a:solidFill>
                            <a:srgbClr val="FF0000"/>
                          </a:solidFill>
                        </a:rPr>
                        <a:t>6.5%</a:t>
                      </a:r>
                    </a:p>
                  </a:txBody>
                  <a:tcPr marL="36000" marR="0" marT="27000" marB="27000" anchor="ctr"/>
                </a:tc>
                <a:tc>
                  <a:txBody>
                    <a:bodyPr/>
                    <a:lstStyle/>
                    <a:p>
                      <a:pPr algn="ctr"/>
                      <a:r>
                        <a:rPr lang="en-CA" sz="1200" b="1" dirty="0">
                          <a:solidFill>
                            <a:srgbClr val="FF0000"/>
                          </a:solidFill>
                        </a:rPr>
                        <a:t>4.2%</a:t>
                      </a:r>
                    </a:p>
                  </a:txBody>
                  <a:tcPr marL="36000" marR="0" marT="27000" marB="27000" anchor="ctr"/>
                </a:tc>
                <a:extLst>
                  <a:ext uri="{0D108BD9-81ED-4DB2-BD59-A6C34878D82A}">
                    <a16:rowId xmlns:a16="http://schemas.microsoft.com/office/drawing/2014/main" xmlns="" val="10003"/>
                  </a:ext>
                </a:extLst>
              </a:tr>
            </a:tbl>
          </a:graphicData>
        </a:graphic>
      </p:graphicFrame>
      <p:pic>
        <p:nvPicPr>
          <p:cNvPr id="10" name="Picture 33"/>
          <p:cNvPicPr>
            <a:picLocks noChangeAspect="1" noChangeArrowheads="1"/>
          </p:cNvPicPr>
          <p:nvPr/>
        </p:nvPicPr>
        <p:blipFill>
          <a:blip r:embed="rId3" cstate="print"/>
          <a:srcRect/>
          <a:stretch>
            <a:fillRect/>
          </a:stretch>
        </p:blipFill>
        <p:spPr bwMode="auto">
          <a:xfrm>
            <a:off x="118111" y="990989"/>
            <a:ext cx="4474952" cy="1714500"/>
          </a:xfrm>
          <a:prstGeom prst="rect">
            <a:avLst/>
          </a:prstGeom>
          <a:noFill/>
          <a:ln w="9525">
            <a:noFill/>
            <a:miter lim="800000"/>
            <a:headEnd/>
            <a:tailEnd/>
          </a:ln>
        </p:spPr>
      </p:pic>
      <p:sp>
        <p:nvSpPr>
          <p:cNvPr id="2" name="Rectangle 1"/>
          <p:cNvSpPr/>
          <p:nvPr/>
        </p:nvSpPr>
        <p:spPr>
          <a:xfrm>
            <a:off x="274426" y="2723030"/>
            <a:ext cx="4399666" cy="369332"/>
          </a:xfrm>
          <a:prstGeom prst="rect">
            <a:avLst/>
          </a:prstGeom>
        </p:spPr>
        <p:txBody>
          <a:bodyPr wrap="none">
            <a:spAutoFit/>
          </a:bodyPr>
          <a:lstStyle/>
          <a:p>
            <a:r>
              <a:rPr lang="en-US" dirty="0"/>
              <a:t>Canadian Centre for Housing Technology</a:t>
            </a:r>
            <a:endParaRPr lang="en-CA" dirty="0"/>
          </a:p>
        </p:txBody>
      </p:sp>
      <p:grpSp>
        <p:nvGrpSpPr>
          <p:cNvPr id="12" name="Group 19"/>
          <p:cNvGrpSpPr>
            <a:grpSpLocks noChangeAspect="1"/>
          </p:cNvGrpSpPr>
          <p:nvPr/>
        </p:nvGrpSpPr>
        <p:grpSpPr>
          <a:xfrm>
            <a:off x="5263162" y="995482"/>
            <a:ext cx="1995948" cy="1028700"/>
            <a:chOff x="1208804" y="4123632"/>
            <a:chExt cx="3736638" cy="2296486"/>
          </a:xfrm>
        </p:grpSpPr>
        <p:pic>
          <p:nvPicPr>
            <p:cNvPr id="13" name="Picture 5" descr="D:\data\DCIM\204CANON\IMG_0442.JPG"/>
            <p:cNvPicPr>
              <a:picLocks noChangeAspect="1" noChangeArrowheads="1"/>
            </p:cNvPicPr>
            <p:nvPr/>
          </p:nvPicPr>
          <p:blipFill>
            <a:blip r:embed="rId4" cstate="print"/>
            <a:srcRect/>
            <a:stretch>
              <a:fillRect/>
            </a:stretch>
          </p:blipFill>
          <p:spPr bwMode="auto">
            <a:xfrm>
              <a:off x="1208804" y="4134118"/>
              <a:ext cx="1714657" cy="2286000"/>
            </a:xfrm>
            <a:prstGeom prst="rect">
              <a:avLst/>
            </a:prstGeom>
            <a:noFill/>
          </p:spPr>
        </p:pic>
        <p:pic>
          <p:nvPicPr>
            <p:cNvPr id="15" name="Picture 6" descr="D:\data\DCIM\204CANON\IMG_0450.JPG"/>
            <p:cNvPicPr>
              <a:picLocks noChangeAspect="1" noChangeArrowheads="1"/>
            </p:cNvPicPr>
            <p:nvPr/>
          </p:nvPicPr>
          <p:blipFill>
            <a:blip r:embed="rId5" cstate="print"/>
            <a:srcRect/>
            <a:stretch>
              <a:fillRect/>
            </a:stretch>
          </p:blipFill>
          <p:spPr bwMode="auto">
            <a:xfrm>
              <a:off x="3230785" y="4123632"/>
              <a:ext cx="1714657" cy="2286000"/>
            </a:xfrm>
            <a:prstGeom prst="rect">
              <a:avLst/>
            </a:prstGeom>
            <a:noFill/>
          </p:spPr>
        </p:pic>
      </p:grpSp>
      <p:pic>
        <p:nvPicPr>
          <p:cNvPr id="16" name="Picture 5"/>
          <p:cNvPicPr>
            <a:picLocks noChangeAspect="1" noChangeArrowheads="1"/>
          </p:cNvPicPr>
          <p:nvPr/>
        </p:nvPicPr>
        <p:blipFill>
          <a:blip r:embed="rId6" cstate="print"/>
          <a:srcRect/>
          <a:stretch>
            <a:fillRect/>
          </a:stretch>
        </p:blipFill>
        <p:spPr bwMode="auto">
          <a:xfrm>
            <a:off x="4973209" y="2055307"/>
            <a:ext cx="1682824" cy="1234440"/>
          </a:xfrm>
          <a:prstGeom prst="rect">
            <a:avLst/>
          </a:prstGeom>
          <a:noFill/>
          <a:ln w="9525">
            <a:noFill/>
            <a:miter lim="800000"/>
            <a:headEnd/>
            <a:tailEnd/>
          </a:ln>
        </p:spPr>
      </p:pic>
      <p:pic>
        <p:nvPicPr>
          <p:cNvPr id="17" name="Picture 11" descr="D:\data\DCIM\204CANON\IMG_0433.JPG"/>
          <p:cNvPicPr>
            <a:picLocks noChangeAspect="1" noChangeArrowheads="1"/>
          </p:cNvPicPr>
          <p:nvPr/>
        </p:nvPicPr>
        <p:blipFill>
          <a:blip r:embed="rId7" cstate="print"/>
          <a:srcRect/>
          <a:stretch>
            <a:fillRect/>
          </a:stretch>
        </p:blipFill>
        <p:spPr bwMode="auto">
          <a:xfrm>
            <a:off x="7348192" y="2010845"/>
            <a:ext cx="1371726" cy="1371600"/>
          </a:xfrm>
          <a:prstGeom prst="rect">
            <a:avLst/>
          </a:prstGeom>
          <a:noFill/>
        </p:spPr>
      </p:pic>
      <p:pic>
        <p:nvPicPr>
          <p:cNvPr id="18"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58289" y="4908066"/>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522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4"/>
          <p:cNvSpPr>
            <a:spLocks noChangeArrowheads="1"/>
          </p:cNvSpPr>
          <p:nvPr/>
        </p:nvSpPr>
        <p:spPr bwMode="auto">
          <a:xfrm>
            <a:off x="1809750" y="1185863"/>
            <a:ext cx="9144000" cy="369332"/>
          </a:xfrm>
          <a:prstGeom prst="rect">
            <a:avLst/>
          </a:prstGeom>
          <a:noFill/>
          <a:ln w="9525">
            <a:noFill/>
            <a:miter lim="800000"/>
            <a:headEnd/>
            <a:tailEnd/>
          </a:ln>
        </p:spPr>
        <p:txBody>
          <a:bodyPr>
            <a:spAutoFit/>
          </a:bodyPr>
          <a:lstStyle/>
          <a:p>
            <a:endParaRPr lang="en-US"/>
          </a:p>
        </p:txBody>
      </p:sp>
      <p:sp>
        <p:nvSpPr>
          <p:cNvPr id="2056" name="Rectangle 5"/>
          <p:cNvSpPr>
            <a:spLocks noChangeArrowheads="1"/>
          </p:cNvSpPr>
          <p:nvPr/>
        </p:nvSpPr>
        <p:spPr bwMode="auto">
          <a:xfrm>
            <a:off x="3395663" y="1393031"/>
            <a:ext cx="9144000" cy="369332"/>
          </a:xfrm>
          <a:prstGeom prst="rect">
            <a:avLst/>
          </a:prstGeom>
          <a:noFill/>
          <a:ln w="9525">
            <a:noFill/>
            <a:miter lim="800000"/>
            <a:headEnd/>
            <a:tailEnd/>
          </a:ln>
        </p:spPr>
        <p:txBody>
          <a:bodyPr>
            <a:spAutoFit/>
          </a:bodyPr>
          <a:lstStyle/>
          <a:p>
            <a:endParaRPr lang="en-US"/>
          </a:p>
        </p:txBody>
      </p:sp>
      <p:sp>
        <p:nvSpPr>
          <p:cNvPr id="2057" name="Rectangle 6"/>
          <p:cNvSpPr>
            <a:spLocks noChangeArrowheads="1"/>
          </p:cNvSpPr>
          <p:nvPr/>
        </p:nvSpPr>
        <p:spPr bwMode="auto">
          <a:xfrm>
            <a:off x="2019300" y="1389460"/>
            <a:ext cx="9144000" cy="369332"/>
          </a:xfrm>
          <a:prstGeom prst="rect">
            <a:avLst/>
          </a:prstGeom>
          <a:noFill/>
          <a:ln w="9525">
            <a:noFill/>
            <a:miter lim="800000"/>
            <a:headEnd/>
            <a:tailEnd/>
          </a:ln>
        </p:spPr>
        <p:txBody>
          <a:bodyPr>
            <a:spAutoFit/>
          </a:bodyPr>
          <a:lstStyle/>
          <a:p>
            <a:endParaRPr lang="en-US"/>
          </a:p>
        </p:txBody>
      </p:sp>
      <p:sp>
        <p:nvSpPr>
          <p:cNvPr id="17" name="Rectangle 2"/>
          <p:cNvSpPr txBox="1">
            <a:spLocks noChangeArrowheads="1"/>
          </p:cNvSpPr>
          <p:nvPr/>
        </p:nvSpPr>
        <p:spPr>
          <a:xfrm>
            <a:off x="358776" y="195512"/>
            <a:ext cx="8785225" cy="685800"/>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2400" b="1" dirty="0">
                <a:solidFill>
                  <a:schemeClr val="bg1"/>
                </a:solidFill>
                <a:latin typeface="Arial" pitchFamily="34" charset="0"/>
                <a:ea typeface="+mj-ea"/>
                <a:cs typeface="Arial" pitchFamily="34" charset="0"/>
              </a:rPr>
              <a:t>ASD: Stack Insulation, </a:t>
            </a:r>
            <a:r>
              <a:rPr lang="en-US" altLang="en-US" sz="2400" b="1" dirty="0" err="1">
                <a:solidFill>
                  <a:schemeClr val="bg1"/>
                </a:solidFill>
                <a:latin typeface="Arial" pitchFamily="34" charset="0"/>
                <a:ea typeface="+mj-ea"/>
                <a:cs typeface="Arial" pitchFamily="34" charset="0"/>
              </a:rPr>
              <a:t>Backdrafting</a:t>
            </a:r>
            <a:r>
              <a:rPr lang="en-US" altLang="en-US" sz="2400" b="1" dirty="0">
                <a:solidFill>
                  <a:schemeClr val="bg1"/>
                </a:solidFill>
                <a:latin typeface="Arial" pitchFamily="34" charset="0"/>
                <a:ea typeface="+mj-ea"/>
                <a:cs typeface="Arial" pitchFamily="34" charset="0"/>
              </a:rPr>
              <a:t> from Combustion </a:t>
            </a:r>
            <a:r>
              <a:rPr lang="en-US" altLang="en-US" sz="2400" b="1" dirty="0" smtClean="0">
                <a:solidFill>
                  <a:schemeClr val="bg1"/>
                </a:solidFill>
                <a:latin typeface="Arial" pitchFamily="34" charset="0"/>
                <a:ea typeface="+mj-ea"/>
                <a:cs typeface="Arial" pitchFamily="34" charset="0"/>
              </a:rPr>
              <a:t>Appliances</a:t>
            </a:r>
            <a:endParaRPr lang="en-US" altLang="en-US" sz="2400" b="1" dirty="0">
              <a:solidFill>
                <a:schemeClr val="bg1"/>
              </a:solidFill>
              <a:latin typeface="Arial" pitchFamily="34" charset="0"/>
              <a:ea typeface="+mj-ea"/>
              <a:cs typeface="Arial" pitchFamily="34" charset="0"/>
            </a:endParaRPr>
          </a:p>
        </p:txBody>
      </p:sp>
      <p:sp>
        <p:nvSpPr>
          <p:cNvPr id="14" name="Slide Number Placeholder 13"/>
          <p:cNvSpPr>
            <a:spLocks noGrp="1"/>
          </p:cNvSpPr>
          <p:nvPr>
            <p:ph type="sldNum" sz="quarter" idx="4"/>
          </p:nvPr>
        </p:nvSpPr>
        <p:spPr/>
        <p:txBody>
          <a:bodyPr/>
          <a:lstStyle/>
          <a:p>
            <a:fld id="{EE130977-E003-4530-AE2B-3769B03D859D}" type="slidenum">
              <a:rPr lang="en-CA" smtClean="0"/>
              <a:pPr/>
              <a:t>9</a:t>
            </a:fld>
            <a:endParaRPr lang="en-CA" dirty="0"/>
          </a:p>
        </p:txBody>
      </p:sp>
      <p:sp>
        <p:nvSpPr>
          <p:cNvPr id="3" name="Rectangle 2"/>
          <p:cNvSpPr/>
          <p:nvPr/>
        </p:nvSpPr>
        <p:spPr>
          <a:xfrm>
            <a:off x="1904964" y="2870055"/>
            <a:ext cx="7361767" cy="2062103"/>
          </a:xfrm>
          <a:prstGeom prst="rect">
            <a:avLst/>
          </a:prstGeom>
        </p:spPr>
        <p:txBody>
          <a:bodyPr wrap="square">
            <a:spAutoFit/>
          </a:bodyPr>
          <a:lstStyle/>
          <a:p>
            <a:r>
              <a:rPr lang="en-US" sz="1600" dirty="0" smtClean="0"/>
              <a:t>ASD causes </a:t>
            </a:r>
            <a:r>
              <a:rPr lang="en-US" sz="1600" dirty="0" smtClean="0">
                <a:solidFill>
                  <a:srgbClr val="FF0000"/>
                </a:solidFill>
              </a:rPr>
              <a:t>insignificant </a:t>
            </a:r>
            <a:r>
              <a:rPr lang="en-US" sz="1600" dirty="0">
                <a:solidFill>
                  <a:srgbClr val="FF0000"/>
                </a:solidFill>
              </a:rPr>
              <a:t>risk of </a:t>
            </a:r>
            <a:r>
              <a:rPr lang="en-US" sz="1600" dirty="0" err="1">
                <a:solidFill>
                  <a:srgbClr val="FF0000"/>
                </a:solidFill>
              </a:rPr>
              <a:t>backdrafting</a:t>
            </a:r>
            <a:r>
              <a:rPr lang="en-US" sz="1600" dirty="0"/>
              <a:t> from combustion </a:t>
            </a:r>
            <a:r>
              <a:rPr lang="en-US" sz="1600" dirty="0" smtClean="0"/>
              <a:t>appliances </a:t>
            </a:r>
          </a:p>
          <a:p>
            <a:r>
              <a:rPr lang="en-US" sz="1600" dirty="0" smtClean="0">
                <a:solidFill>
                  <a:srgbClr val="FF0000"/>
                </a:solidFill>
              </a:rPr>
              <a:t>Gable-ended discharge </a:t>
            </a:r>
            <a:r>
              <a:rPr lang="en-US" sz="1600" dirty="0" smtClean="0"/>
              <a:t>is a viable routing for ASD</a:t>
            </a:r>
          </a:p>
          <a:p>
            <a:r>
              <a:rPr lang="en-US" sz="1600" dirty="0" smtClean="0">
                <a:solidFill>
                  <a:srgbClr val="FF0000"/>
                </a:solidFill>
              </a:rPr>
              <a:t>R7</a:t>
            </a:r>
            <a:r>
              <a:rPr lang="en-US" sz="1600" dirty="0" smtClean="0"/>
              <a:t> </a:t>
            </a:r>
            <a:r>
              <a:rPr lang="en-US" sz="1600" dirty="0"/>
              <a:t>in unheated attic and </a:t>
            </a:r>
            <a:r>
              <a:rPr lang="en-US" sz="1600" dirty="0">
                <a:solidFill>
                  <a:srgbClr val="FF0000"/>
                </a:solidFill>
              </a:rPr>
              <a:t>R14</a:t>
            </a:r>
            <a:r>
              <a:rPr lang="en-US" sz="1600" dirty="0"/>
              <a:t> above </a:t>
            </a:r>
            <a:r>
              <a:rPr lang="en-US" sz="1600" dirty="0" smtClean="0"/>
              <a:t>roofline</a:t>
            </a:r>
          </a:p>
          <a:p>
            <a:endParaRPr lang="en-US" sz="1600" dirty="0"/>
          </a:p>
          <a:p>
            <a:r>
              <a:rPr lang="en-US" sz="1600" i="1" dirty="0" smtClean="0"/>
              <a:t>CGSB149.11 and 149.12 Radon Standards</a:t>
            </a:r>
          </a:p>
          <a:p>
            <a:r>
              <a:rPr lang="en-US" sz="1600" i="1" dirty="0" smtClean="0"/>
              <a:t>“</a:t>
            </a:r>
            <a:r>
              <a:rPr lang="en-US" sz="1600" i="1" dirty="0"/>
              <a:t>Radon-Reduction Guide for Canadians</a:t>
            </a:r>
            <a:r>
              <a:rPr lang="en-US" sz="1600" i="1" dirty="0" smtClean="0"/>
              <a:t>”, Health </a:t>
            </a:r>
            <a:r>
              <a:rPr lang="en-US" sz="1600" i="1" dirty="0"/>
              <a:t>Canada-Radiation Protection Bureau</a:t>
            </a:r>
          </a:p>
          <a:p>
            <a:r>
              <a:rPr lang="en-US" sz="1600" i="1" dirty="0"/>
              <a:t>“Illustrated User’s Guide to </a:t>
            </a:r>
            <a:r>
              <a:rPr lang="en-US" sz="1600" i="1" dirty="0" smtClean="0"/>
              <a:t>Part </a:t>
            </a:r>
            <a:r>
              <a:rPr lang="en-US" sz="1600" i="1" dirty="0"/>
              <a:t>9 of the National Building Code 2010”</a:t>
            </a:r>
          </a:p>
        </p:txBody>
      </p:sp>
      <p:sp>
        <p:nvSpPr>
          <p:cNvPr id="15" name="Rectangle 14"/>
          <p:cNvSpPr/>
          <p:nvPr/>
        </p:nvSpPr>
        <p:spPr>
          <a:xfrm>
            <a:off x="153403" y="2449904"/>
            <a:ext cx="3390736" cy="369332"/>
          </a:xfrm>
          <a:prstGeom prst="rect">
            <a:avLst/>
          </a:prstGeom>
        </p:spPr>
        <p:txBody>
          <a:bodyPr wrap="none">
            <a:spAutoFit/>
          </a:bodyPr>
          <a:lstStyle/>
          <a:p>
            <a:r>
              <a:rPr lang="en-US" dirty="0"/>
              <a:t>Indoor Air Research Laboratory</a:t>
            </a:r>
            <a:endParaRPr lang="en-CA" dirty="0"/>
          </a:p>
        </p:txBody>
      </p:sp>
      <p:graphicFrame>
        <p:nvGraphicFramePr>
          <p:cNvPr id="4" name="Object 3"/>
          <p:cNvGraphicFramePr>
            <a:graphicFrameLocks noChangeAspect="1"/>
          </p:cNvGraphicFramePr>
          <p:nvPr>
            <p:extLst>
              <p:ext uri="{D42A27DB-BD31-4B8C-83A1-F6EECF244321}">
                <p14:modId xmlns:p14="http://schemas.microsoft.com/office/powerpoint/2010/main" val="2454805743"/>
              </p:ext>
            </p:extLst>
          </p:nvPr>
        </p:nvGraphicFramePr>
        <p:xfrm>
          <a:off x="508675" y="1095238"/>
          <a:ext cx="2733663" cy="1371600"/>
        </p:xfrm>
        <a:graphic>
          <a:graphicData uri="http://schemas.openxmlformats.org/presentationml/2006/ole">
            <mc:AlternateContent xmlns:mc="http://schemas.openxmlformats.org/markup-compatibility/2006">
              <mc:Choice xmlns:v="urn:schemas-microsoft-com:vml" Requires="v">
                <p:oleObj spid="_x0000_s2368" name="Bitmap Image" r:id="rId4" imgW="0" imgH="0" progId="PBrush">
                  <p:embed/>
                </p:oleObj>
              </mc:Choice>
              <mc:Fallback>
                <p:oleObj name="Bitmap Image" r:id="rId4" imgW="0" imgH="0" progId="PBrush">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75" y="1095238"/>
                        <a:ext cx="2733663"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6" name="Picture 25" descr="C:\Users\ghobadim\Documents\Radon Project\Final Simulations\R7, R14\K=0.02\Tout=-25\2.7 m attic length\End of the pipe temp.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67" y="2764632"/>
            <a:ext cx="1973391" cy="1254374"/>
          </a:xfrm>
          <a:prstGeom prst="rect">
            <a:avLst/>
          </a:prstGeom>
          <a:noFill/>
          <a:extLst/>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1460" y="4068970"/>
            <a:ext cx="1318289" cy="741538"/>
          </a:xfrm>
          <a:prstGeom prst="rect">
            <a:avLst/>
          </a:prstGeom>
        </p:spPr>
      </p:pic>
      <p:pic>
        <p:nvPicPr>
          <p:cNvPr id="22" name="Picture 6" descr="D:\data\DCIM\203CANON\IMG_0355.JPG"/>
          <p:cNvPicPr>
            <a:picLocks noChangeAspect="1" noChangeArrowheads="1"/>
          </p:cNvPicPr>
          <p:nvPr/>
        </p:nvPicPr>
        <p:blipFill>
          <a:blip r:embed="rId8" cstate="print"/>
          <a:srcRect/>
          <a:stretch>
            <a:fillRect/>
          </a:stretch>
        </p:blipFill>
        <p:spPr bwMode="auto">
          <a:xfrm>
            <a:off x="6059231" y="1121864"/>
            <a:ext cx="2438176" cy="1371600"/>
          </a:xfrm>
          <a:prstGeom prst="rect">
            <a:avLst/>
          </a:prstGeom>
          <a:noFill/>
        </p:spPr>
      </p:pic>
      <p:pic>
        <p:nvPicPr>
          <p:cNvPr id="24" name="Picture 23"/>
          <p:cNvPicPr>
            <a:picLocks noChangeAspect="1"/>
          </p:cNvPicPr>
          <p:nvPr/>
        </p:nvPicPr>
        <p:blipFill>
          <a:blip r:embed="rId9" cstate="print"/>
          <a:srcRect/>
          <a:stretch>
            <a:fillRect/>
          </a:stretch>
        </p:blipFill>
        <p:spPr bwMode="auto">
          <a:xfrm>
            <a:off x="3559387" y="1116799"/>
            <a:ext cx="2161369" cy="1371600"/>
          </a:xfrm>
          <a:prstGeom prst="rect">
            <a:avLst/>
          </a:prstGeom>
          <a:noFill/>
          <a:ln w="9525">
            <a:noFill/>
            <a:miter lim="800000"/>
            <a:headEnd/>
            <a:tailEnd/>
          </a:ln>
        </p:spPr>
      </p:pic>
      <p:pic>
        <p:nvPicPr>
          <p:cNvPr id="16"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8289" y="4916533"/>
            <a:ext cx="4434840"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565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C - SC Engl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HC - SC Engl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HC - SC Engl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HC - SC Engl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HC - SC Engl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HC - SC Englis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27050</TotalTime>
  <Words>2812</Words>
  <Application>Microsoft Office PowerPoint</Application>
  <PresentationFormat>On-screen Show (16:9)</PresentationFormat>
  <Paragraphs>245</Paragraphs>
  <Slides>23</Slides>
  <Notes>15</Notes>
  <HiddenSlides>0</HiddenSlides>
  <MMClips>0</MMClips>
  <ScaleCrop>false</ScaleCrop>
  <HeadingPairs>
    <vt:vector size="8" baseType="variant">
      <vt:variant>
        <vt:lpstr>Fonts Used</vt:lpstr>
      </vt:variant>
      <vt:variant>
        <vt:i4>4</vt:i4>
      </vt:variant>
      <vt:variant>
        <vt:lpstr>Theme</vt:lpstr>
      </vt:variant>
      <vt:variant>
        <vt:i4>7</vt:i4>
      </vt:variant>
      <vt:variant>
        <vt:lpstr>Embedded OLE Servers</vt:lpstr>
      </vt:variant>
      <vt:variant>
        <vt:i4>1</vt:i4>
      </vt:variant>
      <vt:variant>
        <vt:lpstr>Slide Titles</vt:lpstr>
      </vt:variant>
      <vt:variant>
        <vt:i4>23</vt:i4>
      </vt:variant>
    </vt:vector>
  </HeadingPairs>
  <TitlesOfParts>
    <vt:vector size="35" baseType="lpstr">
      <vt:lpstr>ＭＳ Ｐゴシック</vt:lpstr>
      <vt:lpstr>Arial</vt:lpstr>
      <vt:lpstr>Calibri</vt:lpstr>
      <vt:lpstr>Wingdings</vt:lpstr>
      <vt:lpstr>Office Theme</vt:lpstr>
      <vt:lpstr>HC - SC English</vt:lpstr>
      <vt:lpstr>1_HC - SC English</vt:lpstr>
      <vt:lpstr>2_HC - SC English</vt:lpstr>
      <vt:lpstr>3_HC - SC English</vt:lpstr>
      <vt:lpstr>4_HC - SC English</vt:lpstr>
      <vt:lpstr>5_HC - SC English</vt:lpstr>
      <vt:lpstr>Bitmap Image</vt:lpstr>
      <vt:lpstr>National Research Council Canada and Radon Control Technologies</vt:lpstr>
      <vt:lpstr>Background</vt:lpstr>
      <vt:lpstr>NRC’s Radon Research</vt:lpstr>
      <vt:lpstr>Radon in the National Building Code of Canada: Housing and Small Buildings</vt:lpstr>
      <vt:lpstr>PowerPoint Presentation</vt:lpstr>
      <vt:lpstr>PowerPoint Presentation</vt:lpstr>
      <vt:lpstr>PowerPoint Presentation</vt:lpstr>
      <vt:lpstr>ASD: Impact on Heating Energy Use and Soil Temperature Performance of Passive Radon Stack  </vt:lpstr>
      <vt:lpstr>PowerPoint Presentation</vt:lpstr>
      <vt:lpstr>Prevent Soil Gas Entry:  Radon Infiltration Building Envelope Test System (RIBETS)</vt:lpstr>
      <vt:lpstr>Prevent Soil Gas Entry:  Radon Diffusion Test Chamber </vt:lpstr>
      <vt:lpstr>A Combination of Strategies:  CCHT Semi-Detached Net-Zero Energy-Ready Smart Home</vt:lpstr>
      <vt:lpstr>Indoor Radon Dilution: Air Tightness, Air Changes per Hour, and Heat Recovery Ventilator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 - CNRC- CBS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Dana Cranstone</dc:creator>
  <cp:lastModifiedBy>AARST NRPP</cp:lastModifiedBy>
  <cp:revision>1259</cp:revision>
  <cp:lastPrinted>2014-11-25T15:57:44Z</cp:lastPrinted>
  <dcterms:created xsi:type="dcterms:W3CDTF">2013-06-12T14:07:13Z</dcterms:created>
  <dcterms:modified xsi:type="dcterms:W3CDTF">2018-10-02T13:34:58Z</dcterms:modified>
</cp:coreProperties>
</file>